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57" r:id="rId9"/>
    <p:sldId id="259" r:id="rId10"/>
    <p:sldId id="260" r:id="rId11"/>
    <p:sldId id="258" r:id="rId12"/>
    <p:sldId id="261" r:id="rId13"/>
    <p:sldId id="262" r:id="rId14"/>
    <p:sldId id="263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6EFC6-D5D6-49F6-8A26-434DD86F05C4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E0121-29BF-4BC4-9019-9A5A09F44C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of Federal Automated Information Resources, February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8, 1996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E0121-29BF-4BC4-9019-9A5A09F44C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3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r>
              <a:rPr lang="en-US" baseline="0" dirty="0" smtClean="0"/>
              <a:t> and Accreditation Handbook for Certifiers, July 1996, National Computer Security Center, available on NIST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E0121-29BF-4BC4-9019-9A5A09F44C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8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Introduction to Certification and Accreditation,</a:t>
            </a:r>
            <a:r>
              <a:rPr lang="en-US" baseline="0" dirty="0" smtClean="0"/>
              <a:t> September 21, 2003. SANS Institute Infosec Reading Room</a:t>
            </a:r>
          </a:p>
          <a:p>
            <a:r>
              <a:rPr lang="en-US" baseline="0" dirty="0" smtClean="0"/>
              <a:t>Statement of Karen Evans, March 16, 2006</a:t>
            </a:r>
          </a:p>
          <a:p>
            <a:r>
              <a:rPr lang="en-US" baseline="0" dirty="0" smtClean="0"/>
              <a:t>OMB FY 2010 FISMA Implementation Report</a:t>
            </a:r>
          </a:p>
          <a:p>
            <a:r>
              <a:rPr lang="en-US" baseline="0" dirty="0" smtClean="0"/>
              <a:t>OMB FY 2009 FISMA Implementation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E0121-29BF-4BC4-9019-9A5A09F44C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13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E0121-29BF-4BC4-9019-9A5A09F44C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04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Replaces</a:t>
            </a:r>
            <a:r>
              <a:rPr lang="en-US" baseline="0" dirty="0" smtClean="0"/>
              <a:t> the</a:t>
            </a:r>
            <a:r>
              <a:rPr lang="en-US" dirty="0" smtClean="0"/>
              <a:t> </a:t>
            </a:r>
            <a:r>
              <a:rPr lang="en-US" i="1" dirty="0" smtClean="0"/>
              <a:t>Guide for Security C&amp;A of Federal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E0121-29BF-4BC4-9019-9A5A09F44C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2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AEC2547-5ABD-4DE0-B704-EE5A700123D1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3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5C97-C754-4220-9309-6271D9709A7B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1304-7ECF-4A04-9846-69BCC8E95E11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22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990D-41FE-450C-84A2-30312AA9A48F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407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21B0-75C3-47B7-9DED-625A69A40745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73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15E-E7B1-48EB-AE49-C6CACB586C9A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50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CF4F-FE31-4404-8D59-A2198C773A1E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1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B27C-F084-44F1-8ECC-0F5024AD6388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53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3ED3B-C35C-4CD3-BA2E-4EB3FF402F8C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8FEE17C2-C788-4A0A-8FF0-F7893DDCC933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6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B48F-99CE-4440-952C-C5D3EFAF8F7F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2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2D3-92FB-4010-B370-620D121A832E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9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CCB7-716C-461F-8672-C635E3CAFEE3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4FD-D788-4ED0-A44E-C078F3F15E01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2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ABC-0D2A-4C44-BEBB-6AB7DC3781FA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0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A490-B0AC-454B-98B5-B6926AD7981F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0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7F24-84E2-4C45-86F4-3D2D46F70FBA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2D25-DC16-4A8A-92EF-6DCDA21CCFFC}" type="datetime1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E138E-45B1-4CBE-A74B-845EA25661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54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  <p:sldLayoutId id="2147484026" r:id="rId13"/>
    <p:sldLayoutId id="2147484027" r:id="rId14"/>
    <p:sldLayoutId id="2147484028" r:id="rId15"/>
    <p:sldLayoutId id="2147484029" r:id="rId16"/>
    <p:sldLayoutId id="2147484030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6593681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Shifting Information Security Landscape </a:t>
            </a:r>
            <a:r>
              <a:rPr lang="en-US" b="1" dirty="0" smtClean="0"/>
              <a:t>from C&amp;As to </a:t>
            </a:r>
            <a:r>
              <a:rPr lang="en-US" b="1" dirty="0"/>
              <a:t>Continuous </a:t>
            </a:r>
            <a:r>
              <a:rPr lang="en-US" b="1" dirty="0" smtClean="0"/>
              <a:t>Monitoring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6593681" cy="1655762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en-US" b="1" dirty="0"/>
              <a:t>Andrew </a:t>
            </a:r>
            <a:r>
              <a:rPr lang="en-US" b="1" dirty="0" smtClean="0"/>
              <a:t>Patchan</a:t>
            </a:r>
            <a:r>
              <a:rPr lang="en-US" dirty="0" smtClean="0"/>
              <a:t> </a:t>
            </a:r>
            <a:r>
              <a:rPr lang="en-US" dirty="0"/>
              <a:t>JD, </a:t>
            </a:r>
            <a:r>
              <a:rPr lang="en-US" dirty="0" smtClean="0"/>
              <a:t>CISA</a:t>
            </a:r>
          </a:p>
          <a:p>
            <a:pPr algn="r">
              <a:spcBef>
                <a:spcPts val="0"/>
              </a:spcBef>
            </a:pPr>
            <a:r>
              <a:rPr lang="en-US" dirty="0" smtClean="0"/>
              <a:t>Associate </a:t>
            </a:r>
            <a:r>
              <a:rPr lang="en-US" dirty="0"/>
              <a:t>IG for  IT, </a:t>
            </a:r>
            <a:r>
              <a:rPr lang="en-US" dirty="0" smtClean="0"/>
              <a:t>FRB </a:t>
            </a:r>
            <a:endParaRPr lang="en-US" dirty="0"/>
          </a:p>
          <a:p>
            <a:pPr algn="r"/>
            <a:r>
              <a:rPr lang="en-US" b="1" dirty="0"/>
              <a:t>Louis </a:t>
            </a:r>
            <a:r>
              <a:rPr lang="en-US" b="1" dirty="0" smtClean="0"/>
              <a:t>c. King</a:t>
            </a:r>
            <a:r>
              <a:rPr lang="en-US" dirty="0"/>
              <a:t>, CPA, CISA, CMA, CFM, </a:t>
            </a:r>
            <a:r>
              <a:rPr lang="en-US" dirty="0" smtClean="0"/>
              <a:t>CGFM</a:t>
            </a:r>
            <a:endParaRPr lang="en-US" b="1" dirty="0" smtClean="0"/>
          </a:p>
          <a:p>
            <a:pPr algn="r">
              <a:spcBef>
                <a:spcPts val="0"/>
              </a:spcBef>
            </a:pPr>
            <a:r>
              <a:rPr lang="en-US" dirty="0" smtClean="0"/>
              <a:t>Assistant </a:t>
            </a:r>
            <a:r>
              <a:rPr lang="en-US" dirty="0"/>
              <a:t>IG for Financial &amp; IT </a:t>
            </a:r>
            <a:r>
              <a:rPr lang="en-US" dirty="0" smtClean="0"/>
              <a:t>Audits, DOT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MONITORING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Control CA-7 under NIST </a:t>
            </a:r>
            <a:r>
              <a:rPr lang="en-US" dirty="0" smtClean="0"/>
              <a:t>800-53 (cont.):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mplementation of continuous monitoring should result in updates to the security plan, security assessment report, and plan of action and milestones  (the three key documents in a security reauthorization package)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 MONITORING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Manual Processes, e.g. assessments of adequacy of security controls/documentation, and testing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Automated Processes, e.g. vulnerability scanning tools, and network scanning devices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MONITORING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Challenges in Implementing Continuous Monitoring: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Developing strategies, policies, and procedures for ISCM across organization </a:t>
            </a:r>
            <a:r>
              <a:rPr lang="en-US" dirty="0" smtClean="0"/>
              <a:t>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Involvement/buy-in of system owners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Updating information on risk assessments, security plan, security assessments, and plan of action and milestones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 MONITORING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Challenges in Implementing Continuous Monitoring (cont.)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Establishing frequencies for </a:t>
            </a:r>
            <a:r>
              <a:rPr lang="en-US" dirty="0" smtClean="0"/>
              <a:t>monitoring and assessing security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Sampling of controls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Analysis and reporting of findings and determining appropriate </a:t>
            </a:r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Output information needs to be specific, measurable, actionable, relevant, and timely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Plan of action and milestones to ensure remediation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Developing metrics to evaluate and control ongoing risk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 MONITORING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Status of Implementation of Continuous Monitoring: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According to March 2013 OMB report on 2012 FISMA, OIGs in the 24 CFO Act agencies found that:</a:t>
            </a:r>
          </a:p>
          <a:p>
            <a:pPr lvl="2"/>
            <a:r>
              <a:rPr lang="en-US" dirty="0" smtClean="0"/>
              <a:t>30% of agencies did not have documented strategies and plans for continuous monitoring</a:t>
            </a:r>
          </a:p>
          <a:p>
            <a:pPr lvl="2"/>
            <a:r>
              <a:rPr lang="en-US" dirty="0" smtClean="0"/>
              <a:t>50% had not established and adhered to milestone dates for remediating vulnerabilities or ensuring remediation plans were effective</a:t>
            </a:r>
          </a:p>
          <a:p>
            <a:pPr lvl="2"/>
            <a:r>
              <a:rPr lang="en-US" dirty="0" smtClean="0"/>
              <a:t>67% did not have a fully developed patch management process and were not timely remediating findings from vulnerability scans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&amp;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OMB A-130, Appendix III</a:t>
            </a:r>
          </a:p>
          <a:p>
            <a:pPr lvl="1"/>
            <a:r>
              <a:rPr lang="en-US" dirty="0" smtClean="0"/>
              <a:t>The authorization/accreditation </a:t>
            </a:r>
            <a:r>
              <a:rPr lang="en-US" dirty="0"/>
              <a:t>of a system to process </a:t>
            </a:r>
            <a:r>
              <a:rPr lang="en-US" dirty="0" smtClean="0"/>
              <a:t>information </a:t>
            </a:r>
            <a:r>
              <a:rPr lang="en-US" dirty="0"/>
              <a:t>provides an important quality </a:t>
            </a:r>
            <a:r>
              <a:rPr lang="en-US" dirty="0" smtClean="0"/>
              <a:t>control. </a:t>
            </a:r>
            <a:r>
              <a:rPr lang="en-US" dirty="0"/>
              <a:t>By authorizing processing in a system, a manager </a:t>
            </a:r>
            <a:r>
              <a:rPr lang="en-US" dirty="0" smtClean="0"/>
              <a:t>assesses and accepts </a:t>
            </a:r>
            <a:r>
              <a:rPr lang="en-US" dirty="0"/>
              <a:t>the risk associated with </a:t>
            </a:r>
            <a:r>
              <a:rPr lang="en-US" dirty="0" smtClean="0"/>
              <a:t>it.</a:t>
            </a:r>
          </a:p>
          <a:p>
            <a:pPr lvl="1"/>
            <a:r>
              <a:rPr lang="en-US" dirty="0"/>
              <a:t>Re-authorization should occur prior to a significant change in processing, but at least every three years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9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182540" cy="1478570"/>
          </a:xfrm>
        </p:spPr>
        <p:txBody>
          <a:bodyPr/>
          <a:lstStyle/>
          <a:p>
            <a:r>
              <a:rPr lang="en-US" dirty="0" smtClean="0"/>
              <a:t>C&amp;A</a:t>
            </a:r>
            <a:br>
              <a:rPr lang="en-US" dirty="0" smtClean="0"/>
            </a:br>
            <a:r>
              <a:rPr lang="en-US" dirty="0" smtClean="0"/>
              <a:t>Process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224" y="609600"/>
            <a:ext cx="4269175" cy="5577840"/>
          </a:xfrm>
          <a:prstGeom prst="rect">
            <a:avLst/>
          </a:prstGeom>
          <a:effectLst>
            <a:glow rad="127000">
              <a:schemeClr val="tx2">
                <a:lumMod val="75000"/>
              </a:schemeClr>
            </a:glow>
            <a:softEdge rad="6350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C&amp;A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typical package will contain:</a:t>
            </a:r>
          </a:p>
          <a:p>
            <a:pPr lvl="1"/>
            <a:r>
              <a:rPr lang="en-US" dirty="0" smtClean="0"/>
              <a:t>System Security Plan</a:t>
            </a:r>
          </a:p>
          <a:p>
            <a:pPr lvl="1"/>
            <a:r>
              <a:rPr lang="en-US" dirty="0" smtClean="0"/>
              <a:t>System Test and Evaluation (STE) Report</a:t>
            </a:r>
          </a:p>
          <a:p>
            <a:pPr lvl="1"/>
            <a:r>
              <a:rPr lang="en-US" dirty="0" smtClean="0"/>
              <a:t>Risk Assessment</a:t>
            </a:r>
          </a:p>
          <a:p>
            <a:pPr lvl="1"/>
            <a:r>
              <a:rPr lang="en-US" dirty="0" smtClean="0"/>
              <a:t>Contingency Plan</a:t>
            </a:r>
          </a:p>
          <a:p>
            <a:pPr lvl="1"/>
            <a:r>
              <a:rPr lang="en-US" dirty="0" smtClean="0"/>
              <a:t>Plans of Action and Milestones (POA&amp;Ms)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C&amp;A Changing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809" y="1981200"/>
            <a:ext cx="7620000" cy="3810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2003</a:t>
            </a:r>
          </a:p>
          <a:p>
            <a:pPr lvl="1"/>
            <a:r>
              <a:rPr lang="en-US" dirty="0" smtClean="0"/>
              <a:t>“Going through the formal process of a C&amp;A may seem cumbersome, but the results are well worth it.” – SANS Institute</a:t>
            </a:r>
          </a:p>
          <a:p>
            <a:r>
              <a:rPr lang="en-US" dirty="0" smtClean="0"/>
              <a:t>2009</a:t>
            </a:r>
          </a:p>
          <a:p>
            <a:pPr lvl="1"/>
            <a:r>
              <a:rPr lang="en-US" dirty="0"/>
              <a:t>9</a:t>
            </a:r>
            <a:r>
              <a:rPr lang="en-US" dirty="0" smtClean="0"/>
              <a:t>5% of systems accredited at a estimated cost of $300 million (about $78,000 per system)</a:t>
            </a:r>
          </a:p>
          <a:p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“At first, the mandate of FISMA was met by requiring C&amp;A…While this approach provided foundational work…it did not recognize or respond to the real-time nature of the threats to Federal information systems. Large aspects of FISMA implementation became an additional compliance exercise.” --OMB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26430"/>
            <a:ext cx="7429499" cy="1478570"/>
          </a:xfrm>
        </p:spPr>
        <p:txBody>
          <a:bodyPr/>
          <a:lstStyle/>
          <a:p>
            <a:r>
              <a:rPr lang="en-US" dirty="0" smtClean="0"/>
              <a:t>C&amp;A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59" y="1752600"/>
            <a:ext cx="7429499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In FY 2009, the first year OMB requested cost data, an estimated $300 million was spent on C&amp;As (about $78,000 per system)</a:t>
            </a:r>
          </a:p>
          <a:p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In FY 2009, although 95% had C&amp;As, IGs reported that</a:t>
            </a:r>
            <a:r>
              <a:rPr lang="en-US" dirty="0"/>
              <a:t> </a:t>
            </a:r>
            <a:r>
              <a:rPr lang="en-US" dirty="0" smtClean="0"/>
              <a:t>only two-thirds of agencies had compliant processes.</a:t>
            </a:r>
          </a:p>
          <a:p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C&amp;As are static; security states are not.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Ultimately, even though the vast majority of systems have been accredited, this has not prevented significant information security compromises.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121630"/>
            <a:ext cx="7429499" cy="1478570"/>
          </a:xfrm>
        </p:spPr>
        <p:txBody>
          <a:bodyPr/>
          <a:lstStyle/>
          <a:p>
            <a:r>
              <a:rPr lang="en-US" dirty="0" smtClean="0"/>
              <a:t>C&amp;A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In February 2010, NIST issues Revision 1 to 800-37, </a:t>
            </a:r>
            <a:r>
              <a:rPr lang="en-US" i="1" dirty="0" smtClean="0"/>
              <a:t>Guide for Applying the Risk Management Framework to Federal Information Systems </a:t>
            </a:r>
          </a:p>
          <a:p>
            <a:r>
              <a:rPr lang="en-US" dirty="0" smtClean="0"/>
              <a:t>Rev 1 transforms the C&amp;A process into a six-step Risk Management Framework.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Categorize Information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Select Security Controls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Implement Security Controls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Assess Security Controls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Authorize Information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MONITOR SECURITY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MONITORING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 smtClean="0"/>
              <a:t>NIST 800-137 “Information Security Continuous Monitoring for Federal Information Systems and Organizations (September 2011)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 smtClean="0"/>
              <a:t>To monitor system risks and security controls defined in NIST Special Publication 800-53 “Recommended Security Controls for Federal Information Systems and Organizations”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MONITORING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Control CA-7 under NIST 800-53: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Reduces the level of effort required for the reauthorization of systems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Maintains security authorization over time in a highly dynamic operational environment with changing threats, vulnerabilities, technologies, and business processes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Promotes situational awareness of the security state of the system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138E-45B1-4CBE-A74B-845EA256613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319</TotalTime>
  <Words>840</Words>
  <Application>Microsoft Office PowerPoint</Application>
  <PresentationFormat>On-screen Show (4:3)</PresentationFormat>
  <Paragraphs>105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Circuit</vt:lpstr>
      <vt:lpstr>Shifting Information Security Landscape from C&amp;As to Continuous Monitoring</vt:lpstr>
      <vt:lpstr>Certification &amp; Accreditation</vt:lpstr>
      <vt:lpstr>C&amp;A Process</vt:lpstr>
      <vt:lpstr>C&amp;A package</vt:lpstr>
      <vt:lpstr>C&amp;A Changing perspective</vt:lpstr>
      <vt:lpstr>C&amp;A Issues</vt:lpstr>
      <vt:lpstr>C&amp;A Transition</vt:lpstr>
      <vt:lpstr>CONTINUOUS MONITORING</vt:lpstr>
      <vt:lpstr>CONTINUOUS MONITORING (cont.)</vt:lpstr>
      <vt:lpstr>CONTINUOUS MONITORING (cont.)</vt:lpstr>
      <vt:lpstr>CONTINUOUS MONITORING (cont.)</vt:lpstr>
      <vt:lpstr>CONTINUOUS MONITORING (cont.)</vt:lpstr>
      <vt:lpstr>CONTINUOUS MONITORING (cont.)</vt:lpstr>
      <vt:lpstr>CONTINUOUS MONITORING (cont.)</vt:lpstr>
    </vt:vector>
  </TitlesOfParts>
  <Company>FRB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Monitoring</dc:title>
  <dc:creator>m1axp02</dc:creator>
  <cp:lastModifiedBy>m1axp02</cp:lastModifiedBy>
  <cp:revision>30</cp:revision>
  <cp:lastPrinted>2013-09-26T17:05:35Z</cp:lastPrinted>
  <dcterms:created xsi:type="dcterms:W3CDTF">2013-09-25T00:31:53Z</dcterms:created>
  <dcterms:modified xsi:type="dcterms:W3CDTF">2013-09-26T17:05:35Z</dcterms:modified>
</cp:coreProperties>
</file>