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4"/>
  </p:sldMasterIdLst>
  <p:notesMasterIdLst>
    <p:notesMasterId r:id="rId27"/>
  </p:notesMasterIdLst>
  <p:sldIdLst>
    <p:sldId id="598" r:id="rId5"/>
    <p:sldId id="599" r:id="rId6"/>
    <p:sldId id="603" r:id="rId7"/>
    <p:sldId id="718" r:id="rId8"/>
    <p:sldId id="719" r:id="rId9"/>
    <p:sldId id="604" r:id="rId10"/>
    <p:sldId id="609" r:id="rId11"/>
    <p:sldId id="727" r:id="rId12"/>
    <p:sldId id="607" r:id="rId13"/>
    <p:sldId id="720" r:id="rId14"/>
    <p:sldId id="728" r:id="rId15"/>
    <p:sldId id="664" r:id="rId16"/>
    <p:sldId id="673" r:id="rId17"/>
    <p:sldId id="690" r:id="rId18"/>
    <p:sldId id="693" r:id="rId19"/>
    <p:sldId id="702" r:id="rId20"/>
    <p:sldId id="724" r:id="rId21"/>
    <p:sldId id="410" r:id="rId22"/>
    <p:sldId id="703" r:id="rId23"/>
    <p:sldId id="723" r:id="rId24"/>
    <p:sldId id="722" r:id="rId25"/>
    <p:sldId id="73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ttle, Pauletta P." initials="BPP" lastIdx="24" clrIdx="0">
    <p:extLst>
      <p:ext uri="{19B8F6BF-5375-455C-9EA6-DF929625EA0E}">
        <p15:presenceInfo xmlns:p15="http://schemas.microsoft.com/office/powerpoint/2012/main" userId="S-1-5-21-186318872-1568551883-28515671-4702457" providerId="AD"/>
      </p:ext>
    </p:extLst>
  </p:cmAuthor>
  <p:cmAuthor id="2" name="Hart, Tabitha (OIG)" initials="TH" lastIdx="2" clrIdx="1">
    <p:extLst>
      <p:ext uri="{19B8F6BF-5375-455C-9EA6-DF929625EA0E}">
        <p15:presenceInfo xmlns:p15="http://schemas.microsoft.com/office/powerpoint/2012/main" userId="Hart, Tabitha (OIG)" providerId="None"/>
      </p:ext>
    </p:extLst>
  </p:cmAuthor>
  <p:cmAuthor id="3" name="Little Carrie M TIGTA" initials="LCMT" lastIdx="16" clrIdx="2">
    <p:extLst>
      <p:ext uri="{19B8F6BF-5375-455C-9EA6-DF929625EA0E}">
        <p15:presenceInfo xmlns:p15="http://schemas.microsoft.com/office/powerpoint/2012/main" userId="S-1-5-21-599715696-1763722052-3170027532-81645" providerId="AD"/>
      </p:ext>
    </p:extLst>
  </p:cmAuthor>
  <p:cmAuthor id="4" name="Addy, Herb N" initials="AHN" lastIdx="2" clrIdx="3">
    <p:extLst>
      <p:ext uri="{19B8F6BF-5375-455C-9EA6-DF929625EA0E}">
        <p15:presenceInfo xmlns:p15="http://schemas.microsoft.com/office/powerpoint/2012/main" userId="S-1-5-21-186318872-1568551883-28515671-46973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C7C"/>
    <a:srgbClr val="393759"/>
    <a:srgbClr val="FFFFCC"/>
    <a:srgbClr val="66FFFF"/>
    <a:srgbClr val="FFFFBD"/>
    <a:srgbClr val="B07BD7"/>
    <a:srgbClr val="F6F000"/>
    <a:srgbClr val="E2DD00"/>
    <a:srgbClr val="FAF4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2" autoAdjust="0"/>
    <p:restoredTop sz="94498" autoAdjust="0"/>
  </p:normalViewPr>
  <p:slideViewPr>
    <p:cSldViewPr snapToGrid="0">
      <p:cViewPr varScale="1">
        <p:scale>
          <a:sx n="70" d="100"/>
          <a:sy n="70" d="100"/>
        </p:scale>
        <p:origin x="9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481832846249991"/>
          <c:y val="0.14165281423155437"/>
          <c:w val="0.8107230219234719"/>
          <c:h val="0.85749238566746755"/>
        </c:manualLayout>
      </c:layout>
      <c:pie3DChart>
        <c:varyColors val="1"/>
        <c:ser>
          <c:idx val="0"/>
          <c:order val="0"/>
          <c:tx>
            <c:strRef>
              <c:f>'Audits % by quarter'!$C$6</c:f>
              <c:strCache>
                <c:ptCount val="1"/>
                <c:pt idx="0">
                  <c:v>Percentages of OIGs DATA Act Audits by Quarter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BFB-47E7-A7D3-9A66EC14ED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BFB-47E7-A7D3-9A66EC14ED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BFB-47E7-A7D3-9A66EC14ED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BFB-47E7-A7D3-9A66EC14EDD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BFB-47E7-A7D3-9A66EC14EDD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dirty="0" smtClean="0"/>
                      <a:t>FY20 - 3rd</a:t>
                    </a:r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Quarter </a:t>
                    </a:r>
                    <a:fld id="{1C44CF98-D5B6-49CF-BBA2-7DDE258B3EBC}" type="PERCENTAGE">
                      <a:rPr lang="en-US" baseline="0" smtClean="0"/>
                      <a:pPr/>
                      <a:t>[PERCENTAGE]</a:t>
                    </a:fld>
                    <a:endParaRPr lang="en-US" baseline="0" dirty="0" smtClean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BFB-47E7-A7D3-9A66EC14EDD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FY20 – 4</a:t>
                    </a:r>
                    <a:r>
                      <a:rPr lang="en-US" baseline="30000" dirty="0" smtClean="0"/>
                      <a:t>th</a:t>
                    </a:r>
                    <a:endParaRPr lang="en-US" dirty="0" smtClean="0"/>
                  </a:p>
                  <a:p>
                    <a:r>
                      <a:rPr lang="en-US" baseline="0" dirty="0" smtClean="0"/>
                      <a:t>Quarter </a:t>
                    </a:r>
                    <a:fld id="{BFD6C691-929B-4FB8-8095-3E59A781EB3A}" type="PERCENTAGE">
                      <a:rPr lang="en-US" baseline="0" smtClean="0"/>
                      <a:pPr/>
                      <a:t>[PERCENTAGE]</a:t>
                    </a:fld>
                    <a:endParaRPr lang="en-US" baseline="0" dirty="0" smtClean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BFB-47E7-A7D3-9A66EC14EDD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FY21 – 1</a:t>
                    </a:r>
                    <a:r>
                      <a:rPr lang="en-US" baseline="30000" dirty="0" smtClean="0"/>
                      <a:t>st</a:t>
                    </a:r>
                    <a:r>
                      <a:rPr lang="en-US" dirty="0" smtClean="0"/>
                      <a:t> </a:t>
                    </a:r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Quarter </a:t>
                    </a:r>
                    <a:fld id="{C868EC89-B495-490E-A38D-9EFBD65F64D3}" type="PERCENTAGE">
                      <a:rPr lang="en-US" baseline="0" smtClean="0"/>
                      <a:pPr/>
                      <a:t>[PERCENTAGE]</a:t>
                    </a:fld>
                    <a:endParaRPr lang="en-US" baseline="0" dirty="0" smtClean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BFB-47E7-A7D3-9A66EC14EDD0}"/>
                </c:ext>
              </c:extLst>
            </c:dLbl>
            <c:dLbl>
              <c:idx val="3"/>
              <c:layout>
                <c:manualLayout>
                  <c:x val="1.5218216003575735E-2"/>
                  <c:y val="1.39438941616914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FY21 - 2</a:t>
                    </a:r>
                    <a:r>
                      <a:rPr lang="en-US" baseline="30000" dirty="0" smtClean="0"/>
                      <a:t>nd</a:t>
                    </a:r>
                    <a:r>
                      <a:rPr lang="en-US" baseline="0" dirty="0" smtClean="0"/>
                      <a:t>
Quarter </a:t>
                    </a:r>
                    <a:fld id="{9AD736CB-3E14-4C09-965F-DC0089F4F1EA}" type="PERCENTAGE">
                      <a:rPr lang="en-US" baseline="0" smtClean="0"/>
                      <a:pPr/>
                      <a:t>[PERCENTAGE]</a:t>
                    </a:fld>
                    <a:endParaRPr lang="en-US" baseline="0" dirty="0" smtClean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BFB-47E7-A7D3-9A66EC14EDD0}"/>
                </c:ext>
              </c:extLst>
            </c:dLbl>
            <c:dLbl>
              <c:idx val="4"/>
              <c:layout>
                <c:manualLayout>
                  <c:x val="9.3248769854875069E-2"/>
                  <c:y val="0.1448832825005219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To Be Determined</a:t>
                    </a:r>
                    <a:r>
                      <a:rPr lang="en-US" baseline="0" dirty="0" smtClean="0"/>
                      <a:t> </a:t>
                    </a:r>
                  </a:p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fld id="{FC692E75-980E-45B4-BC09-96AC0FFFAEFA}" type="PERCENTAGE">
                      <a:rPr lang="en-US" baseline="0" smtClean="0"/>
                      <a:pPr>
                        <a:defRPr sz="1800" b="1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12354312816755"/>
                      <c:h val="0.133244843263489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BFB-47E7-A7D3-9A66EC14ED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'Audits % by quarter'!$B$7:$B$11</c:f>
              <c:strCache>
                <c:ptCount val="5"/>
                <c:pt idx="0">
                  <c:v>FY20-3rd Qr</c:v>
                </c:pt>
                <c:pt idx="1">
                  <c:v>FY20-4th Qr</c:v>
                </c:pt>
                <c:pt idx="2">
                  <c:v>FY21-1st Qr</c:v>
                </c:pt>
                <c:pt idx="3">
                  <c:v>FY21-2nd Qr</c:v>
                </c:pt>
                <c:pt idx="4">
                  <c:v>TBD</c:v>
                </c:pt>
              </c:strCache>
            </c:strRef>
          </c:cat>
          <c:val>
            <c:numRef>
              <c:f>'Audits % by quarter'!$C$7:$C$11</c:f>
              <c:numCache>
                <c:formatCode>0%</c:formatCode>
                <c:ptCount val="5"/>
                <c:pt idx="0">
                  <c:v>0.15909090909090909</c:v>
                </c:pt>
                <c:pt idx="1">
                  <c:v>0.31818181818181818</c:v>
                </c:pt>
                <c:pt idx="2">
                  <c:v>0.40909090909090912</c:v>
                </c:pt>
                <c:pt idx="3">
                  <c:v>2.2727272727272728E-2</c:v>
                </c:pt>
                <c:pt idx="4">
                  <c:v>9.0909090909090912E-2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BFB-47E7-A7D3-9A66EC14EDD0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AF2E9-E241-4AFC-B8BA-65B01DBA24B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07A0C-A34B-4FBD-AC3A-D836CDBCE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1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1ECF03-CEC6-4949-ABA4-39921A0ACBE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9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CF30811-BFDD-403C-A114-3CCE8F40110E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CD86250-91FA-42FC-BE3C-86D442E2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49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3221-E26E-473C-BEF8-CABF946B3B9F}" type="datetime1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6250-91FA-42FC-BE3C-86D442E2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0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A875-D2E7-4DD6-8C53-132886A33D66}" type="datetime1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6250-91FA-42FC-BE3C-86D442E2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2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479D-5FC5-4F2D-ACB7-0DFCC9FC7F5C}" type="datetime1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6250-91FA-42FC-BE3C-86D442E2B07F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2917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2BAB-D0E7-4A37-B5BD-DFA597482B96}" type="datetime1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6250-91FA-42FC-BE3C-86D442E2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36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E30A-7CEB-47AD-9D3B-216C11FFA2F6}" type="datetime1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6250-91FA-42FC-BE3C-86D442E2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90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F82D-D6AE-4EFA-8B3B-8E07F0F00673}" type="datetime1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6250-91FA-42FC-BE3C-86D442E2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2191-8175-4F00-8597-0E914D98D9CE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6250-91FA-42FC-BE3C-86D442E2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41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357-0029-4761-81F6-A9DA6E49F718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6250-91FA-42FC-BE3C-86D442E2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2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3278-56C4-4F92-A979-054DB883FAAC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6250-91FA-42FC-BE3C-86D442E2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0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DD71-4ECC-4F16-9AED-1F9B6EE6590F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6250-91FA-42FC-BE3C-86D442E2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7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25F0-1EFF-4762-B2B0-13DF5652B066}" type="datetime1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6250-91FA-42FC-BE3C-86D442E2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4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34E9-FB06-4C64-948A-2B3887160B4D}" type="datetime1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6250-91FA-42FC-BE3C-86D442E2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0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49BD2-BAEE-4B26-B0DB-54CFAB52F3B3}" type="datetime1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6250-91FA-42FC-BE3C-86D442E2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7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121E-30BF-4066-9BE1-F8DD18D540FB}" type="datetime1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6250-91FA-42FC-BE3C-86D442E2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81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6210-4E69-4B0A-99C9-B97E1F38D6EC}" type="datetime1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6250-91FA-42FC-BE3C-86D442E2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CF18-F9FB-44C3-85BB-A1445B77E8B5}" type="datetime1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6250-91FA-42FC-BE3C-86D442E2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6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60000">
              <a:schemeClr val="accent1">
                <a:lumMod val="89000"/>
              </a:schemeClr>
            </a:gs>
            <a:gs pos="76000">
              <a:schemeClr val="accent1">
                <a:lumMod val="75000"/>
              </a:schemeClr>
            </a:gs>
            <a:gs pos="90000">
              <a:schemeClr val="accent1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5E32E-0A1E-437F-9611-EB0858930943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86250-91FA-42FC-BE3C-86D442E2B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40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taAct@oig.treas.gov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035" y="1636533"/>
            <a:ext cx="9919930" cy="286312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 smtClean="0">
                <a:solidFill>
                  <a:srgbClr val="4E4C7C"/>
                </a:solidFill>
                <a:latin typeface="Calibri" panose="020F0502020204030204" pitchFamily="34" charset="0"/>
              </a:rPr>
              <a:t>Federal audit executive council</a:t>
            </a:r>
            <a:br>
              <a:rPr lang="en-US" sz="4000" dirty="0" smtClean="0">
                <a:solidFill>
                  <a:srgbClr val="4E4C7C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4E4C7C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4E4C7C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4E4C7C"/>
                </a:solidFill>
                <a:latin typeface="Calibri" panose="020F0502020204030204" pitchFamily="34" charset="0"/>
              </a:rPr>
              <a:t>FY2021 DATA </a:t>
            </a:r>
            <a:r>
              <a:rPr lang="en-US" b="1" dirty="0">
                <a:solidFill>
                  <a:srgbClr val="4E4C7C"/>
                </a:solidFill>
                <a:latin typeface="Calibri" panose="020F0502020204030204" pitchFamily="34" charset="0"/>
              </a:rPr>
              <a:t>Act </a:t>
            </a:r>
            <a:r>
              <a:rPr lang="en-US" b="1" dirty="0" smtClean="0">
                <a:solidFill>
                  <a:srgbClr val="4E4C7C"/>
                </a:solidFill>
                <a:latin typeface="Calibri" panose="020F0502020204030204" pitchFamily="34" charset="0"/>
              </a:rPr>
              <a:t>working group methodology Updates</a:t>
            </a:r>
            <a:endParaRPr lang="en-US" sz="2000" dirty="0">
              <a:solidFill>
                <a:srgbClr val="FAF4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1234" y="4502259"/>
            <a:ext cx="8791575" cy="16557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200" dirty="0">
                <a:solidFill>
                  <a:srgbClr val="4E4C7C"/>
                </a:solidFill>
                <a:latin typeface="Calibri" panose="020F0502020204030204" pitchFamily="34" charset="0"/>
              </a:rPr>
              <a:t>CIGIE/GAO Financial Statements Audit </a:t>
            </a:r>
            <a:r>
              <a:rPr lang="en-US" sz="2200" dirty="0" smtClean="0">
                <a:solidFill>
                  <a:srgbClr val="4E4C7C"/>
                </a:solidFill>
                <a:latin typeface="Calibri" panose="020F0502020204030204" pitchFamily="34" charset="0"/>
              </a:rPr>
              <a:t>Conference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4E4C7C"/>
                </a:solidFill>
                <a:latin typeface="Calibri" panose="020F0502020204030204" pitchFamily="34" charset="0"/>
              </a:rPr>
              <a:t>Pauletta Battle, deputy aiga, treasury OIG 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4E4C7C"/>
                </a:solidFill>
                <a:latin typeface="Calibri" panose="020F0502020204030204" pitchFamily="34" charset="0"/>
              </a:rPr>
              <a:t>May 17, </a:t>
            </a:r>
            <a:r>
              <a:rPr lang="en-US" sz="2200" dirty="0">
                <a:solidFill>
                  <a:srgbClr val="4E4C7C"/>
                </a:solidFill>
                <a:latin typeface="Calibri" panose="020F0502020204030204" pitchFamily="34" charset="0"/>
              </a:rPr>
              <a:t>2020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61234" y="4499654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855" y="286526"/>
            <a:ext cx="8137235" cy="113061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</p:spTree>
    <p:extLst>
      <p:ext uri="{BB962C8B-B14F-4D97-AF65-F5344CB8AC3E}">
        <p14:creationId xmlns:p14="http://schemas.microsoft.com/office/powerpoint/2010/main" val="59158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56438"/>
            <a:ext cx="9905998" cy="1905000"/>
          </a:xfrm>
        </p:spPr>
        <p:txBody>
          <a:bodyPr/>
          <a:lstStyle/>
          <a:p>
            <a:r>
              <a:rPr lang="en-US" b="1" dirty="0">
                <a:solidFill>
                  <a:srgbClr val="4E4C7C"/>
                </a:solidFill>
                <a:latin typeface="Calibri" panose="020F0502020204030204" pitchFamily="34" charset="0"/>
              </a:rPr>
              <a:t>Scope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570" y="356438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141412" y="1617402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755866" y="1814545"/>
            <a:ext cx="9905999" cy="44368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200"/>
              </a:spcAft>
            </a:pPr>
            <a:r>
              <a:rPr lang="en-US" sz="2800" dirty="0">
                <a:solidFill>
                  <a:srgbClr val="FFFFCC"/>
                </a:solidFill>
              </a:rPr>
              <a:t>Must fall within the range of fiscal year 2020 third quarter through fiscal year 2021 second quarter. IGs must select a formal fiscal year </a:t>
            </a:r>
            <a:r>
              <a:rPr lang="en-US" sz="2800" dirty="0" smtClean="0">
                <a:solidFill>
                  <a:srgbClr val="FFFFCC"/>
                </a:solidFill>
              </a:rPr>
              <a:t>quarter that</a:t>
            </a:r>
            <a:r>
              <a:rPr lang="en-US" sz="2800" dirty="0">
                <a:solidFill>
                  <a:srgbClr val="FFFFCC"/>
                </a:solidFill>
              </a:rPr>
              <a:t>:</a:t>
            </a:r>
          </a:p>
          <a:p>
            <a:pPr marL="800100" lvl="1" indent="-342900">
              <a:spcAft>
                <a:spcPts val="300"/>
              </a:spcAft>
              <a:buClr>
                <a:srgbClr val="FFFFBD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rgbClr val="4E4C7C"/>
                </a:solidFill>
              </a:rPr>
              <a:t>Is representative of agency spending;</a:t>
            </a:r>
          </a:p>
          <a:p>
            <a:pPr marL="800100" lvl="1" indent="-342900">
              <a:spcAft>
                <a:spcPts val="300"/>
              </a:spcAft>
              <a:buClr>
                <a:srgbClr val="FFFFBD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rgbClr val="4E4C7C"/>
                </a:solidFill>
              </a:rPr>
              <a:t>Includes COVID-related spending transactions, if applicable; and</a:t>
            </a:r>
          </a:p>
          <a:p>
            <a:pPr marL="800100" lvl="1" indent="-342900">
              <a:spcAft>
                <a:spcPts val="300"/>
              </a:spcAft>
              <a:buClr>
                <a:srgbClr val="FFFFBD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rgbClr val="4E4C7C"/>
                </a:solidFill>
              </a:rPr>
              <a:t>Allows sufficient time to meet the mandatory audit deadline.</a:t>
            </a:r>
          </a:p>
          <a:p>
            <a:pPr marL="685800" lvl="1" indent="-228600">
              <a:spcAft>
                <a:spcPts val="1200"/>
              </a:spcAft>
              <a:buFont typeface="Wingdings" panose="05000000000000000000" pitchFamily="2" charset="2"/>
              <a:buChar char="w"/>
            </a:pPr>
            <a:endParaRPr lang="en-US" sz="2800" dirty="0">
              <a:solidFill>
                <a:srgbClr val="4E4C7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1865" y="6492875"/>
            <a:ext cx="771089" cy="365125"/>
          </a:xfrm>
        </p:spPr>
        <p:txBody>
          <a:bodyPr/>
          <a:lstStyle/>
          <a:p>
            <a:fld id="{ACD86250-91FA-42FC-BE3C-86D442E2B0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083" y="278746"/>
            <a:ext cx="9905998" cy="1403304"/>
          </a:xfrm>
        </p:spPr>
        <p:txBody>
          <a:bodyPr>
            <a:normAutofit/>
          </a:bodyPr>
          <a:lstStyle/>
          <a:p>
            <a:pPr algn="ctr"/>
            <a:r>
              <a:rPr lang="en-US" sz="4000" cap="none" dirty="0" smtClean="0">
                <a:solidFill>
                  <a:srgbClr val="FFFFCC"/>
                </a:solidFill>
              </a:rPr>
              <a:t>IGs DATA Act Audit Scope by Quarter</a:t>
            </a:r>
            <a:endParaRPr lang="en-US" sz="4000" cap="none" dirty="0">
              <a:solidFill>
                <a:srgbClr val="FFFF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6250-91FA-42FC-BE3C-86D442E2B07F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7916" y="31048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369296"/>
              </p:ext>
            </p:extLst>
          </p:nvPr>
        </p:nvGraphicFramePr>
        <p:xfrm>
          <a:off x="475129" y="774143"/>
          <a:ext cx="10497671" cy="6083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146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95334"/>
            <a:ext cx="9905998" cy="1360360"/>
          </a:xfrm>
        </p:spPr>
        <p:txBody>
          <a:bodyPr/>
          <a:lstStyle/>
          <a:p>
            <a:r>
              <a:rPr lang="en-US" b="1" dirty="0" smtClean="0">
                <a:solidFill>
                  <a:srgbClr val="4E4C7C"/>
                </a:solidFill>
                <a:latin typeface="Calibri" panose="020F0502020204030204" pitchFamily="34" charset="0"/>
              </a:rPr>
              <a:t>Covid-19 &amp; OMB M-20-21</a:t>
            </a:r>
            <a:endParaRPr lang="en-US" b="1" dirty="0">
              <a:solidFill>
                <a:srgbClr val="4E4C7C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444" y="1740122"/>
            <a:ext cx="9905999" cy="5117878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40000"/>
              </a:lnSpc>
              <a:buClr>
                <a:srgbClr val="4E4C7C"/>
              </a:buClr>
              <a:buNone/>
            </a:pPr>
            <a:r>
              <a:rPr lang="en-US" sz="8800" b="1" dirty="0">
                <a:solidFill>
                  <a:srgbClr val="FFFFBD"/>
                </a:solidFill>
              </a:rPr>
              <a:t>In April 2020, OMB issued M-20-21, Implementation Guidance for Supplemental Funding Provided in Response to the Coronavirus Disease 2019 (COVID-19), which made changes to DATA Act </a:t>
            </a:r>
            <a:r>
              <a:rPr lang="en-US" sz="8800" b="1" dirty="0" smtClean="0">
                <a:solidFill>
                  <a:srgbClr val="FFFFBD"/>
                </a:solidFill>
              </a:rPr>
              <a:t>reporting.</a:t>
            </a:r>
          </a:p>
          <a:p>
            <a:pPr lvl="0">
              <a:buClr>
                <a:srgbClr val="FFFFBD"/>
              </a:buClr>
            </a:pPr>
            <a:r>
              <a:rPr lang="en-US" sz="8800" dirty="0">
                <a:solidFill>
                  <a:srgbClr val="4E4C7C"/>
                </a:solidFill>
              </a:rPr>
              <a:t>Agencies that received COVID-19 supplemental relief funding must submit DATA Act Files A, B, and C on a monthly basis starting with the June 2020 reporting period.</a:t>
            </a:r>
          </a:p>
          <a:p>
            <a:pPr lvl="0">
              <a:buClr>
                <a:srgbClr val="FFFFBD"/>
              </a:buClr>
            </a:pPr>
            <a:r>
              <a:rPr lang="en-US" sz="8800" dirty="0" smtClean="0">
                <a:solidFill>
                  <a:srgbClr val="4E4C7C"/>
                </a:solidFill>
              </a:rPr>
              <a:t>Monthly submissions </a:t>
            </a:r>
            <a:r>
              <a:rPr lang="en-US" sz="8800" dirty="0">
                <a:solidFill>
                  <a:srgbClr val="4E4C7C"/>
                </a:solidFill>
              </a:rPr>
              <a:t>must also include a running total of outlays for each award in File C funded with COVID-19 supplemental relief funds.</a:t>
            </a:r>
          </a:p>
          <a:p>
            <a:pPr>
              <a:buClr>
                <a:srgbClr val="FFFFBD"/>
              </a:buClr>
            </a:pPr>
            <a:r>
              <a:rPr lang="en-US" sz="8800" dirty="0">
                <a:solidFill>
                  <a:srgbClr val="4E4C7C"/>
                </a:solidFill>
              </a:rPr>
              <a:t>Expanded use of the Disaster Emergency Fund Code (DEFC) for tracking COVID-19 supplemental </a:t>
            </a:r>
            <a:r>
              <a:rPr lang="en-US" sz="8800" dirty="0" smtClean="0">
                <a:solidFill>
                  <a:srgbClr val="4E4C7C"/>
                </a:solidFill>
              </a:rPr>
              <a:t>funding.</a:t>
            </a:r>
          </a:p>
          <a:p>
            <a:pPr>
              <a:buClr>
                <a:srgbClr val="FFFFBD"/>
              </a:buClr>
            </a:pPr>
            <a:r>
              <a:rPr lang="en-US" sz="8800" dirty="0" smtClean="0">
                <a:solidFill>
                  <a:srgbClr val="4E4C7C"/>
                </a:solidFill>
              </a:rPr>
              <a:t>Added </a:t>
            </a:r>
            <a:r>
              <a:rPr lang="en-US" sz="8800" dirty="0" smtClean="0">
                <a:solidFill>
                  <a:srgbClr val="4E4C7C"/>
                </a:solidFill>
              </a:rPr>
              <a:t>National Interest Action </a:t>
            </a:r>
            <a:r>
              <a:rPr lang="en-US" sz="8800" dirty="0">
                <a:solidFill>
                  <a:srgbClr val="4E4C7C"/>
                </a:solidFill>
              </a:rPr>
              <a:t>(NIA) code </a:t>
            </a:r>
            <a:r>
              <a:rPr lang="en-US" sz="8800" dirty="0" smtClean="0">
                <a:solidFill>
                  <a:srgbClr val="4E4C7C"/>
                </a:solidFill>
              </a:rPr>
              <a:t>to </a:t>
            </a:r>
            <a:r>
              <a:rPr lang="en-US" sz="8800" dirty="0">
                <a:solidFill>
                  <a:srgbClr val="4E4C7C"/>
                </a:solidFill>
              </a:rPr>
              <a:t>FPDS-NG to help identify procurement actions related to the COVID-19 response</a:t>
            </a:r>
            <a:r>
              <a:rPr lang="en-US" sz="8800" dirty="0" smtClean="0">
                <a:solidFill>
                  <a:srgbClr val="4E4C7C"/>
                </a:solidFill>
              </a:rPr>
              <a:t>.</a:t>
            </a:r>
          </a:p>
          <a:p>
            <a:pPr>
              <a:buClr>
                <a:srgbClr val="FFFFBD"/>
              </a:buClr>
            </a:pPr>
            <a:r>
              <a:rPr lang="en-US" sz="8800" dirty="0" smtClean="0">
                <a:solidFill>
                  <a:srgbClr val="4E4C7C"/>
                </a:solidFill>
              </a:rPr>
              <a:t>Now </a:t>
            </a:r>
            <a:r>
              <a:rPr lang="en-US" sz="8800" dirty="0">
                <a:solidFill>
                  <a:srgbClr val="4E4C7C"/>
                </a:solidFill>
              </a:rPr>
              <a:t>59 applicable data elements to be </a:t>
            </a:r>
            <a:r>
              <a:rPr lang="en-US" sz="8800" dirty="0" smtClean="0">
                <a:solidFill>
                  <a:srgbClr val="4E4C7C"/>
                </a:solidFill>
              </a:rPr>
              <a:t>tested under DATA Act.</a:t>
            </a:r>
            <a:endParaRPr lang="en-US" sz="8800" dirty="0">
              <a:solidFill>
                <a:srgbClr val="4E4C7C"/>
              </a:solidFill>
            </a:endParaRPr>
          </a:p>
          <a:p>
            <a:pPr marL="0" indent="0">
              <a:lnSpc>
                <a:spcPct val="140000"/>
              </a:lnSpc>
              <a:buClr>
                <a:srgbClr val="4E4C7C"/>
              </a:buClr>
              <a:buNone/>
            </a:pPr>
            <a:endParaRPr lang="en-US" sz="7200" dirty="0">
              <a:solidFill>
                <a:srgbClr val="4E4C7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570" y="356438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141412" y="1617402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61864" y="6492875"/>
            <a:ext cx="771089" cy="365125"/>
          </a:xfrm>
        </p:spPr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93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604136"/>
            <a:ext cx="9905998" cy="1478570"/>
          </a:xfrm>
        </p:spPr>
        <p:txBody>
          <a:bodyPr/>
          <a:lstStyle/>
          <a:p>
            <a:r>
              <a:rPr lang="en-US" b="1" dirty="0">
                <a:solidFill>
                  <a:srgbClr val="4E4C7C"/>
                </a:solidFill>
                <a:latin typeface="Calibri" panose="020F0502020204030204" pitchFamily="34" charset="0"/>
              </a:rPr>
              <a:t>Covid-19 Outlays Non-Statistical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35008"/>
            <a:ext cx="9905999" cy="4752753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buClr>
                <a:srgbClr val="4E4C7C"/>
              </a:buClr>
              <a:buNone/>
            </a:pPr>
            <a:r>
              <a:rPr lang="en-US" sz="2800" b="1" cap="all" dirty="0">
                <a:solidFill>
                  <a:srgbClr val="FFFFBD"/>
                </a:solidFill>
              </a:rPr>
              <a:t>Agencies with COVID-19 funding 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>
                <a:srgbClr val="FFFFBD"/>
              </a:buClr>
            </a:pPr>
            <a:r>
              <a:rPr lang="en-US" sz="2800" dirty="0" smtClean="0">
                <a:solidFill>
                  <a:srgbClr val="4E4C7C"/>
                </a:solidFill>
              </a:rPr>
              <a:t>Non-statistical </a:t>
            </a:r>
            <a:r>
              <a:rPr lang="en-US" sz="2800" dirty="0">
                <a:solidFill>
                  <a:srgbClr val="4E4C7C"/>
                </a:solidFill>
              </a:rPr>
              <a:t>sample of COVID-19 Outlays from File C 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>
                <a:srgbClr val="FFFFBD"/>
              </a:buClr>
            </a:pPr>
            <a:r>
              <a:rPr lang="en-US" sz="2800" dirty="0">
                <a:solidFill>
                  <a:srgbClr val="4E4C7C"/>
                </a:solidFill>
              </a:rPr>
              <a:t>Sample size can be determined based on amount of data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>
                <a:srgbClr val="FFFFBD"/>
              </a:buClr>
            </a:pPr>
            <a:r>
              <a:rPr lang="en-US" sz="2800" dirty="0">
                <a:solidFill>
                  <a:srgbClr val="4E4C7C"/>
                </a:solidFill>
              </a:rPr>
              <a:t>Number of records should be sufficient to provide examples within each category of the criteria (i.e., dollar amount) used to design the </a:t>
            </a:r>
            <a:r>
              <a:rPr lang="en-US" sz="2800" dirty="0" smtClean="0">
                <a:solidFill>
                  <a:srgbClr val="4E4C7C"/>
                </a:solidFill>
              </a:rPr>
              <a:t>sample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>
                <a:srgbClr val="FFFFBD"/>
              </a:buClr>
            </a:pPr>
            <a:r>
              <a:rPr lang="en-US" sz="2800" dirty="0">
                <a:solidFill>
                  <a:srgbClr val="4E4C7C"/>
                </a:solidFill>
              </a:rPr>
              <a:t>Include results of outlay testing in IG’s report and factor into the </a:t>
            </a:r>
            <a:r>
              <a:rPr lang="en-US" sz="2800" dirty="0" smtClean="0">
                <a:solidFill>
                  <a:srgbClr val="4E4C7C"/>
                </a:solidFill>
              </a:rPr>
              <a:t>quality determination.</a:t>
            </a:r>
            <a:endParaRPr lang="en-US" sz="2800" dirty="0">
              <a:solidFill>
                <a:srgbClr val="4E4C7C"/>
              </a:solidFill>
            </a:endParaRPr>
          </a:p>
          <a:p>
            <a:pPr lvl="0">
              <a:lnSpc>
                <a:spcPct val="140000"/>
              </a:lnSpc>
              <a:buClr>
                <a:srgbClr val="4E4C7C"/>
              </a:buClr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FFFFBD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570" y="356438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141410" y="1832403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61865" y="6492875"/>
            <a:ext cx="771089" cy="365125"/>
          </a:xfrm>
        </p:spPr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8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918" y="700726"/>
            <a:ext cx="9905998" cy="1478570"/>
          </a:xfrm>
        </p:spPr>
        <p:txBody>
          <a:bodyPr/>
          <a:lstStyle/>
          <a:p>
            <a:r>
              <a:rPr lang="en-US" b="1" dirty="0" smtClean="0">
                <a:solidFill>
                  <a:srgbClr val="4E4C7C"/>
                </a:solidFill>
                <a:latin typeface="Calibri" panose="020F0502020204030204" pitchFamily="34" charset="0"/>
              </a:rPr>
              <a:t>Assessing Quality</a:t>
            </a:r>
            <a:endParaRPr lang="en-US" b="1" dirty="0">
              <a:solidFill>
                <a:srgbClr val="4E4C7C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0BAE9-0356-4238-BDFC-59D458C22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55625"/>
            <a:ext cx="9905999" cy="488722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Clr>
                <a:srgbClr val="FFFFCC"/>
              </a:buClr>
            </a:pPr>
            <a:r>
              <a:rPr lang="en-US" sz="3000" dirty="0" smtClean="0">
                <a:solidFill>
                  <a:srgbClr val="4E4C7C"/>
                </a:solidFill>
              </a:rPr>
              <a:t>Data </a:t>
            </a:r>
            <a:r>
              <a:rPr lang="en-US" sz="3000" dirty="0">
                <a:solidFill>
                  <a:srgbClr val="4E4C7C"/>
                </a:solidFill>
              </a:rPr>
              <a:t>that is complete, accurate, and timely, and includes </a:t>
            </a:r>
            <a:r>
              <a:rPr lang="en-US" sz="3000" b="1" dirty="0">
                <a:solidFill>
                  <a:srgbClr val="FFFFCC"/>
                </a:solidFill>
              </a:rPr>
              <a:t>statistical </a:t>
            </a:r>
            <a:r>
              <a:rPr lang="en-US" sz="3000" b="1" u="sng" dirty="0">
                <a:solidFill>
                  <a:srgbClr val="FFFFCC"/>
                </a:solidFill>
              </a:rPr>
              <a:t>and</a:t>
            </a:r>
            <a:r>
              <a:rPr lang="en-US" sz="3000" b="1" dirty="0">
                <a:solidFill>
                  <a:srgbClr val="FFFFCC"/>
                </a:solidFill>
              </a:rPr>
              <a:t> non-statistical </a:t>
            </a:r>
            <a:r>
              <a:rPr lang="en-US" sz="3000" dirty="0">
                <a:solidFill>
                  <a:srgbClr val="4E4C7C"/>
                </a:solidFill>
              </a:rPr>
              <a:t>testing results.</a:t>
            </a:r>
          </a:p>
          <a:p>
            <a:pPr>
              <a:spcBef>
                <a:spcPts val="1800"/>
              </a:spcBef>
              <a:buClr>
                <a:srgbClr val="FFFFCC"/>
              </a:buClr>
            </a:pPr>
            <a:r>
              <a:rPr lang="en-US" sz="3000" dirty="0">
                <a:solidFill>
                  <a:srgbClr val="4E4C7C"/>
                </a:solidFill>
              </a:rPr>
              <a:t>Developed the Quality Scorecard</a:t>
            </a:r>
          </a:p>
          <a:p>
            <a:pPr lvl="1">
              <a:buClr>
                <a:srgbClr val="4E4C7C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4E4C7C"/>
                </a:solidFill>
              </a:rPr>
              <a:t>Provides government-wide consistency in the measure of quality</a:t>
            </a:r>
          </a:p>
          <a:p>
            <a:pPr lvl="1">
              <a:buClr>
                <a:srgbClr val="4E4C7C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4E4C7C"/>
                </a:solidFill>
              </a:rPr>
              <a:t>Assigns quantifiable values to non-statistical testing</a:t>
            </a:r>
          </a:p>
          <a:p>
            <a:pPr lvl="1">
              <a:buClr>
                <a:srgbClr val="4E4C7C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4E4C7C"/>
                </a:solidFill>
              </a:rPr>
              <a:t>Applies various weights to </a:t>
            </a:r>
            <a:r>
              <a:rPr lang="en-US" sz="2600" dirty="0" smtClean="0">
                <a:solidFill>
                  <a:srgbClr val="4E4C7C"/>
                </a:solidFill>
              </a:rPr>
              <a:t>steps in the guide</a:t>
            </a:r>
            <a:endParaRPr lang="en-US" sz="2600" dirty="0">
              <a:solidFill>
                <a:srgbClr val="4E4C7C"/>
              </a:solidFill>
            </a:endParaRPr>
          </a:p>
          <a:p>
            <a:pPr>
              <a:spcBef>
                <a:spcPts val="1800"/>
              </a:spcBef>
              <a:buClr>
                <a:srgbClr val="FFFFCC"/>
              </a:buClr>
            </a:pPr>
            <a:r>
              <a:rPr lang="en-US" sz="3200" dirty="0" smtClean="0">
                <a:solidFill>
                  <a:srgbClr val="4E4C7C"/>
                </a:solidFill>
              </a:rPr>
              <a:t>Revised </a:t>
            </a:r>
            <a:r>
              <a:rPr lang="en-US" sz="3200" dirty="0">
                <a:solidFill>
                  <a:srgbClr val="4E4C7C"/>
                </a:solidFill>
              </a:rPr>
              <a:t>the Quality Levels</a:t>
            </a:r>
          </a:p>
          <a:p>
            <a:pPr marL="457200" lvl="1" indent="0">
              <a:buClr>
                <a:srgbClr val="4E4C7C"/>
              </a:buClr>
              <a:buSzPct val="150000"/>
              <a:buNone/>
            </a:pPr>
            <a:endParaRPr lang="en-US" sz="2600" dirty="0" smtClean="0">
              <a:solidFill>
                <a:srgbClr val="FFFFCC"/>
              </a:solidFill>
            </a:endParaRPr>
          </a:p>
          <a:p>
            <a:pPr lvl="1">
              <a:buClr>
                <a:srgbClr val="4E4C7C"/>
              </a:buClr>
              <a:buSzPct val="150000"/>
            </a:pPr>
            <a:endParaRPr lang="en-US" sz="2600" dirty="0">
              <a:solidFill>
                <a:srgbClr val="FFFF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570" y="356438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158084" y="1755625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48371" y="6492875"/>
            <a:ext cx="771089" cy="365125"/>
          </a:xfrm>
        </p:spPr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2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4E4C7C"/>
                </a:solidFill>
                <a:latin typeface="Calibri" panose="020F0502020204030204" pitchFamily="34" charset="0"/>
              </a:rPr>
              <a:t>Quality scorecard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291" y="1694548"/>
            <a:ext cx="4379278" cy="450902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Clr>
                <a:srgbClr val="FFFFCC"/>
              </a:buClr>
            </a:pPr>
            <a:r>
              <a:rPr lang="en-US" dirty="0" smtClean="0">
                <a:solidFill>
                  <a:srgbClr val="4E4C7C"/>
                </a:solidFill>
              </a:rPr>
              <a:t>Mirrors sections </a:t>
            </a:r>
            <a:r>
              <a:rPr lang="en-US" dirty="0">
                <a:solidFill>
                  <a:srgbClr val="4E4C7C"/>
                </a:solidFill>
              </a:rPr>
              <a:t>in the </a:t>
            </a:r>
            <a:r>
              <a:rPr lang="en-US" dirty="0" smtClean="0">
                <a:solidFill>
                  <a:srgbClr val="4E4C7C"/>
                </a:solidFill>
              </a:rPr>
              <a:t>Guide</a:t>
            </a:r>
          </a:p>
          <a:p>
            <a:pPr>
              <a:spcBef>
                <a:spcPts val="1800"/>
              </a:spcBef>
              <a:buClr>
                <a:srgbClr val="FFFFCC"/>
              </a:buClr>
            </a:pPr>
            <a:r>
              <a:rPr lang="en-US" dirty="0" smtClean="0">
                <a:solidFill>
                  <a:srgbClr val="4E4C7C"/>
                </a:solidFill>
              </a:rPr>
              <a:t>Incorporates </a:t>
            </a:r>
            <a:r>
              <a:rPr lang="en-US" dirty="0">
                <a:solidFill>
                  <a:srgbClr val="4E4C7C"/>
                </a:solidFill>
              </a:rPr>
              <a:t>non-statistical testing scores for COVID-19-funded </a:t>
            </a:r>
            <a:r>
              <a:rPr lang="en-US" dirty="0" smtClean="0">
                <a:solidFill>
                  <a:srgbClr val="4E4C7C"/>
                </a:solidFill>
              </a:rPr>
              <a:t>agencies</a:t>
            </a:r>
            <a:endParaRPr lang="en-US" dirty="0">
              <a:solidFill>
                <a:srgbClr val="4E4C7C"/>
              </a:solidFill>
            </a:endParaRPr>
          </a:p>
          <a:p>
            <a:pPr>
              <a:spcBef>
                <a:spcPts val="1800"/>
              </a:spcBef>
              <a:buClr>
                <a:srgbClr val="FFFFCC"/>
              </a:buClr>
            </a:pPr>
            <a:r>
              <a:rPr lang="en-US" dirty="0" smtClean="0">
                <a:solidFill>
                  <a:srgbClr val="4E4C7C"/>
                </a:solidFill>
              </a:rPr>
              <a:t>Scores </a:t>
            </a:r>
            <a:r>
              <a:rPr lang="en-US" dirty="0">
                <a:solidFill>
                  <a:srgbClr val="4E4C7C"/>
                </a:solidFill>
              </a:rPr>
              <a:t>are automatically populated as auditors complete input </a:t>
            </a:r>
            <a:r>
              <a:rPr lang="en-US" dirty="0" smtClean="0">
                <a:solidFill>
                  <a:srgbClr val="4E4C7C"/>
                </a:solidFill>
              </a:rPr>
              <a:t>tabs</a:t>
            </a:r>
          </a:p>
          <a:p>
            <a:pPr>
              <a:spcBef>
                <a:spcPts val="1800"/>
              </a:spcBef>
              <a:buClr>
                <a:srgbClr val="FFFFCC"/>
              </a:buClr>
            </a:pPr>
            <a:r>
              <a:rPr lang="en-US" dirty="0" smtClean="0">
                <a:solidFill>
                  <a:srgbClr val="4E4C7C"/>
                </a:solidFill>
              </a:rPr>
              <a:t>Maximum score is 100 points</a:t>
            </a:r>
            <a:endParaRPr lang="en-US" dirty="0">
              <a:solidFill>
                <a:srgbClr val="4E4C7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6294" y="127055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141412" y="1617402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318D6F0C-0D4E-4667-8513-2362DAC7BE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9075" y="690969"/>
            <a:ext cx="5973366" cy="616703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36995" y="6492875"/>
            <a:ext cx="678487" cy="365125"/>
          </a:xfrm>
        </p:spPr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3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4E4C7C"/>
                </a:solidFill>
                <a:latin typeface="Calibri" panose="020F0502020204030204" pitchFamily="34" charset="0"/>
              </a:rPr>
              <a:t>Quality </a:t>
            </a:r>
            <a:r>
              <a:rPr lang="en-US" b="1" dirty="0" smtClean="0">
                <a:solidFill>
                  <a:srgbClr val="4E4C7C"/>
                </a:solidFill>
                <a:latin typeface="Calibri" panose="020F0502020204030204" pitchFamily="34" charset="0"/>
              </a:rPr>
              <a:t>levels</a:t>
            </a:r>
            <a:endParaRPr lang="en-US" b="1" dirty="0">
              <a:solidFill>
                <a:srgbClr val="4E4C7C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4570" y="356438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141412" y="1617402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D9FBA099-09C6-4601-A958-ED836D6D5E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3272" y="1846730"/>
            <a:ext cx="3290046" cy="46461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919402-6376-4F0E-8060-AC68ACB2AB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3829" y="1727135"/>
            <a:ext cx="3099860" cy="504943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61866" y="6492875"/>
            <a:ext cx="771089" cy="365125"/>
          </a:xfrm>
        </p:spPr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04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E4C7C"/>
                </a:solidFill>
                <a:latin typeface="Calibri" panose="020F0502020204030204" pitchFamily="34" charset="0"/>
              </a:rPr>
              <a:t>Comparative results table</a:t>
            </a:r>
            <a:endParaRPr lang="en-US" b="1" dirty="0">
              <a:solidFill>
                <a:srgbClr val="4E4C7C"/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364" y="1617403"/>
            <a:ext cx="8146159" cy="5240598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4570" y="356438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141412" y="1617402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61866" y="6492875"/>
            <a:ext cx="771089" cy="365125"/>
          </a:xfrm>
        </p:spPr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1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E4C7C"/>
                </a:solidFill>
                <a:latin typeface="Calibri" panose="020F0502020204030204" pitchFamily="34" charset="0"/>
              </a:rPr>
              <a:t>Crosswalks – files d1/d2</a:t>
            </a:r>
            <a:endParaRPr lang="en-US" b="1" dirty="0">
              <a:solidFill>
                <a:srgbClr val="4E4C7C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696" y="2097088"/>
            <a:ext cx="10495119" cy="5073250"/>
          </a:xfrm>
        </p:spPr>
        <p:txBody>
          <a:bodyPr>
            <a:normAutofit/>
          </a:bodyPr>
          <a:lstStyle/>
          <a:p>
            <a:pPr marL="800100" lvl="1" indent="-342900">
              <a:lnSpc>
                <a:spcPct val="110000"/>
              </a:lnSpc>
              <a:spcBef>
                <a:spcPts val="2400"/>
              </a:spcBef>
              <a:spcAft>
                <a:spcPts val="300"/>
              </a:spcAft>
              <a:buClr>
                <a:srgbClr val="FFFFBD"/>
              </a:buClr>
              <a:buSzPct val="150000"/>
            </a:pPr>
            <a:r>
              <a:rPr lang="en-US" sz="3100" dirty="0" smtClean="0">
                <a:solidFill>
                  <a:srgbClr val="4E4C7C"/>
                </a:solidFill>
              </a:rPr>
              <a:t>Updated the File D1 Crosswalk (Procurement) to reflect changes in guidance and/or definitions</a:t>
            </a:r>
          </a:p>
          <a:p>
            <a:pPr marL="800100" lvl="1" indent="-342900">
              <a:lnSpc>
                <a:spcPct val="110000"/>
              </a:lnSpc>
              <a:spcBef>
                <a:spcPts val="2400"/>
              </a:spcBef>
              <a:spcAft>
                <a:spcPts val="300"/>
              </a:spcAft>
              <a:buClr>
                <a:srgbClr val="FFFFBD"/>
              </a:buClr>
              <a:buSzPct val="150000"/>
            </a:pPr>
            <a:r>
              <a:rPr lang="en-US" sz="3100" dirty="0" smtClean="0">
                <a:solidFill>
                  <a:srgbClr val="4E4C7C"/>
                </a:solidFill>
              </a:rPr>
              <a:t>Issued the File D2 Crosswalk (Financial Assistance)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570" y="356438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141412" y="1617402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61866" y="6492875"/>
            <a:ext cx="771089" cy="365125"/>
          </a:xfrm>
        </p:spPr>
        <p:txBody>
          <a:bodyPr/>
          <a:lstStyle/>
          <a:p>
            <a:r>
              <a:rPr lang="en-US" dirty="0" smtClean="0"/>
              <a:t>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85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E4C7C"/>
                </a:solidFill>
                <a:latin typeface="Calibri" panose="020F0502020204030204" pitchFamily="34" charset="0"/>
              </a:rPr>
              <a:t>What’s happening </a:t>
            </a:r>
            <a:endParaRPr lang="en-US" b="1" dirty="0">
              <a:solidFill>
                <a:srgbClr val="4E4C7C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7F61B-615D-4843-A035-4AAF10CD7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80" y="1809422"/>
            <a:ext cx="9905999" cy="2480612"/>
          </a:xfrm>
        </p:spPr>
        <p:txBody>
          <a:bodyPr>
            <a:noAutofit/>
          </a:bodyPr>
          <a:lstStyle/>
          <a:p>
            <a:pPr lvl="1">
              <a:buClr>
                <a:srgbClr val="FFFFCC"/>
              </a:buClr>
            </a:pPr>
            <a:r>
              <a:rPr lang="en-US" sz="2800" dirty="0" smtClean="0">
                <a:solidFill>
                  <a:srgbClr val="4E4C7C"/>
                </a:solidFill>
              </a:rPr>
              <a:t>Most IGs have started their audits</a:t>
            </a:r>
          </a:p>
          <a:p>
            <a:pPr lvl="1">
              <a:buClr>
                <a:srgbClr val="FFFFCC"/>
              </a:buClr>
            </a:pPr>
            <a:r>
              <a:rPr lang="en-US" sz="2800" dirty="0">
                <a:solidFill>
                  <a:srgbClr val="4E4C7C"/>
                </a:solidFill>
              </a:rPr>
              <a:t>Working Group meetings</a:t>
            </a:r>
          </a:p>
          <a:p>
            <a:pPr lvl="1">
              <a:buClr>
                <a:srgbClr val="FFFFCC"/>
              </a:buClr>
            </a:pPr>
            <a:r>
              <a:rPr lang="en-US" sz="2800" dirty="0" smtClean="0">
                <a:solidFill>
                  <a:srgbClr val="4E4C7C"/>
                </a:solidFill>
              </a:rPr>
              <a:t>Coordination meetings with GAO </a:t>
            </a:r>
          </a:p>
          <a:p>
            <a:pPr lvl="1">
              <a:buClr>
                <a:srgbClr val="FFFFCC"/>
              </a:buClr>
            </a:pPr>
            <a:r>
              <a:rPr lang="en-US" sz="2800" dirty="0">
                <a:solidFill>
                  <a:srgbClr val="4E4C7C"/>
                </a:solidFill>
              </a:rPr>
              <a:t>Common Methodology meetings</a:t>
            </a:r>
          </a:p>
          <a:p>
            <a:pPr lvl="1">
              <a:buClr>
                <a:srgbClr val="FFFFCC"/>
              </a:buClr>
            </a:pPr>
            <a:r>
              <a:rPr lang="en-US" sz="2800" dirty="0">
                <a:solidFill>
                  <a:srgbClr val="4E4C7C"/>
                </a:solidFill>
              </a:rPr>
              <a:t>Updates to </a:t>
            </a:r>
            <a:r>
              <a:rPr lang="en-US" sz="2800" dirty="0" smtClean="0">
                <a:solidFill>
                  <a:srgbClr val="4E4C7C"/>
                </a:solidFill>
              </a:rPr>
              <a:t>FAQs, guide, and attachments, </a:t>
            </a:r>
            <a:r>
              <a:rPr lang="en-US" sz="2800" dirty="0">
                <a:solidFill>
                  <a:srgbClr val="4E4C7C"/>
                </a:solidFill>
              </a:rPr>
              <a:t>as needed</a:t>
            </a:r>
          </a:p>
          <a:p>
            <a:pPr lvl="1">
              <a:buClr>
                <a:srgbClr val="FFFFCC"/>
              </a:buClr>
            </a:pPr>
            <a:r>
              <a:rPr lang="en-US" sz="2800" dirty="0" smtClean="0">
                <a:solidFill>
                  <a:srgbClr val="4E4C7C"/>
                </a:solidFill>
              </a:rPr>
              <a:t>Coordination and engagement with with CIGIE, OMB, and CFO Council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570" y="356438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141412" y="1617402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61866" y="6492875"/>
            <a:ext cx="771089" cy="365125"/>
          </a:xfrm>
        </p:spPr>
        <p:txBody>
          <a:bodyPr/>
          <a:lstStyle/>
          <a:p>
            <a:r>
              <a:rPr lang="en-US" dirty="0" smtClean="0"/>
              <a:t>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3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4E4C7C"/>
                </a:solidFill>
                <a:latin typeface="Calibri" panose="020F0502020204030204" pitchFamily="34" charset="0"/>
              </a:rPr>
              <a:t>overview</a:t>
            </a:r>
            <a:endParaRPr lang="en-US" sz="4800" b="1" dirty="0">
              <a:solidFill>
                <a:srgbClr val="4E4C7C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728291"/>
            <a:ext cx="9905999" cy="50604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FFCC"/>
                </a:solidFill>
              </a:rPr>
              <a:t>Digital Accountability and Transparency Act of </a:t>
            </a:r>
            <a:r>
              <a:rPr lang="en-US" sz="3200" b="1" dirty="0" smtClean="0">
                <a:solidFill>
                  <a:srgbClr val="FFFFCC"/>
                </a:solidFill>
              </a:rPr>
              <a:t>2014 (DATA Act)</a:t>
            </a:r>
            <a:endParaRPr lang="en-US" sz="3200" b="1" dirty="0">
              <a:solidFill>
                <a:srgbClr val="FFFFCC"/>
              </a:solidFill>
            </a:endParaRPr>
          </a:p>
          <a:p>
            <a:pPr>
              <a:buClr>
                <a:srgbClr val="FFFFBD"/>
              </a:buClr>
            </a:pPr>
            <a:r>
              <a:rPr lang="en-US" sz="2800" dirty="0">
                <a:solidFill>
                  <a:srgbClr val="4E4C7C"/>
                </a:solidFill>
              </a:rPr>
              <a:t>Requires Federal agencies to report financial and </a:t>
            </a:r>
            <a:r>
              <a:rPr lang="en-US" sz="2800" dirty="0" smtClean="0">
                <a:solidFill>
                  <a:srgbClr val="4E4C7C"/>
                </a:solidFill>
              </a:rPr>
              <a:t>award data </a:t>
            </a:r>
            <a:r>
              <a:rPr lang="en-US" sz="2800" dirty="0">
                <a:solidFill>
                  <a:srgbClr val="4E4C7C"/>
                </a:solidFill>
              </a:rPr>
              <a:t>in accordance with the established </a:t>
            </a:r>
            <a:r>
              <a:rPr lang="en-US" sz="2800" dirty="0" smtClean="0">
                <a:solidFill>
                  <a:srgbClr val="4E4C7C"/>
                </a:solidFill>
              </a:rPr>
              <a:t>Government-wide </a:t>
            </a:r>
            <a:r>
              <a:rPr lang="en-US" sz="2800" dirty="0">
                <a:solidFill>
                  <a:srgbClr val="4E4C7C"/>
                </a:solidFill>
              </a:rPr>
              <a:t>financial data </a:t>
            </a:r>
            <a:r>
              <a:rPr lang="en-US" sz="2800" dirty="0" smtClean="0">
                <a:solidFill>
                  <a:srgbClr val="4E4C7C"/>
                </a:solidFill>
              </a:rPr>
              <a:t>standards.</a:t>
            </a:r>
            <a:endParaRPr lang="en-US" sz="2800" dirty="0">
              <a:solidFill>
                <a:srgbClr val="4E4C7C"/>
              </a:solidFill>
            </a:endParaRPr>
          </a:p>
          <a:p>
            <a:pPr>
              <a:buClr>
                <a:srgbClr val="FFFFBD"/>
              </a:buClr>
            </a:pPr>
            <a:r>
              <a:rPr lang="en-US" sz="2800" dirty="0">
                <a:solidFill>
                  <a:srgbClr val="4E4C7C"/>
                </a:solidFill>
              </a:rPr>
              <a:t>Requires IGs to</a:t>
            </a:r>
            <a:r>
              <a:rPr lang="en-US" sz="2800" dirty="0" smtClean="0">
                <a:solidFill>
                  <a:srgbClr val="4E4C7C"/>
                </a:solidFill>
              </a:rPr>
              <a:t>:</a:t>
            </a:r>
            <a:endParaRPr lang="en-US" sz="2800" dirty="0">
              <a:solidFill>
                <a:srgbClr val="4E4C7C"/>
              </a:solidFill>
            </a:endParaRPr>
          </a:p>
          <a:p>
            <a:pPr lvl="1">
              <a:buClr>
                <a:srgbClr val="4E4C7C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4E4C7C"/>
                </a:solidFill>
              </a:rPr>
              <a:t>Review a statistically valid sample of the </a:t>
            </a:r>
            <a:r>
              <a:rPr lang="en-US" sz="2800" dirty="0" smtClean="0">
                <a:solidFill>
                  <a:srgbClr val="4E4C7C"/>
                </a:solidFill>
              </a:rPr>
              <a:t>spending data </a:t>
            </a:r>
            <a:r>
              <a:rPr lang="en-US" sz="2800" dirty="0">
                <a:solidFill>
                  <a:srgbClr val="4E4C7C"/>
                </a:solidFill>
              </a:rPr>
              <a:t>submitted by its Federal </a:t>
            </a:r>
            <a:r>
              <a:rPr lang="en-US" sz="2800" dirty="0" smtClean="0">
                <a:solidFill>
                  <a:srgbClr val="4E4C7C"/>
                </a:solidFill>
              </a:rPr>
              <a:t>agency</a:t>
            </a:r>
            <a:endParaRPr lang="en-US" sz="2800" dirty="0">
              <a:solidFill>
                <a:srgbClr val="4E4C7C"/>
              </a:solidFill>
            </a:endParaRPr>
          </a:p>
          <a:p>
            <a:pPr lvl="1">
              <a:buClr>
                <a:srgbClr val="4E4C7C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4E4C7C"/>
                </a:solidFill>
              </a:rPr>
              <a:t>Submit to Congress and make publically available </a:t>
            </a:r>
            <a:r>
              <a:rPr lang="en-US" sz="2800" dirty="0" smtClean="0">
                <a:solidFill>
                  <a:srgbClr val="4E4C7C"/>
                </a:solidFill>
              </a:rPr>
              <a:t>a report </a:t>
            </a:r>
            <a:r>
              <a:rPr lang="en-US" sz="2800" dirty="0">
                <a:solidFill>
                  <a:srgbClr val="4E4C7C"/>
                </a:solidFill>
              </a:rPr>
              <a:t>assessing completeness, timeliness, quality, </a:t>
            </a:r>
            <a:r>
              <a:rPr lang="en-US" sz="2800" dirty="0" smtClean="0">
                <a:solidFill>
                  <a:srgbClr val="4E4C7C"/>
                </a:solidFill>
              </a:rPr>
              <a:t>and accuracy </a:t>
            </a:r>
            <a:r>
              <a:rPr lang="en-US" sz="2800" dirty="0">
                <a:solidFill>
                  <a:srgbClr val="4E4C7C"/>
                </a:solidFill>
              </a:rPr>
              <a:t>of the data sampled; and </a:t>
            </a:r>
            <a:r>
              <a:rPr lang="en-US" sz="2800" dirty="0" smtClean="0">
                <a:solidFill>
                  <a:srgbClr val="4E4C7C"/>
                </a:solidFill>
              </a:rPr>
              <a:t>implementation and </a:t>
            </a:r>
            <a:r>
              <a:rPr lang="en-US" sz="2800" dirty="0">
                <a:solidFill>
                  <a:srgbClr val="4E4C7C"/>
                </a:solidFill>
              </a:rPr>
              <a:t>use of Data Standards by the Federal </a:t>
            </a:r>
            <a:r>
              <a:rPr lang="en-US" sz="2800" dirty="0" smtClean="0">
                <a:solidFill>
                  <a:srgbClr val="4E4C7C"/>
                </a:solidFill>
              </a:rPr>
              <a:t>agency</a:t>
            </a:r>
          </a:p>
          <a:p>
            <a:pPr>
              <a:buClr>
                <a:srgbClr val="FFFFBD"/>
              </a:buClr>
            </a:pPr>
            <a:r>
              <a:rPr lang="en-US" sz="3200" dirty="0" smtClean="0">
                <a:solidFill>
                  <a:srgbClr val="4E4C7C"/>
                </a:solidFill>
              </a:rPr>
              <a:t>Final of the three required DATA Act reviews</a:t>
            </a:r>
            <a:endParaRPr lang="en-US" sz="3200" dirty="0">
              <a:solidFill>
                <a:srgbClr val="4E4C7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570" y="356438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141412" y="1617402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61866" y="6492875"/>
            <a:ext cx="771089" cy="365125"/>
          </a:xfrm>
        </p:spPr>
        <p:txBody>
          <a:bodyPr/>
          <a:lstStyle/>
          <a:p>
            <a:fld id="{ACD86250-91FA-42FC-BE3C-86D442E2B07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9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E4C7C"/>
                </a:solidFill>
                <a:latin typeface="Calibri" panose="020F0502020204030204" pitchFamily="34" charset="0"/>
              </a:rPr>
              <a:t>What’s next</a:t>
            </a:r>
            <a:endParaRPr lang="en-US" b="1" dirty="0">
              <a:solidFill>
                <a:srgbClr val="4E4C7C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7F61B-615D-4843-A035-4AAF10CD7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8" y="1712259"/>
            <a:ext cx="10353525" cy="3127521"/>
          </a:xfrm>
        </p:spPr>
        <p:txBody>
          <a:bodyPr>
            <a:noAutofit/>
          </a:bodyPr>
          <a:lstStyle/>
          <a:p>
            <a:pPr lvl="1">
              <a:buClr>
                <a:srgbClr val="FFFFCC"/>
              </a:buClr>
            </a:pPr>
            <a:r>
              <a:rPr lang="en-US" sz="2800" dirty="0" smtClean="0">
                <a:solidFill>
                  <a:srgbClr val="4E4C7C"/>
                </a:solidFill>
              </a:rPr>
              <a:t>Some IGs will continue performing DATA Act audits, depending on resources and audit priorities</a:t>
            </a:r>
          </a:p>
          <a:p>
            <a:pPr lvl="1">
              <a:buClr>
                <a:srgbClr val="FFFFCC"/>
              </a:buClr>
            </a:pPr>
            <a:r>
              <a:rPr lang="en-US" sz="2800" dirty="0" smtClean="0">
                <a:solidFill>
                  <a:srgbClr val="4E4C7C"/>
                </a:solidFill>
              </a:rPr>
              <a:t>Other </a:t>
            </a:r>
            <a:r>
              <a:rPr lang="en-US" sz="2800" dirty="0" smtClean="0">
                <a:solidFill>
                  <a:srgbClr val="4E4C7C"/>
                </a:solidFill>
              </a:rPr>
              <a:t>IGs will not be performing DATA Act audits absent a mandate</a:t>
            </a:r>
          </a:p>
          <a:p>
            <a:pPr lvl="1">
              <a:buClr>
                <a:srgbClr val="FFFFCC"/>
              </a:buClr>
            </a:pPr>
            <a:r>
              <a:rPr lang="en-US" sz="2800" dirty="0" smtClean="0">
                <a:solidFill>
                  <a:srgbClr val="4E4C7C"/>
                </a:solidFill>
              </a:rPr>
              <a:t>Continue to coordinate with OMB and CFO Council on data transparency matters</a:t>
            </a:r>
            <a:endParaRPr lang="en-US" sz="2800" dirty="0">
              <a:solidFill>
                <a:srgbClr val="4E4C7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570" y="356438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141412" y="1617402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61866" y="6492875"/>
            <a:ext cx="771089" cy="365125"/>
          </a:xfrm>
        </p:spPr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E4C7C"/>
                </a:solidFill>
                <a:latin typeface="Calibri" panose="020F0502020204030204" pitchFamily="34" charset="0"/>
              </a:rPr>
              <a:t>Contact information</a:t>
            </a:r>
            <a:endParaRPr lang="en-US" b="1" dirty="0">
              <a:solidFill>
                <a:srgbClr val="4E4C7C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7F61B-615D-4843-A035-4AAF10CD7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726" y="1617402"/>
            <a:ext cx="9905999" cy="487547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500" b="1" dirty="0">
                <a:solidFill>
                  <a:srgbClr val="FFFFBD"/>
                </a:solidFill>
              </a:rPr>
              <a:t>DATA Act Mailbox</a:t>
            </a:r>
          </a:p>
          <a:p>
            <a:pPr marL="0" indent="0" algn="ctr">
              <a:buNone/>
            </a:pPr>
            <a:r>
              <a:rPr lang="en-US" sz="4500" dirty="0" smtClean="0">
                <a:solidFill>
                  <a:srgbClr val="FFFFBD"/>
                </a:solidFill>
                <a:hlinkClick r:id="rId2"/>
              </a:rPr>
              <a:t>DataAct@oig.treas.gov</a:t>
            </a:r>
            <a:endParaRPr lang="en-US" sz="4500" dirty="0" smtClean="0">
              <a:solidFill>
                <a:srgbClr val="FFFFBD"/>
              </a:solidFill>
            </a:endParaRPr>
          </a:p>
          <a:p>
            <a:pPr marL="0" indent="0" algn="ctr">
              <a:buNone/>
            </a:pPr>
            <a:endParaRPr lang="en-US" sz="4500" dirty="0" smtClean="0">
              <a:solidFill>
                <a:srgbClr val="FFFFBD"/>
              </a:solidFill>
            </a:endParaRPr>
          </a:p>
          <a:p>
            <a:pPr marL="0" indent="0" algn="ctr">
              <a:buNone/>
            </a:pPr>
            <a:r>
              <a:rPr lang="en-US" sz="4500" dirty="0" smtClean="0">
                <a:solidFill>
                  <a:srgbClr val="FFFFBD"/>
                </a:solidFill>
              </a:rPr>
              <a:t>Pauletta Battle</a:t>
            </a:r>
          </a:p>
          <a:p>
            <a:pPr marL="0" indent="0" algn="ctr">
              <a:buNone/>
            </a:pPr>
            <a:r>
              <a:rPr lang="en-US" sz="4500" dirty="0" smtClean="0">
                <a:solidFill>
                  <a:srgbClr val="FFFFBD"/>
                </a:solidFill>
              </a:rPr>
              <a:t>Deputy AIGA/DATA Act WG Chair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66FFFF"/>
                </a:solidFill>
              </a:rPr>
              <a:t>battlep@oig.treas.gov</a:t>
            </a:r>
          </a:p>
          <a:p>
            <a:pPr lvl="1"/>
            <a:endParaRPr lang="en-US" sz="22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4570" y="356438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141412" y="1617402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61867" y="6492875"/>
            <a:ext cx="723310" cy="365125"/>
          </a:xfrm>
        </p:spPr>
        <p:txBody>
          <a:bodyPr/>
          <a:lstStyle/>
          <a:p>
            <a:r>
              <a:rPr lang="en-US" dirty="0" smtClean="0"/>
              <a:t>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4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6250-91FA-42FC-BE3C-86D442E2B07F}" type="slidenum">
              <a:rPr lang="en-US" smtClean="0"/>
              <a:t>22</a:t>
            </a:fld>
            <a:endParaRPr lang="en-US"/>
          </a:p>
        </p:txBody>
      </p:sp>
      <p:pic>
        <p:nvPicPr>
          <p:cNvPr id="3074" name="Picture 2" descr="https://64.media.tumblr.com/f5436f265630043b4163b3b796436229/tumblr_nerv5zwzCr1sgl0ajo1_500.gif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647" y="0"/>
            <a:ext cx="12281647" cy="700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3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E4C7C"/>
                </a:solidFill>
                <a:latin typeface="Calibri" panose="020F0502020204030204" pitchFamily="34" charset="0"/>
              </a:rPr>
              <a:t>overview</a:t>
            </a:r>
            <a:endParaRPr lang="en-US" b="1" dirty="0">
              <a:solidFill>
                <a:srgbClr val="4E4C7C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683920"/>
            <a:ext cx="9905999" cy="4975498"/>
          </a:xfrm>
        </p:spPr>
        <p:txBody>
          <a:bodyPr>
            <a:normAutofit fontScale="62500" lnSpcReduction="20000"/>
          </a:bodyPr>
          <a:lstStyle/>
          <a:p>
            <a:pPr marL="0" indent="0">
              <a:buClr>
                <a:srgbClr val="FFFFBD"/>
              </a:buClr>
              <a:buSzPct val="150000"/>
              <a:buNone/>
            </a:pPr>
            <a:r>
              <a:rPr lang="en-US" sz="3800" b="1" dirty="0" smtClean="0">
                <a:solidFill>
                  <a:srgbClr val="FFFFCC"/>
                </a:solidFill>
              </a:rPr>
              <a:t>Federal </a:t>
            </a:r>
            <a:r>
              <a:rPr lang="en-US" sz="3800" b="1" dirty="0">
                <a:solidFill>
                  <a:srgbClr val="FFFFCC"/>
                </a:solidFill>
              </a:rPr>
              <a:t>Audit Executive Council (FAEC) DATA </a:t>
            </a:r>
            <a:r>
              <a:rPr lang="en-US" sz="3800" b="1" dirty="0" smtClean="0">
                <a:solidFill>
                  <a:srgbClr val="FFFFCC"/>
                </a:solidFill>
              </a:rPr>
              <a:t>Act Working Group</a:t>
            </a:r>
            <a:endParaRPr lang="en-US" sz="3800" b="1" dirty="0">
              <a:solidFill>
                <a:srgbClr val="FFFFCC"/>
              </a:solidFill>
            </a:endParaRPr>
          </a:p>
          <a:p>
            <a:pPr>
              <a:buClr>
                <a:srgbClr val="FFFFBD"/>
              </a:buClr>
              <a:buSzPct val="150000"/>
            </a:pPr>
            <a:r>
              <a:rPr lang="en-US" sz="3800" dirty="0">
                <a:solidFill>
                  <a:srgbClr val="4E4C7C"/>
                </a:solidFill>
              </a:rPr>
              <a:t>Assist the IG Community in understanding and meeting </a:t>
            </a:r>
            <a:r>
              <a:rPr lang="en-US" sz="3800" dirty="0" smtClean="0">
                <a:solidFill>
                  <a:srgbClr val="4E4C7C"/>
                </a:solidFill>
              </a:rPr>
              <a:t>its DATA </a:t>
            </a:r>
            <a:r>
              <a:rPr lang="en-US" sz="3800" dirty="0">
                <a:solidFill>
                  <a:srgbClr val="4E4C7C"/>
                </a:solidFill>
              </a:rPr>
              <a:t>Act oversight requirements</a:t>
            </a:r>
          </a:p>
          <a:p>
            <a:pPr>
              <a:buClr>
                <a:srgbClr val="FFFFBD"/>
              </a:buClr>
              <a:buSzPct val="150000"/>
            </a:pPr>
            <a:r>
              <a:rPr lang="en-US" sz="3800" dirty="0" smtClean="0">
                <a:solidFill>
                  <a:srgbClr val="4E4C7C"/>
                </a:solidFill>
              </a:rPr>
              <a:t>Established </a:t>
            </a:r>
            <a:r>
              <a:rPr lang="en-US" sz="3800" dirty="0">
                <a:solidFill>
                  <a:srgbClr val="4E4C7C"/>
                </a:solidFill>
              </a:rPr>
              <a:t>January 2015 and has over </a:t>
            </a:r>
            <a:r>
              <a:rPr lang="en-US" sz="3800" dirty="0" smtClean="0">
                <a:solidFill>
                  <a:srgbClr val="4E4C7C"/>
                </a:solidFill>
              </a:rPr>
              <a:t>250 </a:t>
            </a:r>
            <a:r>
              <a:rPr lang="en-US" sz="3800" dirty="0">
                <a:solidFill>
                  <a:srgbClr val="4E4C7C"/>
                </a:solidFill>
              </a:rPr>
              <a:t>members </a:t>
            </a:r>
            <a:r>
              <a:rPr lang="en-US" sz="3800" dirty="0" smtClean="0">
                <a:solidFill>
                  <a:srgbClr val="4E4C7C"/>
                </a:solidFill>
              </a:rPr>
              <a:t>from over </a:t>
            </a:r>
            <a:r>
              <a:rPr lang="en-US" sz="3800" dirty="0">
                <a:solidFill>
                  <a:srgbClr val="4E4C7C"/>
                </a:solidFill>
              </a:rPr>
              <a:t>50 </a:t>
            </a:r>
            <a:r>
              <a:rPr lang="en-US" sz="3800" dirty="0" smtClean="0">
                <a:solidFill>
                  <a:srgbClr val="4E4C7C"/>
                </a:solidFill>
              </a:rPr>
              <a:t>IGs</a:t>
            </a:r>
            <a:endParaRPr lang="en-US" sz="3800" dirty="0">
              <a:solidFill>
                <a:srgbClr val="4E4C7C"/>
              </a:solidFill>
            </a:endParaRPr>
          </a:p>
          <a:p>
            <a:pPr>
              <a:buClr>
                <a:srgbClr val="FFFFBD"/>
              </a:buClr>
              <a:buSzPct val="150000"/>
            </a:pPr>
            <a:r>
              <a:rPr lang="en-US" sz="3800" dirty="0" smtClean="0">
                <a:solidFill>
                  <a:srgbClr val="4E4C7C"/>
                </a:solidFill>
              </a:rPr>
              <a:t>Published:</a:t>
            </a:r>
          </a:p>
          <a:p>
            <a:pPr lvl="1">
              <a:buClr>
                <a:srgbClr val="4E4C7C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3100" dirty="0" smtClean="0">
                <a:solidFill>
                  <a:srgbClr val="4E4C7C"/>
                </a:solidFill>
              </a:rPr>
              <a:t>DATA </a:t>
            </a:r>
            <a:r>
              <a:rPr lang="en-US" sz="3100" dirty="0">
                <a:solidFill>
                  <a:srgbClr val="4E4C7C"/>
                </a:solidFill>
              </a:rPr>
              <a:t>Act Readiness Review Guide (</a:t>
            </a:r>
            <a:r>
              <a:rPr lang="en-US" sz="3100" dirty="0" smtClean="0">
                <a:solidFill>
                  <a:srgbClr val="4E4C7C"/>
                </a:solidFill>
              </a:rPr>
              <a:t>December 2015)</a:t>
            </a:r>
          </a:p>
          <a:p>
            <a:pPr lvl="1">
              <a:buClr>
                <a:srgbClr val="4E4C7C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3100" dirty="0" smtClean="0">
                <a:solidFill>
                  <a:srgbClr val="4E4C7C"/>
                </a:solidFill>
              </a:rPr>
              <a:t>FY 2017 Inspectors </a:t>
            </a:r>
            <a:r>
              <a:rPr lang="en-US" sz="3100" dirty="0">
                <a:solidFill>
                  <a:srgbClr val="4E4C7C"/>
                </a:solidFill>
              </a:rPr>
              <a:t>General Guide to </a:t>
            </a:r>
            <a:r>
              <a:rPr lang="en-US" sz="3100" dirty="0" smtClean="0">
                <a:solidFill>
                  <a:srgbClr val="4E4C7C"/>
                </a:solidFill>
              </a:rPr>
              <a:t>Compliance Under </a:t>
            </a:r>
            <a:r>
              <a:rPr lang="en-US" sz="3100" dirty="0">
                <a:solidFill>
                  <a:srgbClr val="4E4C7C"/>
                </a:solidFill>
              </a:rPr>
              <a:t>the DATA Act </a:t>
            </a:r>
            <a:r>
              <a:rPr lang="en-US" sz="3100" dirty="0" smtClean="0">
                <a:solidFill>
                  <a:srgbClr val="4E4C7C"/>
                </a:solidFill>
              </a:rPr>
              <a:t>(February 2017)</a:t>
            </a:r>
          </a:p>
          <a:p>
            <a:pPr lvl="1">
              <a:buClr>
                <a:srgbClr val="4E4C7C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3100" dirty="0" smtClean="0">
                <a:solidFill>
                  <a:srgbClr val="4E4C7C"/>
                </a:solidFill>
              </a:rPr>
              <a:t>FY 2019 Inspectors General Guide to Compliance Under the DATA Act (February </a:t>
            </a:r>
            <a:r>
              <a:rPr lang="en-US" sz="3100" dirty="0">
                <a:solidFill>
                  <a:srgbClr val="4E4C7C"/>
                </a:solidFill>
              </a:rPr>
              <a:t>2019</a:t>
            </a:r>
            <a:r>
              <a:rPr lang="en-US" sz="3100" dirty="0" smtClean="0">
                <a:solidFill>
                  <a:srgbClr val="4E4C7C"/>
                </a:solidFill>
              </a:rPr>
              <a:t>)</a:t>
            </a:r>
            <a:endParaRPr lang="en-US" sz="3100" dirty="0">
              <a:solidFill>
                <a:srgbClr val="4E4C7C"/>
              </a:solidFill>
            </a:endParaRPr>
          </a:p>
          <a:p>
            <a:pPr lvl="1">
              <a:buClr>
                <a:srgbClr val="4E4C7C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3100" dirty="0" smtClean="0">
                <a:solidFill>
                  <a:srgbClr val="4E4C7C"/>
                </a:solidFill>
              </a:rPr>
              <a:t>FY 2021 Inspectors General Guide to Compliance Under the DATA Act (December 2020)</a:t>
            </a:r>
          </a:p>
          <a:p>
            <a:pPr>
              <a:buClr>
                <a:srgbClr val="FFFFBD"/>
              </a:buClr>
              <a:buSzPct val="150000"/>
            </a:pPr>
            <a:r>
              <a:rPr lang="en-US" sz="3800" dirty="0" smtClean="0">
                <a:solidFill>
                  <a:srgbClr val="4E4C7C"/>
                </a:solidFill>
              </a:rPr>
              <a:t>Includes a Common </a:t>
            </a:r>
            <a:r>
              <a:rPr lang="en-US" sz="3800" dirty="0">
                <a:solidFill>
                  <a:srgbClr val="4E4C7C"/>
                </a:solidFill>
              </a:rPr>
              <a:t>Methodology </a:t>
            </a:r>
            <a:r>
              <a:rPr lang="en-US" sz="3800" dirty="0" smtClean="0">
                <a:solidFill>
                  <a:srgbClr val="4E4C7C"/>
                </a:solidFill>
              </a:rPr>
              <a:t>Team and a </a:t>
            </a:r>
            <a:r>
              <a:rPr lang="en-US" sz="3800" dirty="0">
                <a:solidFill>
                  <a:srgbClr val="4E4C7C"/>
                </a:solidFill>
              </a:rPr>
              <a:t>Governance </a:t>
            </a:r>
            <a:r>
              <a:rPr lang="en-US" sz="3800" dirty="0" smtClean="0">
                <a:solidFill>
                  <a:srgbClr val="4E4C7C"/>
                </a:solidFill>
              </a:rPr>
              <a:t>Team</a:t>
            </a:r>
            <a:endParaRPr lang="en-US" sz="3800" dirty="0">
              <a:solidFill>
                <a:srgbClr val="4E4C7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570" y="356438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141412" y="1617402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61866" y="6492875"/>
            <a:ext cx="771089" cy="365125"/>
          </a:xfrm>
        </p:spPr>
        <p:txBody>
          <a:bodyPr/>
          <a:lstStyle/>
          <a:p>
            <a:fld id="{ACD86250-91FA-42FC-BE3C-86D442E2B0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E4C7C"/>
                </a:solidFill>
                <a:latin typeface="Calibri" panose="020F0502020204030204" pitchFamily="34" charset="0"/>
              </a:rPr>
              <a:t>The way we work</a:t>
            </a:r>
            <a:endParaRPr lang="en-US" b="1" dirty="0">
              <a:solidFill>
                <a:srgbClr val="4E4C7C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49184"/>
            <a:ext cx="9905999" cy="4892275"/>
          </a:xfrm>
        </p:spPr>
        <p:txBody>
          <a:bodyPr>
            <a:normAutofit fontScale="85000" lnSpcReduction="20000"/>
          </a:bodyPr>
          <a:lstStyle/>
          <a:p>
            <a:pPr marL="0" indent="0">
              <a:buClr>
                <a:srgbClr val="FFFFBD"/>
              </a:buClr>
              <a:buSzPct val="150000"/>
              <a:buNone/>
            </a:pPr>
            <a:r>
              <a:rPr lang="en-US" sz="3200" dirty="0" smtClean="0">
                <a:solidFill>
                  <a:srgbClr val="FFFFBD"/>
                </a:solidFill>
              </a:rPr>
              <a:t>Common Methodology Team – solicits input/feedback from stakeholders and discuss lessons learned from prior audits/reviews </a:t>
            </a:r>
          </a:p>
          <a:p>
            <a:pPr lvl="1">
              <a:buClr>
                <a:srgbClr val="FFFFBD"/>
              </a:buClr>
              <a:buSzPct val="150000"/>
            </a:pPr>
            <a:r>
              <a:rPr lang="en-US" sz="2800" dirty="0" smtClean="0">
                <a:solidFill>
                  <a:srgbClr val="4E4C7C"/>
                </a:solidFill>
              </a:rPr>
              <a:t>Identifies, reviews, &amp; researches criteria, common issues, and anomalies that may have government-wide impact</a:t>
            </a:r>
          </a:p>
          <a:p>
            <a:pPr lvl="1">
              <a:buClr>
                <a:srgbClr val="FFFFBD"/>
              </a:buClr>
              <a:buSzPct val="150000"/>
            </a:pPr>
            <a:r>
              <a:rPr lang="en-US" sz="2800" dirty="0" smtClean="0">
                <a:solidFill>
                  <a:srgbClr val="4E4C7C"/>
                </a:solidFill>
              </a:rPr>
              <a:t>Writes decision memos (as needed) – outline options and chosen method</a:t>
            </a:r>
          </a:p>
          <a:p>
            <a:pPr lvl="1">
              <a:buClr>
                <a:srgbClr val="FFFFBD"/>
              </a:buClr>
              <a:buSzPct val="150000"/>
            </a:pPr>
            <a:r>
              <a:rPr lang="en-US" sz="2800" dirty="0" smtClean="0">
                <a:solidFill>
                  <a:srgbClr val="4E4C7C"/>
                </a:solidFill>
              </a:rPr>
              <a:t>Provides decision memos to Governance for concurrence/approval</a:t>
            </a:r>
          </a:p>
          <a:p>
            <a:pPr lvl="1">
              <a:buClr>
                <a:srgbClr val="FFFFBD"/>
              </a:buClr>
              <a:buSzPct val="150000"/>
            </a:pPr>
            <a:r>
              <a:rPr lang="en-US" sz="2800" dirty="0" smtClean="0">
                <a:solidFill>
                  <a:srgbClr val="4E4C7C"/>
                </a:solidFill>
              </a:rPr>
              <a:t>Coordinates with GAO on decision memos </a:t>
            </a:r>
          </a:p>
          <a:p>
            <a:pPr lvl="1">
              <a:buClr>
                <a:srgbClr val="FFFFBD"/>
              </a:buClr>
              <a:buSzPct val="150000"/>
            </a:pPr>
            <a:r>
              <a:rPr lang="en-US" sz="2800" dirty="0" smtClean="0">
                <a:solidFill>
                  <a:srgbClr val="4E4C7C"/>
                </a:solidFill>
              </a:rPr>
              <a:t>Communicates decision memos to IG community </a:t>
            </a:r>
          </a:p>
          <a:p>
            <a:pPr lvl="1">
              <a:buClr>
                <a:srgbClr val="FFFFBD"/>
              </a:buClr>
              <a:buSzPct val="150000"/>
            </a:pPr>
            <a:r>
              <a:rPr lang="en-US" sz="2800" dirty="0" smtClean="0">
                <a:solidFill>
                  <a:srgbClr val="4E4C7C"/>
                </a:solidFill>
              </a:rPr>
              <a:t>Writes the audit guide</a:t>
            </a:r>
          </a:p>
          <a:p>
            <a:pPr lvl="1">
              <a:buClr>
                <a:srgbClr val="FFFFBD"/>
              </a:buClr>
              <a:buSzPct val="150000"/>
            </a:pPr>
            <a:r>
              <a:rPr lang="en-US" sz="2800" dirty="0" smtClean="0">
                <a:solidFill>
                  <a:srgbClr val="4E4C7C"/>
                </a:solidFill>
              </a:rPr>
              <a:t>Develop and conduct trainings </a:t>
            </a:r>
          </a:p>
          <a:p>
            <a:pPr lvl="1">
              <a:buClr>
                <a:srgbClr val="FFFFBD"/>
              </a:buClr>
              <a:buSzPct val="150000"/>
            </a:pPr>
            <a:r>
              <a:rPr lang="en-US" sz="2800" dirty="0" smtClean="0">
                <a:solidFill>
                  <a:srgbClr val="4E4C7C"/>
                </a:solidFill>
              </a:rPr>
              <a:t>Maintain and publish Frequently Asked Questions (FAQs)</a:t>
            </a:r>
          </a:p>
          <a:p>
            <a:pPr marL="0" indent="0">
              <a:buNone/>
            </a:pPr>
            <a:endParaRPr lang="en-US" sz="5000" dirty="0">
              <a:solidFill>
                <a:srgbClr val="FFFFBD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570" y="356438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141412" y="1617402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61866" y="6492875"/>
            <a:ext cx="771089" cy="365125"/>
          </a:xfrm>
        </p:spPr>
        <p:txBody>
          <a:bodyPr/>
          <a:lstStyle/>
          <a:p>
            <a:fld id="{ACD86250-91FA-42FC-BE3C-86D442E2B0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E4C7C"/>
                </a:solidFill>
                <a:latin typeface="Calibri" panose="020F0502020204030204" pitchFamily="34" charset="0"/>
              </a:rPr>
              <a:t>The way WE work</a:t>
            </a:r>
            <a:endParaRPr lang="en-US" b="1" dirty="0">
              <a:solidFill>
                <a:srgbClr val="4E4C7C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49184"/>
            <a:ext cx="9905999" cy="4294647"/>
          </a:xfrm>
        </p:spPr>
        <p:txBody>
          <a:bodyPr>
            <a:normAutofit/>
          </a:bodyPr>
          <a:lstStyle/>
          <a:p>
            <a:pPr marL="0" indent="0">
              <a:buClr>
                <a:srgbClr val="FFFFBD"/>
              </a:buClr>
              <a:buSzPct val="150000"/>
              <a:buNone/>
            </a:pPr>
            <a:r>
              <a:rPr lang="en-US" sz="3200" dirty="0" smtClean="0">
                <a:solidFill>
                  <a:srgbClr val="FFFFBD"/>
                </a:solidFill>
              </a:rPr>
              <a:t>Governance Team represents </a:t>
            </a:r>
            <a:r>
              <a:rPr lang="en-US" sz="3200" dirty="0">
                <a:solidFill>
                  <a:srgbClr val="FFFFBD"/>
                </a:solidFill>
              </a:rPr>
              <a:t>the working group with CIGIE, OMB, and CFO </a:t>
            </a:r>
            <a:r>
              <a:rPr lang="en-US" sz="3200" dirty="0" smtClean="0">
                <a:solidFill>
                  <a:srgbClr val="FFFFBD"/>
                </a:solidFill>
              </a:rPr>
              <a:t>community</a:t>
            </a:r>
          </a:p>
          <a:p>
            <a:pPr marL="0" indent="0">
              <a:buClr>
                <a:srgbClr val="FFFFBD"/>
              </a:buClr>
              <a:buSzPct val="150000"/>
              <a:buNone/>
            </a:pPr>
            <a:r>
              <a:rPr lang="en-US" sz="3200" dirty="0" smtClean="0">
                <a:solidFill>
                  <a:srgbClr val="FFFFBD"/>
                </a:solidFill>
              </a:rPr>
              <a:t>Governance Team reviews/approves the work of the Common Methodology Team</a:t>
            </a:r>
          </a:p>
          <a:p>
            <a:pPr lvl="1">
              <a:buClr>
                <a:srgbClr val="FFFFBD"/>
              </a:buClr>
              <a:buSzPct val="150000"/>
            </a:pPr>
            <a:r>
              <a:rPr lang="en-US" sz="2800" dirty="0">
                <a:solidFill>
                  <a:srgbClr val="4E4C7C"/>
                </a:solidFill>
              </a:rPr>
              <a:t>D</a:t>
            </a:r>
            <a:r>
              <a:rPr lang="en-US" sz="2800" dirty="0" smtClean="0">
                <a:solidFill>
                  <a:srgbClr val="4E4C7C"/>
                </a:solidFill>
              </a:rPr>
              <a:t>ecision memos</a:t>
            </a:r>
          </a:p>
          <a:p>
            <a:pPr lvl="1">
              <a:buClr>
                <a:srgbClr val="FFFFBD"/>
              </a:buClr>
              <a:buSzPct val="150000"/>
            </a:pPr>
            <a:r>
              <a:rPr lang="en-US" sz="2800" dirty="0">
                <a:solidFill>
                  <a:srgbClr val="4E4C7C"/>
                </a:solidFill>
              </a:rPr>
              <a:t>G</a:t>
            </a:r>
            <a:r>
              <a:rPr lang="en-US" sz="2800" dirty="0" smtClean="0">
                <a:solidFill>
                  <a:srgbClr val="4E4C7C"/>
                </a:solidFill>
              </a:rPr>
              <a:t>uide and attachments</a:t>
            </a:r>
          </a:p>
          <a:p>
            <a:pPr lvl="1">
              <a:buClr>
                <a:srgbClr val="FFFFBD"/>
              </a:buClr>
              <a:buSzPct val="150000"/>
            </a:pPr>
            <a:r>
              <a:rPr lang="en-US" sz="2800" dirty="0" smtClean="0">
                <a:solidFill>
                  <a:srgbClr val="4E4C7C"/>
                </a:solidFill>
              </a:rPr>
              <a:t>Training materials </a:t>
            </a:r>
            <a:endParaRPr lang="en-US" sz="2800" dirty="0">
              <a:solidFill>
                <a:srgbClr val="4E4C7C"/>
              </a:solidFill>
            </a:endParaRPr>
          </a:p>
          <a:p>
            <a:pPr marL="0" indent="0">
              <a:buNone/>
            </a:pPr>
            <a:endParaRPr lang="en-US" sz="5000" dirty="0">
              <a:solidFill>
                <a:srgbClr val="4E4C7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570" y="356438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141412" y="1617402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61866" y="6492875"/>
            <a:ext cx="771089" cy="365125"/>
          </a:xfrm>
        </p:spPr>
        <p:txBody>
          <a:bodyPr/>
          <a:lstStyle/>
          <a:p>
            <a:fld id="{ACD86250-91FA-42FC-BE3C-86D442E2B0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4E4C7C"/>
                </a:solidFill>
                <a:latin typeface="Calibri" panose="020F0502020204030204" pitchFamily="34" charset="0"/>
              </a:rPr>
              <a:t>About the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50719"/>
            <a:ext cx="9905999" cy="4294647"/>
          </a:xfrm>
        </p:spPr>
        <p:txBody>
          <a:bodyPr>
            <a:normAutofit lnSpcReduction="10000"/>
          </a:bodyPr>
          <a:lstStyle/>
          <a:p>
            <a:pPr>
              <a:buClr>
                <a:srgbClr val="FFFFBD"/>
              </a:buClr>
              <a:buSzPct val="150000"/>
            </a:pPr>
            <a:r>
              <a:rPr lang="en-US" sz="3200" dirty="0" smtClean="0">
                <a:solidFill>
                  <a:srgbClr val="4E4C7C"/>
                </a:solidFill>
              </a:rPr>
              <a:t>Incorporates </a:t>
            </a:r>
            <a:r>
              <a:rPr lang="en-US" sz="3200" dirty="0">
                <a:solidFill>
                  <a:srgbClr val="4E4C7C"/>
                </a:solidFill>
              </a:rPr>
              <a:t>L</a:t>
            </a:r>
            <a:r>
              <a:rPr lang="en-US" sz="3200" dirty="0" smtClean="0">
                <a:solidFill>
                  <a:srgbClr val="4E4C7C"/>
                </a:solidFill>
              </a:rPr>
              <a:t>essons </a:t>
            </a:r>
            <a:r>
              <a:rPr lang="en-US" sz="3200" dirty="0">
                <a:solidFill>
                  <a:srgbClr val="4E4C7C"/>
                </a:solidFill>
              </a:rPr>
              <a:t>L</a:t>
            </a:r>
            <a:r>
              <a:rPr lang="en-US" sz="3200" dirty="0" smtClean="0">
                <a:solidFill>
                  <a:srgbClr val="4E4C7C"/>
                </a:solidFill>
              </a:rPr>
              <a:t>earned </a:t>
            </a:r>
            <a:r>
              <a:rPr lang="en-US" sz="3200" dirty="0">
                <a:solidFill>
                  <a:srgbClr val="4E4C7C"/>
                </a:solidFill>
              </a:rPr>
              <a:t>and </a:t>
            </a:r>
            <a:r>
              <a:rPr lang="en-US" sz="3200" dirty="0" smtClean="0">
                <a:solidFill>
                  <a:srgbClr val="4E4C7C"/>
                </a:solidFill>
              </a:rPr>
              <a:t>Feedback </a:t>
            </a:r>
            <a:r>
              <a:rPr lang="en-US" sz="3200" dirty="0">
                <a:solidFill>
                  <a:srgbClr val="4E4C7C"/>
                </a:solidFill>
              </a:rPr>
              <a:t>from </a:t>
            </a:r>
            <a:r>
              <a:rPr lang="en-US" sz="3200" dirty="0" smtClean="0">
                <a:solidFill>
                  <a:srgbClr val="4E4C7C"/>
                </a:solidFill>
              </a:rPr>
              <a:t>Stakeholders</a:t>
            </a:r>
            <a:endParaRPr lang="en-US" sz="3200" dirty="0">
              <a:solidFill>
                <a:srgbClr val="4E4C7C"/>
              </a:solidFill>
            </a:endParaRPr>
          </a:p>
          <a:p>
            <a:pPr>
              <a:spcBef>
                <a:spcPts val="1800"/>
              </a:spcBef>
              <a:buClr>
                <a:srgbClr val="FFFFBD"/>
              </a:buClr>
              <a:buSzPct val="150000"/>
            </a:pPr>
            <a:r>
              <a:rPr lang="en-US" sz="3200" dirty="0">
                <a:solidFill>
                  <a:srgbClr val="4E4C7C"/>
                </a:solidFill>
              </a:rPr>
              <a:t> Provides Consistent Baseline Methodology for IG Audits</a:t>
            </a:r>
          </a:p>
          <a:p>
            <a:pPr>
              <a:spcBef>
                <a:spcPts val="1800"/>
              </a:spcBef>
              <a:buClr>
                <a:srgbClr val="FFFFBD"/>
              </a:buClr>
              <a:buSzPct val="150000"/>
            </a:pPr>
            <a:r>
              <a:rPr lang="en-US" sz="3200" dirty="0">
                <a:solidFill>
                  <a:srgbClr val="4E4C7C"/>
                </a:solidFill>
              </a:rPr>
              <a:t> May be Modified – Document Deviations  </a:t>
            </a:r>
          </a:p>
          <a:p>
            <a:pPr>
              <a:spcBef>
                <a:spcPts val="1800"/>
              </a:spcBef>
              <a:buClr>
                <a:srgbClr val="FFFFBD"/>
              </a:buClr>
              <a:buSzPct val="150000"/>
            </a:pPr>
            <a:r>
              <a:rPr lang="en-US" sz="3200" dirty="0">
                <a:solidFill>
                  <a:srgbClr val="4E4C7C"/>
                </a:solidFill>
              </a:rPr>
              <a:t> May be Updated – Per IG Community</a:t>
            </a:r>
          </a:p>
          <a:p>
            <a:pPr>
              <a:spcBef>
                <a:spcPts val="1800"/>
              </a:spcBef>
              <a:buClr>
                <a:srgbClr val="FFFFBD"/>
              </a:buClr>
              <a:buSzPct val="150000"/>
            </a:pPr>
            <a:r>
              <a:rPr lang="en-US" sz="3200" dirty="0">
                <a:solidFill>
                  <a:srgbClr val="4E4C7C"/>
                </a:solidFill>
              </a:rPr>
              <a:t> Not All-Inclusive</a:t>
            </a:r>
          </a:p>
          <a:p>
            <a:pPr marL="0" indent="0">
              <a:buNone/>
            </a:pPr>
            <a:endParaRPr lang="en-US" sz="5000" dirty="0">
              <a:solidFill>
                <a:srgbClr val="4E4C7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570" y="356438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141412" y="1617402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61866" y="6492875"/>
            <a:ext cx="771089" cy="365125"/>
          </a:xfrm>
        </p:spPr>
        <p:txBody>
          <a:bodyPr/>
          <a:lstStyle/>
          <a:p>
            <a:fld id="{ACD86250-91FA-42FC-BE3C-86D442E2B0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918" y="356438"/>
            <a:ext cx="9905998" cy="1905000"/>
          </a:xfrm>
        </p:spPr>
        <p:txBody>
          <a:bodyPr/>
          <a:lstStyle/>
          <a:p>
            <a:r>
              <a:rPr lang="en-US" b="1" dirty="0" smtClean="0">
                <a:solidFill>
                  <a:srgbClr val="4E4C7C"/>
                </a:solidFill>
                <a:latin typeface="Calibri" panose="020F0502020204030204" pitchFamily="34" charset="0"/>
              </a:rPr>
              <a:t>About the guide</a:t>
            </a:r>
            <a:endParaRPr lang="en-US" b="1" dirty="0">
              <a:solidFill>
                <a:srgbClr val="4E4C7C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570" y="356438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141412" y="1617402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671460" y="2574685"/>
            <a:ext cx="9905999" cy="39181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lnSpc>
                <a:spcPct val="140000"/>
              </a:lnSpc>
              <a:spcAft>
                <a:spcPts val="1200"/>
              </a:spcAft>
              <a:buClr>
                <a:srgbClr val="FFFFBD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5900" b="0" dirty="0">
                <a:solidFill>
                  <a:srgbClr val="4E4C7C"/>
                </a:solidFill>
              </a:rPr>
              <a:t>This guide does not replace or include all requirements of GAGAS. </a:t>
            </a:r>
          </a:p>
          <a:p>
            <a:pPr marL="914400" lvl="1" indent="-457200">
              <a:lnSpc>
                <a:spcPct val="140000"/>
              </a:lnSpc>
              <a:spcAft>
                <a:spcPts val="1200"/>
              </a:spcAft>
              <a:buClr>
                <a:srgbClr val="FFFFBD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5900" b="0" dirty="0">
                <a:solidFill>
                  <a:srgbClr val="4E4C7C"/>
                </a:solidFill>
              </a:rPr>
              <a:t>Audit teams are responsible for ensuring compliance with GAGAS. </a:t>
            </a:r>
          </a:p>
          <a:p>
            <a:pPr marL="914400" lvl="1" indent="-457200">
              <a:lnSpc>
                <a:spcPct val="140000"/>
              </a:lnSpc>
              <a:spcAft>
                <a:spcPts val="1200"/>
              </a:spcAft>
              <a:buClr>
                <a:srgbClr val="FFFFBD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5900" b="0" dirty="0">
                <a:solidFill>
                  <a:srgbClr val="4E4C7C"/>
                </a:solidFill>
              </a:rPr>
              <a:t>Audit teams are responsible for ensuring compliance with other applicable standards and internal IG policies.</a:t>
            </a:r>
          </a:p>
          <a:p>
            <a:pPr marL="914400" lvl="1" indent="-457200">
              <a:lnSpc>
                <a:spcPct val="140000"/>
              </a:lnSpc>
              <a:spcAft>
                <a:spcPts val="1200"/>
              </a:spcAft>
              <a:buClr>
                <a:srgbClr val="FFFFBD"/>
              </a:buClr>
              <a:buFont typeface="Arial" panose="020B0604020202020204" pitchFamily="34" charset="0"/>
              <a:buChar char="•"/>
            </a:pPr>
            <a:endParaRPr lang="en-US" sz="5500" dirty="0">
              <a:solidFill>
                <a:srgbClr val="4E4C7C"/>
              </a:solidFill>
            </a:endParaRPr>
          </a:p>
          <a:p>
            <a:pPr lvl="1"/>
            <a:endParaRPr lang="en-US" sz="2600" dirty="0">
              <a:solidFill>
                <a:srgbClr val="4E4C7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48371" y="6492875"/>
            <a:ext cx="771089" cy="365125"/>
          </a:xfrm>
        </p:spPr>
        <p:txBody>
          <a:bodyPr/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9255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918" y="356438"/>
            <a:ext cx="9905998" cy="1905000"/>
          </a:xfrm>
        </p:spPr>
        <p:txBody>
          <a:bodyPr/>
          <a:lstStyle/>
          <a:p>
            <a:r>
              <a:rPr lang="en-US" b="1" dirty="0" smtClean="0">
                <a:solidFill>
                  <a:srgbClr val="4E4C7C"/>
                </a:solidFill>
                <a:latin typeface="Calibri" panose="020F0502020204030204" pitchFamily="34" charset="0"/>
              </a:rPr>
              <a:t>Major changes</a:t>
            </a:r>
            <a:endParaRPr lang="en-US" b="1" dirty="0">
              <a:solidFill>
                <a:srgbClr val="4E4C7C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570" y="356438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141412" y="1617402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742372" y="3390474"/>
            <a:ext cx="9905999" cy="39181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lnSpc>
                <a:spcPct val="140000"/>
              </a:lnSpc>
              <a:spcAft>
                <a:spcPts val="1200"/>
              </a:spcAft>
              <a:buClr>
                <a:srgbClr val="FFFFBD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1200" b="0" dirty="0" smtClean="0">
                <a:solidFill>
                  <a:srgbClr val="4E4C7C"/>
                </a:solidFill>
              </a:rPr>
              <a:t>Guide Layout</a:t>
            </a:r>
          </a:p>
          <a:p>
            <a:pPr marL="914400" lvl="1" indent="-457200">
              <a:lnSpc>
                <a:spcPct val="140000"/>
              </a:lnSpc>
              <a:spcAft>
                <a:spcPts val="1200"/>
              </a:spcAft>
              <a:buClr>
                <a:srgbClr val="FFFFBD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1200" b="0" dirty="0" smtClean="0">
                <a:solidFill>
                  <a:srgbClr val="4E4C7C"/>
                </a:solidFill>
              </a:rPr>
              <a:t>Audit Scope</a:t>
            </a:r>
          </a:p>
          <a:p>
            <a:pPr marL="914400" lvl="1" indent="-457200">
              <a:lnSpc>
                <a:spcPct val="140000"/>
              </a:lnSpc>
              <a:spcAft>
                <a:spcPts val="1200"/>
              </a:spcAft>
              <a:buClr>
                <a:srgbClr val="FFFFBD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1200" b="0" dirty="0" smtClean="0">
                <a:solidFill>
                  <a:srgbClr val="4E4C7C"/>
                </a:solidFill>
              </a:rPr>
              <a:t>COVID-19 and OMB M-20-21</a:t>
            </a:r>
          </a:p>
          <a:p>
            <a:pPr marL="914400" lvl="1" indent="-457200">
              <a:lnSpc>
                <a:spcPct val="140000"/>
              </a:lnSpc>
              <a:spcAft>
                <a:spcPts val="1200"/>
              </a:spcAft>
              <a:buClr>
                <a:srgbClr val="FFFFBD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1200" b="0" dirty="0" smtClean="0">
                <a:solidFill>
                  <a:srgbClr val="4E4C7C"/>
                </a:solidFill>
              </a:rPr>
              <a:t>Assessing Quality</a:t>
            </a:r>
          </a:p>
          <a:p>
            <a:pPr marL="914400" lvl="1" indent="-457200">
              <a:lnSpc>
                <a:spcPct val="140000"/>
              </a:lnSpc>
              <a:spcAft>
                <a:spcPts val="1200"/>
              </a:spcAft>
              <a:buClr>
                <a:srgbClr val="FFFFBD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1200" b="0" dirty="0" smtClean="0">
                <a:solidFill>
                  <a:srgbClr val="4E4C7C"/>
                </a:solidFill>
              </a:rPr>
              <a:t>Comparative Results</a:t>
            </a:r>
          </a:p>
          <a:p>
            <a:pPr marL="914400" lvl="1" indent="-457200">
              <a:lnSpc>
                <a:spcPct val="140000"/>
              </a:lnSpc>
              <a:spcAft>
                <a:spcPts val="1200"/>
              </a:spcAft>
              <a:buClr>
                <a:srgbClr val="FFFFBD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1200" b="0" dirty="0" smtClean="0">
                <a:solidFill>
                  <a:srgbClr val="4E4C7C"/>
                </a:solidFill>
              </a:rPr>
              <a:t>Crosswalks</a:t>
            </a:r>
          </a:p>
          <a:p>
            <a:pPr marL="914400" lvl="1" indent="-457200">
              <a:lnSpc>
                <a:spcPct val="140000"/>
              </a:lnSpc>
              <a:spcAft>
                <a:spcPts val="1200"/>
              </a:spcAft>
              <a:buClr>
                <a:srgbClr val="FFFFBD"/>
              </a:buClr>
              <a:buSzPct val="150000"/>
              <a:buFont typeface="Arial" panose="020B0604020202020204" pitchFamily="34" charset="0"/>
              <a:buChar char="•"/>
            </a:pPr>
            <a:endParaRPr lang="en-US" sz="5900" b="0" dirty="0">
              <a:solidFill>
                <a:srgbClr val="4E4C7C"/>
              </a:solidFill>
            </a:endParaRPr>
          </a:p>
          <a:p>
            <a:pPr marL="914400" lvl="1" indent="-457200">
              <a:lnSpc>
                <a:spcPct val="140000"/>
              </a:lnSpc>
              <a:spcAft>
                <a:spcPts val="1200"/>
              </a:spcAft>
              <a:buClr>
                <a:srgbClr val="FFFFBD"/>
              </a:buClr>
              <a:buFont typeface="Arial" panose="020B0604020202020204" pitchFamily="34" charset="0"/>
              <a:buChar char="•"/>
            </a:pPr>
            <a:endParaRPr lang="en-US" sz="5500" dirty="0">
              <a:solidFill>
                <a:srgbClr val="4E4C7C"/>
              </a:solidFill>
            </a:endParaRPr>
          </a:p>
          <a:p>
            <a:pPr lvl="1"/>
            <a:endParaRPr lang="en-US" sz="2600" dirty="0">
              <a:solidFill>
                <a:srgbClr val="4E4C7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48371" y="6492875"/>
            <a:ext cx="771089" cy="365125"/>
          </a:xfrm>
        </p:spPr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8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22571"/>
            <a:ext cx="9905998" cy="1905000"/>
          </a:xfrm>
        </p:spPr>
        <p:txBody>
          <a:bodyPr/>
          <a:lstStyle/>
          <a:p>
            <a:r>
              <a:rPr lang="en-US" b="1" dirty="0" smtClean="0">
                <a:solidFill>
                  <a:srgbClr val="4E4C7C"/>
                </a:solidFill>
                <a:latin typeface="Calibri" panose="020F0502020204030204" pitchFamily="34" charset="0"/>
              </a:rPr>
              <a:t>Guide layout</a:t>
            </a:r>
            <a:endParaRPr lang="en-US" b="1" dirty="0">
              <a:solidFill>
                <a:srgbClr val="4E4C7C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570" y="356438"/>
            <a:ext cx="2678239" cy="495397"/>
          </a:xfrm>
          <a:prstGeom prst="rect">
            <a:avLst/>
          </a:prstGeom>
          <a:ln>
            <a:solidFill>
              <a:srgbClr val="4E4C7C"/>
            </a:solidFill>
            <a:prstDash val="sysDot"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141412" y="1617402"/>
            <a:ext cx="9576065" cy="2605"/>
          </a:xfrm>
          <a:prstGeom prst="line">
            <a:avLst/>
          </a:prstGeom>
          <a:ln>
            <a:solidFill>
              <a:srgbClr val="4E4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556100" y="2804609"/>
            <a:ext cx="9905999" cy="388972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Aft>
                <a:spcPts val="300"/>
              </a:spcAft>
              <a:buClr>
                <a:srgbClr val="FFFFBD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rgbClr val="4E4C7C"/>
                </a:solidFill>
              </a:rPr>
              <a:t>Sections – ordering changed and added sections (i.e. non-statistical COVID sample)</a:t>
            </a:r>
          </a:p>
          <a:p>
            <a:pPr marL="800100" lvl="1" indent="-342900">
              <a:spcAft>
                <a:spcPts val="300"/>
              </a:spcAft>
              <a:buClr>
                <a:srgbClr val="FFFFBD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rgbClr val="4E4C7C"/>
                </a:solidFill>
              </a:rPr>
              <a:t>More detailed steps – internal controls, Federal Shared Service Providers (FSSP), data elements testing</a:t>
            </a:r>
          </a:p>
          <a:p>
            <a:pPr marL="800100" lvl="1" indent="-342900">
              <a:spcAft>
                <a:spcPts val="300"/>
              </a:spcAft>
              <a:buClr>
                <a:srgbClr val="FFFFBD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rgbClr val="4E4C7C"/>
                </a:solidFill>
              </a:rPr>
              <a:t>More robust </a:t>
            </a:r>
            <a:r>
              <a:rPr lang="en-US" sz="2800" b="0" dirty="0">
                <a:solidFill>
                  <a:srgbClr val="4E4C7C"/>
                </a:solidFill>
              </a:rPr>
              <a:t>reporting section </a:t>
            </a:r>
            <a:r>
              <a:rPr lang="en-US" sz="2800" b="0" dirty="0" smtClean="0">
                <a:solidFill>
                  <a:srgbClr val="4E4C7C"/>
                </a:solidFill>
              </a:rPr>
              <a:t>– examples of </a:t>
            </a:r>
            <a:r>
              <a:rPr lang="en-US" sz="2800" b="0" dirty="0">
                <a:solidFill>
                  <a:srgbClr val="4E4C7C"/>
                </a:solidFill>
              </a:rPr>
              <a:t>verbiage for IGs to use in creating their </a:t>
            </a:r>
            <a:r>
              <a:rPr lang="en-US" sz="2800" b="0" dirty="0" smtClean="0">
                <a:solidFill>
                  <a:srgbClr val="4E4C7C"/>
                </a:solidFill>
              </a:rPr>
              <a:t>reports</a:t>
            </a:r>
          </a:p>
          <a:p>
            <a:pPr marL="800100" lvl="1" indent="-342900">
              <a:spcAft>
                <a:spcPts val="300"/>
              </a:spcAft>
              <a:buClr>
                <a:srgbClr val="FFFFBD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rgbClr val="4E4C7C"/>
                </a:solidFill>
              </a:rPr>
              <a:t>Appendices and attachments</a:t>
            </a:r>
          </a:p>
          <a:p>
            <a:pPr marL="800100" lvl="1" indent="-342900">
              <a:spcAft>
                <a:spcPts val="300"/>
              </a:spcAft>
              <a:buClr>
                <a:srgbClr val="FFFFBD"/>
              </a:buClr>
              <a:buSzPct val="150000"/>
              <a:buFont typeface="Arial" panose="020B0604020202020204" pitchFamily="34" charset="0"/>
              <a:buChar char="•"/>
            </a:pPr>
            <a:endParaRPr lang="en-US" sz="2600" b="0" dirty="0" smtClean="0">
              <a:solidFill>
                <a:srgbClr val="4E4C7C"/>
              </a:solidFill>
            </a:endParaRPr>
          </a:p>
          <a:p>
            <a:pPr marL="685800" lvl="1" indent="-228600">
              <a:spcAft>
                <a:spcPts val="1200"/>
              </a:spcAft>
              <a:buFont typeface="Wingdings" panose="05000000000000000000" pitchFamily="2" charset="2"/>
              <a:buChar char="w"/>
            </a:pPr>
            <a:endParaRPr lang="en-US" sz="2400" dirty="0">
              <a:solidFill>
                <a:srgbClr val="4E4C7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1865" y="6492875"/>
            <a:ext cx="771089" cy="365125"/>
          </a:xfrm>
        </p:spPr>
        <p:txBody>
          <a:bodyPr/>
          <a:lstStyle/>
          <a:p>
            <a:fld id="{ACD86250-91FA-42FC-BE3C-86D442E2B0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>
    <a:lnDef>
      <a:spPr>
        <a:ln>
          <a:solidFill>
            <a:srgbClr val="4E4C7C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B55BF9088EED43A3865D9F01D9233A" ma:contentTypeVersion="10" ma:contentTypeDescription="Create a new document." ma:contentTypeScope="" ma:versionID="c3c84f19e86c07d460716981434f9514">
  <xsd:schema xmlns:xsd="http://www.w3.org/2001/XMLSchema" xmlns:xs="http://www.w3.org/2001/XMLSchema" xmlns:p="http://schemas.microsoft.com/office/2006/metadata/properties" xmlns:ns3="f8b1c29c-c1ee-4083-82e4-25926414dd38" xmlns:ns4="2cc90d66-568e-4110-96cd-6888ad473475" targetNamespace="http://schemas.microsoft.com/office/2006/metadata/properties" ma:root="true" ma:fieldsID="49039c1f774120cd26fdd36ca2ff6495" ns3:_="" ns4:_="">
    <xsd:import namespace="f8b1c29c-c1ee-4083-82e4-25926414dd38"/>
    <xsd:import namespace="2cc90d66-568e-4110-96cd-6888ad47347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b1c29c-c1ee-4083-82e4-25926414dd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c90d66-568e-4110-96cd-6888ad47347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7006FF-7A04-4D28-8029-E1C4D046DD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032BFF-3EF7-4AAE-A09D-43A949E77F36}">
  <ds:schemaRefs>
    <ds:schemaRef ds:uri="http://purl.org/dc/terms/"/>
    <ds:schemaRef ds:uri="http://schemas.openxmlformats.org/package/2006/metadata/core-properties"/>
    <ds:schemaRef ds:uri="http://purl.org/dc/dcmitype/"/>
    <ds:schemaRef ds:uri="f8b1c29c-c1ee-4083-82e4-25926414dd38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2cc90d66-568e-4110-96cd-6888ad47347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3ED4C36-8A56-406A-951F-8B349CCCEE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b1c29c-c1ee-4083-82e4-25926414dd38"/>
    <ds:schemaRef ds:uri="2cc90d66-568e-4110-96cd-6888ad4734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8982</TotalTime>
  <Words>1012</Words>
  <Application>Microsoft Office PowerPoint</Application>
  <PresentationFormat>Widescreen</PresentationFormat>
  <Paragraphs>143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Trebuchet MS</vt:lpstr>
      <vt:lpstr>Tw Cen MT</vt:lpstr>
      <vt:lpstr>Wingdings</vt:lpstr>
      <vt:lpstr>Circuit</vt:lpstr>
      <vt:lpstr>Federal audit executive council  FY2021 DATA Act working group methodology Updates</vt:lpstr>
      <vt:lpstr>overview</vt:lpstr>
      <vt:lpstr>overview</vt:lpstr>
      <vt:lpstr>The way we work</vt:lpstr>
      <vt:lpstr>The way WE work</vt:lpstr>
      <vt:lpstr>About the guide</vt:lpstr>
      <vt:lpstr>About the guide</vt:lpstr>
      <vt:lpstr>Major changes</vt:lpstr>
      <vt:lpstr>Guide layout</vt:lpstr>
      <vt:lpstr>Scope</vt:lpstr>
      <vt:lpstr>IGs DATA Act Audit Scope by Quarter</vt:lpstr>
      <vt:lpstr>Covid-19 &amp; OMB M-20-21</vt:lpstr>
      <vt:lpstr>Covid-19 Outlays Non-Statistical Sample</vt:lpstr>
      <vt:lpstr>Assessing Quality</vt:lpstr>
      <vt:lpstr>Quality scorecard tab</vt:lpstr>
      <vt:lpstr>Quality levels</vt:lpstr>
      <vt:lpstr>Comparative results table</vt:lpstr>
      <vt:lpstr>Crosswalks – files d1/d2</vt:lpstr>
      <vt:lpstr>What’s happening </vt:lpstr>
      <vt:lpstr>What’s next</vt:lpstr>
      <vt:lpstr>Contact information</vt:lpstr>
      <vt:lpstr>PowerPoint Presentation</vt:lpstr>
    </vt:vector>
  </TitlesOfParts>
  <Company>TIGTA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 Carrie M TIGTA</dc:creator>
  <cp:lastModifiedBy>Battle, Pauletta P.</cp:lastModifiedBy>
  <cp:revision>492</cp:revision>
  <dcterms:created xsi:type="dcterms:W3CDTF">2020-07-16T12:59:33Z</dcterms:created>
  <dcterms:modified xsi:type="dcterms:W3CDTF">2021-05-11T14:51:06Z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0x01010007B55BF9088EED43A3865D9F01D9233A</vt:lpwstr>
  </property>
</Properties>
</file>