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0" r:id="rId1"/>
    <p:sldMasterId id="2147483675" r:id="rId2"/>
    <p:sldMasterId id="2147483690" r:id="rId3"/>
    <p:sldMasterId id="2147483705" r:id="rId4"/>
    <p:sldMasterId id="2147483720" r:id="rId5"/>
    <p:sldMasterId id="2147483735" r:id="rId6"/>
    <p:sldMasterId id="2147483750" r:id="rId7"/>
    <p:sldMasterId id="2147483765" r:id="rId8"/>
  </p:sldMasterIdLst>
  <p:notesMasterIdLst>
    <p:notesMasterId r:id="rId42"/>
  </p:notesMasterIdLst>
  <p:sldIdLst>
    <p:sldId id="256" r:id="rId9"/>
    <p:sldId id="282" r:id="rId10"/>
    <p:sldId id="305" r:id="rId11"/>
    <p:sldId id="306" r:id="rId12"/>
    <p:sldId id="307" r:id="rId13"/>
    <p:sldId id="308" r:id="rId14"/>
    <p:sldId id="309" r:id="rId15"/>
    <p:sldId id="272" r:id="rId16"/>
    <p:sldId id="310" r:id="rId17"/>
    <p:sldId id="311" r:id="rId18"/>
    <p:sldId id="312" r:id="rId19"/>
    <p:sldId id="346" r:id="rId20"/>
    <p:sldId id="331" r:id="rId21"/>
    <p:sldId id="313" r:id="rId22"/>
    <p:sldId id="348" r:id="rId23"/>
    <p:sldId id="347" r:id="rId24"/>
    <p:sldId id="332" r:id="rId25"/>
    <p:sldId id="333" r:id="rId26"/>
    <p:sldId id="352" r:id="rId27"/>
    <p:sldId id="353" r:id="rId28"/>
    <p:sldId id="314" r:id="rId29"/>
    <p:sldId id="337" r:id="rId30"/>
    <p:sldId id="350" r:id="rId31"/>
    <p:sldId id="338" r:id="rId32"/>
    <p:sldId id="340" r:id="rId33"/>
    <p:sldId id="354" r:id="rId34"/>
    <p:sldId id="341" r:id="rId35"/>
    <p:sldId id="342" r:id="rId36"/>
    <p:sldId id="351" r:id="rId37"/>
    <p:sldId id="324" r:id="rId38"/>
    <p:sldId id="325" r:id="rId39"/>
    <p:sldId id="349" r:id="rId40"/>
    <p:sldId id="355" r:id="rId41"/>
  </p:sldIdLst>
  <p:sldSz cx="10058400" cy="7772400"/>
  <p:notesSz cx="7010400" cy="92964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P Flavin" initials="DF" lastIdx="1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49" autoAdjust="0"/>
    <p:restoredTop sz="78010" autoAdjust="0"/>
  </p:normalViewPr>
  <p:slideViewPr>
    <p:cSldViewPr>
      <p:cViewPr varScale="1">
        <p:scale>
          <a:sx n="83" d="100"/>
          <a:sy n="83" d="100"/>
        </p:scale>
        <p:origin x="984" y="96"/>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commentAuthors" Target="commentAuthor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595A1C6D-3FC1-401F-9823-F35F2E884998}" type="datetimeFigureOut">
              <a:rPr lang="en-US" smtClean="0"/>
              <a:pPr/>
              <a:t>4/25/2017</a:t>
            </a:fld>
            <a:endParaRPr lang="en-US" dirty="0"/>
          </a:p>
        </p:txBody>
      </p:sp>
      <p:sp>
        <p:nvSpPr>
          <p:cNvPr id="4" name="Slide Image Placeholder 3"/>
          <p:cNvSpPr>
            <a:spLocks noGrp="1" noRot="1" noChangeAspect="1"/>
          </p:cNvSpPr>
          <p:nvPr>
            <p:ph type="sldImg" idx="2"/>
          </p:nvPr>
        </p:nvSpPr>
        <p:spPr>
          <a:xfrm>
            <a:off x="1250950" y="696913"/>
            <a:ext cx="4508500" cy="348615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F7876C6-EA95-47F5-A754-C02FDB7BF9E9}" type="slidenum">
              <a:rPr lang="en-US" smtClean="0"/>
              <a:pPr/>
              <a:t>‹#›</a:t>
            </a:fld>
            <a:endParaRPr lang="en-US" dirty="0"/>
          </a:p>
        </p:txBody>
      </p:sp>
    </p:spTree>
    <p:extLst>
      <p:ext uri="{BB962C8B-B14F-4D97-AF65-F5344CB8AC3E}">
        <p14:creationId xmlns:p14="http://schemas.microsoft.com/office/powerpoint/2010/main" val="150621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a:t>
            </a:fld>
            <a:endParaRPr lang="en-US" dirty="0"/>
          </a:p>
        </p:txBody>
      </p:sp>
    </p:spTree>
    <p:extLst>
      <p:ext uri="{BB962C8B-B14F-4D97-AF65-F5344CB8AC3E}">
        <p14:creationId xmlns:p14="http://schemas.microsoft.com/office/powerpoint/2010/main" val="293676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66">
              <a:defRPr/>
            </a:pPr>
            <a:endParaRPr lang="en-US" b="0" u="none" dirty="0" smtClean="0"/>
          </a:p>
        </p:txBody>
      </p:sp>
      <p:sp>
        <p:nvSpPr>
          <p:cNvPr id="4" name="Slide Number Placeholder 3"/>
          <p:cNvSpPr>
            <a:spLocks noGrp="1"/>
          </p:cNvSpPr>
          <p:nvPr>
            <p:ph type="sldNum" sz="quarter" idx="10"/>
          </p:nvPr>
        </p:nvSpPr>
        <p:spPr/>
        <p:txBody>
          <a:bodyPr/>
          <a:lstStyle/>
          <a:p>
            <a:fld id="{DF7876C6-EA95-47F5-A754-C02FDB7BF9E9}" type="slidenum">
              <a:rPr lang="en-US" smtClean="0"/>
              <a:pPr/>
              <a:t>2</a:t>
            </a:fld>
            <a:endParaRPr lang="en-US" dirty="0"/>
          </a:p>
        </p:txBody>
      </p:sp>
    </p:spTree>
    <p:extLst>
      <p:ext uri="{BB962C8B-B14F-4D97-AF65-F5344CB8AC3E}">
        <p14:creationId xmlns:p14="http://schemas.microsoft.com/office/powerpoint/2010/main" val="304192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50" indent="-342850"/>
            <a:r>
              <a:rPr lang="en-US" sz="1100" dirty="0">
                <a:solidFill>
                  <a:srgbClr val="000000"/>
                </a:solidFill>
              </a:rPr>
              <a:t>Prior to FY 2015, agencies categorized root causes of estimated improper payments into three general categories:</a:t>
            </a:r>
          </a:p>
          <a:p>
            <a:pPr>
              <a:buFont typeface="Courier New" panose="02070309020205020404" pitchFamily="49" charset="0"/>
              <a:buChar char="o"/>
            </a:pPr>
            <a:endParaRPr lang="en-US" sz="1100" dirty="0">
              <a:solidFill>
                <a:srgbClr val="000000"/>
              </a:solidFill>
            </a:endParaRPr>
          </a:p>
          <a:p>
            <a:pPr marL="543555" indent="-514274">
              <a:buFont typeface="Courier New" panose="02070309020205020404" pitchFamily="49" charset="0"/>
              <a:buChar char="o"/>
            </a:pPr>
            <a:r>
              <a:rPr lang="en-US" sz="1100" dirty="0">
                <a:solidFill>
                  <a:srgbClr val="000000"/>
                </a:solidFill>
              </a:rPr>
              <a:t>Documentation and Administrative Errors</a:t>
            </a:r>
          </a:p>
          <a:p>
            <a:pPr marL="543555" indent="-514274">
              <a:buFont typeface="Courier New" panose="02070309020205020404" pitchFamily="49" charset="0"/>
              <a:buChar char="o"/>
            </a:pPr>
            <a:r>
              <a:rPr lang="en-US" sz="1100" dirty="0">
                <a:solidFill>
                  <a:srgbClr val="000000"/>
                </a:solidFill>
              </a:rPr>
              <a:t>Authentication and Medical Necessity Errors</a:t>
            </a:r>
          </a:p>
          <a:p>
            <a:pPr marL="543555" indent="-514274">
              <a:buFont typeface="Courier New" panose="02070309020205020404" pitchFamily="49" charset="0"/>
              <a:buChar char="o"/>
            </a:pPr>
            <a:r>
              <a:rPr lang="en-US" sz="1100" dirty="0">
                <a:solidFill>
                  <a:srgbClr val="000000"/>
                </a:solidFill>
              </a:rPr>
              <a:t>Verification Errors </a:t>
            </a:r>
          </a:p>
        </p:txBody>
      </p:sp>
      <p:sp>
        <p:nvSpPr>
          <p:cNvPr id="4" name="Slide Number Placeholder 3"/>
          <p:cNvSpPr>
            <a:spLocks noGrp="1"/>
          </p:cNvSpPr>
          <p:nvPr>
            <p:ph type="sldNum" sz="quarter" idx="10"/>
          </p:nvPr>
        </p:nvSpPr>
        <p:spPr/>
        <p:txBody>
          <a:bodyPr/>
          <a:lstStyle/>
          <a:p>
            <a:fld id="{DF7876C6-EA95-47F5-A754-C02FDB7BF9E9}" type="slidenum">
              <a:rPr lang="en-US" smtClean="0"/>
              <a:pPr/>
              <a:t>8</a:t>
            </a:fld>
            <a:endParaRPr lang="en-US" dirty="0"/>
          </a:p>
        </p:txBody>
      </p:sp>
    </p:spTree>
    <p:extLst>
      <p:ext uri="{BB962C8B-B14F-4D97-AF65-F5344CB8AC3E}">
        <p14:creationId xmlns:p14="http://schemas.microsoft.com/office/powerpoint/2010/main" val="330823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12</a:t>
            </a:fld>
            <a:endParaRPr lang="en-US" dirty="0"/>
          </a:p>
        </p:txBody>
      </p:sp>
    </p:spTree>
    <p:extLst>
      <p:ext uri="{BB962C8B-B14F-4D97-AF65-F5344CB8AC3E}">
        <p14:creationId xmlns:p14="http://schemas.microsoft.com/office/powerpoint/2010/main" val="203217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18</a:t>
            </a:fld>
            <a:endParaRPr lang="en-US" dirty="0"/>
          </a:p>
        </p:txBody>
      </p:sp>
    </p:spTree>
    <p:extLst>
      <p:ext uri="{BB962C8B-B14F-4D97-AF65-F5344CB8AC3E}">
        <p14:creationId xmlns:p14="http://schemas.microsoft.com/office/powerpoint/2010/main" val="4077340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25</a:t>
            </a:fld>
            <a:endParaRPr lang="en-US" dirty="0"/>
          </a:p>
        </p:txBody>
      </p:sp>
    </p:spTree>
    <p:extLst>
      <p:ext uri="{BB962C8B-B14F-4D97-AF65-F5344CB8AC3E}">
        <p14:creationId xmlns:p14="http://schemas.microsoft.com/office/powerpoint/2010/main" val="1378239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F7876C6-EA95-47F5-A754-C02FDB7BF9E9}" type="slidenum">
              <a:rPr lang="en-US" smtClean="0"/>
              <a:pPr/>
              <a:t>27</a:t>
            </a:fld>
            <a:endParaRPr lang="en-US" dirty="0"/>
          </a:p>
        </p:txBody>
      </p:sp>
    </p:spTree>
    <p:extLst>
      <p:ext uri="{BB962C8B-B14F-4D97-AF65-F5344CB8AC3E}">
        <p14:creationId xmlns:p14="http://schemas.microsoft.com/office/powerpoint/2010/main" val="537519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7876C6-EA95-47F5-A754-C02FDB7BF9E9}" type="slidenum">
              <a:rPr lang="en-US" smtClean="0"/>
              <a:pPr/>
              <a:t>30</a:t>
            </a:fld>
            <a:endParaRPr lang="en-US" dirty="0"/>
          </a:p>
        </p:txBody>
      </p:sp>
    </p:spTree>
    <p:extLst>
      <p:ext uri="{BB962C8B-B14F-4D97-AF65-F5344CB8AC3E}">
        <p14:creationId xmlns:p14="http://schemas.microsoft.com/office/powerpoint/2010/main" val="188508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622E56-D970-4A57-B794-03FB2B85294B}"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FABEBE-99C0-4EE3-AC5A-AE4337FAF019}"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752A064-37AC-4417-92DE-4E8EF75B9F47}"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BBE0149C-1F7A-4FE4-AA6D-C839E9EA7070}"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13AC8A-CB50-40C2-A995-188F860AE65A}"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209800"/>
            <a:ext cx="4640580" cy="473318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09800"/>
            <a:ext cx="4645152" cy="473318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DF91212-38F2-4D56-9F2C-690E319E7328}"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62200"/>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4199"/>
            <a:ext cx="4444207" cy="381878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5400" y="2362200"/>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4199"/>
            <a:ext cx="4445953" cy="3818785"/>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B90A6BC-580D-424A-96E1-C9A053D47B8F}" type="datetime1">
              <a:rPr lang="en-US" smtClean="0"/>
              <a:pPr/>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B0E033-8EFF-4207-922B-5A6F58C5F699}" type="datetime1">
              <a:rPr lang="en-US" smtClean="0"/>
              <a:pPr/>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DC5A2-8A6D-462F-812E-572DB3B594B2}" type="datetime1">
              <a:rPr lang="en-US" smtClean="0"/>
              <a:pPr/>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4/25/2017</a:t>
            </a:fld>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539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66999"/>
            <a:ext cx="3309144" cy="4275985"/>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1004899-C44D-4E7E-A3C8-6361523C5032}"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4918"/>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F7CBF-8622-4094-9B65-BF650A5A4EC7}"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D201CB-769B-4704-BDCE-FA680EC312A6}"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9B3008-5A55-4FD5-8886-06AE70C2ADDB}"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marL="0" marR="0" indent="0" algn="r" defTabSz="1018824" rtl="0" eaLnBrk="1" fontAlgn="auto" latinLnBrk="0" hangingPunct="1">
              <a:lnSpc>
                <a:spcPct val="100000"/>
              </a:lnSpc>
              <a:spcBef>
                <a:spcPts val="0"/>
              </a:spcBef>
              <a:spcAft>
                <a:spcPts val="0"/>
              </a:spcAft>
              <a:buClrTx/>
              <a:buSzTx/>
              <a:buFontTx/>
              <a:buNone/>
              <a:tabLst/>
              <a:defRPr/>
            </a:lvl1pPr>
          </a:lstStyle>
          <a:p>
            <a:r>
              <a:rPr lang="en-US" dirty="0" smtClean="0"/>
              <a:t>Page </a:t>
            </a:r>
            <a:fld id="{01E16EBA-0216-4FA1-BFEC-225E79399361}" type="slidenum">
              <a:rPr lang="en-US" smtClean="0"/>
              <a:pPr/>
              <a:t>‹#›</a:t>
            </a:fld>
            <a:endParaRPr lang="en-US" dirty="0" smtClean="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9199"/>
            <a:ext cx="2263140" cy="5705856"/>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02920" y="1219199"/>
            <a:ext cx="6621780" cy="572378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948C21-E214-41E2-B951-09C8E5ED29FC}"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2438400"/>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AFE1B43-C3AD-47B4-97A6-BA504B0D0285}"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7044805D-0E86-4927-A0B2-2C1B76AD6F9D}"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4800" y="2438400"/>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04800" y="2667000"/>
            <a:ext cx="9380220" cy="1608133"/>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379B2B52-3AE0-4C85-9343-B830AC4B5FD5}" type="datetime1">
              <a:rPr lang="en-US" smtClean="0"/>
              <a:pPr/>
              <a:t>4/25/2017</a:t>
            </a:fld>
            <a:endParaRPr lang="en-US" dirty="0"/>
          </a:p>
        </p:txBody>
      </p:sp>
      <p:sp>
        <p:nvSpPr>
          <p:cNvPr id="12" name="Footer Placeholder 4"/>
          <p:cNvSpPr>
            <a:spLocks noGrp="1"/>
          </p:cNvSpPr>
          <p:nvPr>
            <p:ph type="ftr" sz="quarter" idx="11"/>
          </p:nvPr>
        </p:nvSpPr>
        <p:spPr>
          <a:xfrm>
            <a:off x="3436620" y="7260336"/>
            <a:ext cx="3185160" cy="356616"/>
          </a:xfrm>
        </p:spPr>
        <p:txBody>
          <a:bodyPr/>
          <a:lstStyle/>
          <a:p>
            <a:endParaRPr lang="en-US" dirty="0"/>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13C1FF84-4C96-4819-9C5E-DBFDAD175BBE}"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anchor="t" anchorCtr="0">
            <a:noAutofit/>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5CD064B-8CCF-432E-99FD-2724B16624D4}"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smtClean="0"/>
              <a:t>Click to edit Master text styles</a:t>
            </a:r>
          </a:p>
          <a:p>
            <a:pPr marL="319088" lvl="1" indent="-319088" algn="l" defTabSz="1019056" rtl="0" eaLnBrk="1" fontAlgn="base" hangingPunct="1">
              <a:lnSpc>
                <a:spcPts val="800"/>
              </a:lnSpc>
              <a:spcBef>
                <a:spcPct val="25000"/>
              </a:spcBef>
              <a:spcAft>
                <a:spcPct val="0"/>
              </a:spcAft>
              <a:buNone/>
            </a:pPr>
            <a:r>
              <a:rPr lang="en-US" smtClean="0"/>
              <a:t>Second level</a:t>
            </a:r>
          </a:p>
          <a:p>
            <a:pPr marL="319088" lvl="2" indent="-319088" algn="l" defTabSz="1019056" rtl="0" eaLnBrk="1" fontAlgn="base" hangingPunct="1">
              <a:lnSpc>
                <a:spcPts val="800"/>
              </a:lnSpc>
              <a:spcBef>
                <a:spcPct val="25000"/>
              </a:spcBef>
              <a:spcAft>
                <a:spcPct val="0"/>
              </a:spcAft>
              <a:buNone/>
            </a:pPr>
            <a:r>
              <a:rPr lang="en-US" smtClean="0"/>
              <a:t>Third level</a:t>
            </a:r>
          </a:p>
          <a:p>
            <a:pPr marL="319088" lvl="3" indent="-319088" algn="l" defTabSz="1019056" rtl="0" eaLnBrk="1" fontAlgn="base" hangingPunct="1">
              <a:lnSpc>
                <a:spcPts val="800"/>
              </a:lnSpc>
              <a:spcBef>
                <a:spcPct val="25000"/>
              </a:spcBef>
              <a:spcAft>
                <a:spcPct val="0"/>
              </a:spcAft>
              <a:buNone/>
            </a:pPr>
            <a:r>
              <a:rPr lang="en-US" smtClean="0"/>
              <a:t>Fourth level</a:t>
            </a:r>
          </a:p>
          <a:p>
            <a:pPr marL="319088" lvl="4" indent="-319088" algn="l" defTabSz="1019056" rtl="0" eaLnBrk="1" fontAlgn="base" hangingPunct="1">
              <a:lnSpc>
                <a:spcPts val="800"/>
              </a:lnSpc>
              <a:spcBef>
                <a:spcPct val="25000"/>
              </a:spcBef>
              <a:spcAft>
                <a:spcPct val="0"/>
              </a:spcAft>
              <a:buNone/>
            </a:pPr>
            <a:r>
              <a:rPr lang="en-US"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dirty="0">
              <a:latin typeface="Arial" pitchFamily="34" charset="0"/>
              <a:cs typeface="Arial" pitchFamily="34" charset="0"/>
            </a:endParaRPr>
          </a:p>
        </p:txBody>
      </p:sp>
      <p:sp>
        <p:nvSpPr>
          <p:cNvPr id="12" name="Date Placeholder 3"/>
          <p:cNvSpPr>
            <a:spLocks noGrp="1"/>
          </p:cNvSpPr>
          <p:nvPr>
            <p:ph type="dt" sz="half" idx="10"/>
          </p:nvPr>
        </p:nvSpPr>
        <p:spPr>
          <a:xfrm>
            <a:off x="338328" y="7260336"/>
            <a:ext cx="2057400" cy="347472"/>
          </a:xfrm>
        </p:spPr>
        <p:txBody>
          <a:bodyPr/>
          <a:lstStyle/>
          <a:p>
            <a:fld id="{984A7EB9-44AE-4B28-A4D2-7CAD78E17B9A}" type="datetime1">
              <a:rPr lang="en-US" smtClean="0"/>
              <a:pPr/>
              <a:t>4/25/2017</a:t>
            </a:fld>
            <a:endParaRPr lang="en-US" dirty="0"/>
          </a:p>
        </p:txBody>
      </p:sp>
      <p:sp>
        <p:nvSpPr>
          <p:cNvPr id="13" name="Footer Placeholder 4"/>
          <p:cNvSpPr>
            <a:spLocks noGrp="1"/>
          </p:cNvSpPr>
          <p:nvPr>
            <p:ph type="ftr" sz="quarter" idx="11"/>
          </p:nvPr>
        </p:nvSpPr>
        <p:spPr>
          <a:xfrm>
            <a:off x="3436620" y="7260336"/>
            <a:ext cx="3185160" cy="356616"/>
          </a:xfrm>
        </p:spPr>
        <p:txBody>
          <a:bodyPr/>
          <a:lstStyle/>
          <a:p>
            <a:endParaRPr lang="en-US" dirty="0"/>
          </a:p>
        </p:txBody>
      </p:sp>
      <p:sp>
        <p:nvSpPr>
          <p:cNvPr id="14"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379B2B52-3AE0-4C85-9343-B830AC4B5FD5}" type="datetime1">
              <a:rPr lang="en-US" smtClean="0"/>
              <a:pPr/>
              <a:t>4/25/2017</a:t>
            </a:fld>
            <a:endParaRPr lang="en-US" dirty="0"/>
          </a:p>
        </p:txBody>
      </p:sp>
      <p:sp>
        <p:nvSpPr>
          <p:cNvPr id="12" name="Footer Placeholder 4"/>
          <p:cNvSpPr>
            <a:spLocks noGrp="1"/>
          </p:cNvSpPr>
          <p:nvPr>
            <p:ph type="ftr" sz="quarter" idx="11"/>
          </p:nvPr>
        </p:nvSpPr>
        <p:spPr>
          <a:xfrm>
            <a:off x="3436620" y="7260336"/>
            <a:ext cx="3185160" cy="356616"/>
          </a:xfrm>
        </p:spPr>
        <p:txBody>
          <a:bodyPr/>
          <a:lstStyle/>
          <a:p>
            <a:endParaRPr lang="en-US" dirty="0"/>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3A6E252-CDCD-49ED-9308-945ECCDF2721}"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8313BFD2-CD7C-4E72-A40F-D9A4B9F82B98}"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B6B60C8-CEB1-488B-A50A-EB38037F0BF7}"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826CA-CA8A-4BE7-8234-A2AFB53F1EA5}"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E6BA97D-76FE-409D-848E-EA48B58E0399}" type="datetime1">
              <a:rPr lang="en-US" smtClean="0"/>
              <a:pPr/>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AF0598-38C4-42DD-94B1-64DA6D2394C8}" type="datetime1">
              <a:rPr lang="en-US" smtClean="0"/>
              <a:pPr/>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pPr/>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4/25/2017</a:t>
            </a:fld>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03D64-A88C-40C0-A6EA-9B69CAA6FF38}"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058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66FE05-D50B-41EF-BCC8-7E1756F38852}"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02352F61-EF07-4CB2-9E24-BBA51903F0DC}" type="datetime1">
              <a:rPr lang="en-US" smtClean="0"/>
              <a:pPr/>
              <a:t>4/25/2017</a:t>
            </a:fld>
            <a:endParaRPr lang="en-US" dirty="0"/>
          </a:p>
        </p:txBody>
      </p:sp>
      <p:sp>
        <p:nvSpPr>
          <p:cNvPr id="12" name="Footer Placeholder 4"/>
          <p:cNvSpPr>
            <a:spLocks noGrp="1"/>
          </p:cNvSpPr>
          <p:nvPr>
            <p:ph type="ftr" sz="quarter" idx="11"/>
          </p:nvPr>
        </p:nvSpPr>
        <p:spPr>
          <a:xfrm>
            <a:off x="3436620" y="7260336"/>
            <a:ext cx="3185160" cy="356616"/>
          </a:xfrm>
        </p:spPr>
        <p:txBody>
          <a:bodyPr/>
          <a:lstStyle/>
          <a:p>
            <a:endParaRPr lang="en-US" dirty="0"/>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83673-DA2E-41F3-AE0B-105E6330B9FF}"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1CC374C-EA74-4071-8B0B-8974F1CEC343}"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36AEB453-DAFC-4091-B0DE-F51977A11FD3}"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6F2CA-307F-4E36-9C15-730FBE9BB4A0}"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89A15AB-2386-486E-9B94-0562F7423AE5}"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A908D74-6EE3-4B95-95FA-DC1C0DB8D13F}" type="datetime1">
              <a:rPr lang="en-US" smtClean="0"/>
              <a:pPr/>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D7E0DA-283D-4B59-80D3-E5D94F1F7A88}" type="datetime1">
              <a:rPr lang="en-US" smtClean="0"/>
              <a:pPr/>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A51A7-4612-4EC8-A212-A164392B8E46}" type="datetime1">
              <a:rPr lang="en-US" smtClean="0"/>
              <a:pPr/>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4/25/2017</a:t>
            </a:fld>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6297BDC-2884-469E-9C38-FE545FA88461}"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F1895-B28B-4812-A459-20254EA78002}"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304709-72C3-4824-8FEF-FBC6C1D46530}"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748388-E0C9-4E2F-AE34-C44D736F72D7}"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058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E4156F-56DA-4EE9-BC46-531D96B6D24B}"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D4E1262-4F2B-4BAC-9041-F94FF89EA2EB}"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marL="0" marR="0" indent="0" algn="r" defTabSz="1018824"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dirty="0" smtClean="0"/>
              <a:t>Page </a:t>
            </a:r>
            <a:fld id="{01E16EBA-0216-4FA1-BFEC-225E79399361}" type="slidenum">
              <a:rPr lang="en-US" smtClean="0"/>
              <a:pPr>
                <a:defRPr/>
              </a:pPr>
              <a:t>‹#›</a:t>
            </a:fld>
            <a:endParaRPr lang="en-US" dirty="0" smtClean="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r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27916EEB-1272-4DD1-B686-E4EA4913FF9C}"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C7324B07-F510-4AE0-9F5A-324E920CB5E3}" type="datetime1">
              <a:rPr lang="en-US" smtClean="0"/>
              <a:pPr/>
              <a:t>4/25/2017</a:t>
            </a:fld>
            <a:endParaRPr lang="en-US" dirty="0"/>
          </a:p>
        </p:txBody>
      </p:sp>
      <p:sp>
        <p:nvSpPr>
          <p:cNvPr id="12" name="Footer Placeholder 4"/>
          <p:cNvSpPr>
            <a:spLocks noGrp="1"/>
          </p:cNvSpPr>
          <p:nvPr>
            <p:ph type="ftr" sz="quarter" idx="11"/>
          </p:nvPr>
        </p:nvSpPr>
        <p:spPr>
          <a:xfrm>
            <a:off x="3436620" y="7260336"/>
            <a:ext cx="3185160" cy="356616"/>
          </a:xfrm>
        </p:spPr>
        <p:txBody>
          <a:bodyPr/>
          <a:lstStyle/>
          <a:p>
            <a:endParaRPr lang="en-US" dirty="0"/>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D670843-75F1-451F-B1F5-734376F7FF23}"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C6FF5B84-85D0-405A-AB03-8A5A108CBD3D}"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FA165A-CF9F-496E-9529-12943221BD65}"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747C2A4-8B79-4BC4-95CC-AA10B1893934}"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6C26801-979B-4C4C-B338-91E76B352BCE}" type="datetime1">
              <a:rPr lang="en-US" smtClean="0"/>
              <a:pPr/>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3F577-2323-4ACB-99B4-2622E4565B26}" type="datetime1">
              <a:rPr lang="en-US" smtClean="0"/>
              <a:pPr/>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8BD8EA-2B89-4947-8ABE-BBE08C73245A}" type="datetime1">
              <a:rPr lang="en-US" smtClean="0"/>
              <a:pPr/>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0E20-AB73-4504-B657-62FC9E10538C}" type="datetime1">
              <a:rPr lang="en-US" smtClean="0"/>
              <a:pPr/>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4/25/2017</a:t>
            </a:fld>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9643695-8ECD-498F-B722-D9A8A067E380}"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69047F-46A3-41B9-B6F7-6176FCBD36B3}"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EFE6E9-AFFA-41DD-B88E-B7E52B031903}"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CFE855-4301-4E37-AD8A-ED09471BC11B}"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AE2F0B0-AA6A-43FA-8139-A597F20D8515}"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5270CAA-465B-4596-9458-D562263F70BB}"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F534C66E-3EB5-47DA-97CF-8700B20D5524}" type="datetime1">
              <a:rPr lang="en-US" smtClean="0"/>
              <a:pPr/>
              <a:t>4/25/2017</a:t>
            </a:fld>
            <a:endParaRPr lang="en-US" dirty="0"/>
          </a:p>
        </p:txBody>
      </p:sp>
      <p:sp>
        <p:nvSpPr>
          <p:cNvPr id="12" name="Footer Placeholder 4"/>
          <p:cNvSpPr>
            <a:spLocks noGrp="1"/>
          </p:cNvSpPr>
          <p:nvPr>
            <p:ph type="ftr" sz="quarter" idx="11"/>
          </p:nvPr>
        </p:nvSpPr>
        <p:spPr>
          <a:xfrm>
            <a:off x="3436620" y="7260336"/>
            <a:ext cx="3185160" cy="356616"/>
          </a:xfrm>
        </p:spPr>
        <p:txBody>
          <a:bodyPr/>
          <a:lstStyle/>
          <a:p>
            <a:endParaRPr lang="en-US" dirty="0"/>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69DB17A-B67B-4052-A6D8-D7DB3BC9A3DB}"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82B5A289-61A6-432B-9AF5-5B38BDF030D1}"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EAE7B2-D199-412E-8090-7B99BDA24D1D}" type="datetime1">
              <a:rPr lang="en-US" smtClean="0"/>
              <a:pPr/>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020447-86B9-4BF6-9049-2F2460B47B25}"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35C9998-255C-45B9-A52D-EC9258BD00E0}"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03FDAE14-0F11-4D4A-859F-BC4C3A73D3C0}" type="datetime1">
              <a:rPr lang="en-US" smtClean="0"/>
              <a:pPr/>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659EE-2BCC-45B1-A0C0-086780306225}" type="datetime1">
              <a:rPr lang="en-US" smtClean="0"/>
              <a:pPr/>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1F860-05C5-45C8-ABF0-E24FF4F93C1B}" type="datetime1">
              <a:rPr lang="en-US" smtClean="0"/>
              <a:pPr/>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4/25/2017</a:t>
            </a:fld>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1920"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9FBCCC-7D46-4309-AE25-D3C38E48D962}"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CBFA0-6F97-4CC1-90AA-BEF6A97F9259}"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C622D-3E22-423E-85B8-6403522C7B89}"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D5CA0-A15D-4E80-85FD-96EBD2359918}"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98CE5CB-C5C1-416C-9C65-F4DBDDD31568}"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4EEA1-2960-4FA0-AD37-828A54FA296B}" type="datetime1">
              <a:rPr lang="en-US" smtClean="0"/>
              <a:pPr/>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4/25/2017</a:t>
            </a:fld>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942619A7-4763-4B70-93AC-7993BAB67675}"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B65E777A-27B5-46BD-A1D1-F33971455DB1}" type="datetime1">
              <a:rPr lang="en-US" smtClean="0"/>
              <a:pPr/>
              <a:t>4/25/2017</a:t>
            </a:fld>
            <a:endParaRPr lang="en-US" dirty="0"/>
          </a:p>
        </p:txBody>
      </p:sp>
      <p:sp>
        <p:nvSpPr>
          <p:cNvPr id="12" name="Footer Placeholder 4"/>
          <p:cNvSpPr>
            <a:spLocks noGrp="1"/>
          </p:cNvSpPr>
          <p:nvPr>
            <p:ph type="ftr" sz="quarter" idx="11"/>
          </p:nvPr>
        </p:nvSpPr>
        <p:spPr>
          <a:xfrm>
            <a:off x="3436620" y="7260336"/>
            <a:ext cx="3185160" cy="356616"/>
          </a:xfrm>
        </p:spPr>
        <p:txBody>
          <a:bodyPr/>
          <a:lstStyle/>
          <a:p>
            <a:endParaRPr lang="en-US" dirty="0"/>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chemeClr val="tx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F2C0351-BBD3-4E64-8CE5-FAFDB06EB62F}"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78168FAD-4798-4380-945B-1EB1FC5B714C}"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7D847-79EA-470A-86A0-D528EEBFC41F}"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C9D235AB-1D15-4292-AA2C-1E5243D3FDD1}"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81CD0BB4-3D8A-4895-8FD2-ABE057C929C3}" type="datetime1">
              <a:rPr lang="en-US" smtClean="0"/>
              <a:pPr/>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468FB8-28B6-4096-BABA-D1DA4B8E8CBD}" type="datetime1">
              <a:rPr lang="en-US" smtClean="0"/>
              <a:pPr/>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0F556-C35D-4A4F-93B3-D84CD8BC4B8F}" type="datetime1">
              <a:rPr lang="en-US" smtClean="0"/>
              <a:pPr/>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4/25/2017</a:t>
            </a:fld>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1018824"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85950-E7FE-4A00-B64C-96BC5B5566FE}"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1298448"/>
            <a:ext cx="3309144" cy="1316990"/>
          </a:xfrm>
        </p:spPr>
        <p:txBody>
          <a:bodyPr anchor="b"/>
          <a:lstStyle>
            <a:lvl1pPr algn="l">
              <a:defRPr sz="2200" b="1"/>
            </a:lvl1pPr>
          </a:lstStyle>
          <a:p>
            <a:r>
              <a:rPr lang="en-US" smtClean="0"/>
              <a:t>Click to edit Master title style</a:t>
            </a:r>
            <a:endParaRPr lang="en-US" dirty="0"/>
          </a:p>
        </p:txBody>
      </p:sp>
      <p:sp>
        <p:nvSpPr>
          <p:cNvPr id="3" name="Content Placeholder 2"/>
          <p:cNvSpPr>
            <a:spLocks noGrp="1"/>
          </p:cNvSpPr>
          <p:nvPr>
            <p:ph idx="1"/>
          </p:nvPr>
        </p:nvSpPr>
        <p:spPr>
          <a:xfrm>
            <a:off x="3932555" y="1298448"/>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091E1-7A46-4B40-B438-4A6BF638EC9B}"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smtClean="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406938-009A-489C-BD73-3A200C9AE04E}"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8DEE51-11F9-4E61-BE0F-CE2693C3F6CF}"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241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1780"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B77D57-BDB6-4D8A-BDF4-3093CC65C3CF}"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01752" y="2359152"/>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chemeClr val="tx1"/>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chemeClr val="tx1"/>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chemeClr val="tx1"/>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5A5ACBA-D5F2-4165-81B1-A1E8D8AB2D9D}"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843FF2E-697D-413E-AA4F-498A62DA7D8B}"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1752" y="2359152"/>
            <a:ext cx="9153144"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chemeClr val="tx1"/>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chemeClr val="tx1"/>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chemeClr val="tx1"/>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chemeClr val="tx1"/>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81000" y="2667000"/>
            <a:ext cx="9304020" cy="1656864"/>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chemeClr val="tx1"/>
            </a:solidFill>
            <a:round/>
            <a:headEnd/>
            <a:tailEnd/>
          </a:ln>
          <a:effectLst/>
        </p:spPr>
        <p:txBody>
          <a:bodyPr wrap="none" lIns="113517" tIns="56758" rIns="113517" bIns="56758"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9E35D973-2E2C-4B85-AE46-7F5F5DD5F34B}" type="datetime1">
              <a:rPr lang="en-US" smtClean="0"/>
              <a:pPr/>
              <a:t>4/25/2017</a:t>
            </a:fld>
            <a:endParaRPr lang="en-US" dirty="0"/>
          </a:p>
        </p:txBody>
      </p:sp>
      <p:sp>
        <p:nvSpPr>
          <p:cNvPr id="12" name="Footer Placeholder 4"/>
          <p:cNvSpPr>
            <a:spLocks noGrp="1"/>
          </p:cNvSpPr>
          <p:nvPr>
            <p:ph type="ftr" sz="quarter" idx="11"/>
          </p:nvPr>
        </p:nvSpPr>
        <p:spPr>
          <a:xfrm>
            <a:off x="3436620" y="7260336"/>
            <a:ext cx="3185160" cy="356616"/>
          </a:xfrm>
        </p:spPr>
        <p:txBody>
          <a:bodyPr/>
          <a:lstStyle/>
          <a:p>
            <a:endParaRPr lang="en-US" dirty="0"/>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28" y="1188720"/>
            <a:ext cx="9372600" cy="1837944"/>
          </a:xfrm>
        </p:spPr>
        <p:txBody>
          <a:bodyPr>
            <a:normAutofit/>
          </a:bodyPr>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338328" y="3364992"/>
            <a:ext cx="9372600" cy="2980944"/>
          </a:xfrm>
        </p:spPr>
        <p:txBody>
          <a:bodyPr anchor="ctr" anchorCtr="0">
            <a:normAutofit/>
          </a:bodyPr>
          <a:lstStyle>
            <a:lvl1pPr marL="0" indent="0" algn="ctr">
              <a:buNone/>
              <a:defRPr sz="3100" b="1">
                <a:solidFill>
                  <a:srgbClr val="000000"/>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B6DC0C7-CB73-4FAD-99B3-790D9362AEE2}"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cxnSp>
        <p:nvCxnSpPr>
          <p:cNvPr id="8" name="Straight Connector 7"/>
          <p:cNvCxnSpPr/>
          <p:nvPr userDrawn="1"/>
        </p:nvCxnSpPr>
        <p:spPr>
          <a:xfrm>
            <a:off x="338328" y="3172968"/>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329184" y="6647688"/>
            <a:ext cx="9372600" cy="521208"/>
          </a:xfrm>
          <a:prstGeom prst="rect">
            <a:avLst/>
          </a:prstGeom>
          <a:noFill/>
        </p:spPr>
        <p:txBody>
          <a:bodyPr wrap="square" lIns="0" tIns="0" rIns="0" bIns="0" rtlCol="0">
            <a:noAutofit/>
          </a:bodyPr>
          <a:lstStyle/>
          <a:p>
            <a:pPr algn="ctr"/>
            <a:r>
              <a:rPr lang="en-US" sz="1700" b="1" dirty="0" smtClean="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endParaRPr lang="en-US" sz="1700" b="1" dirty="0">
              <a:solidFill>
                <a:srgbClr val="000000"/>
              </a:solidFill>
              <a:latin typeface="Arial" pitchFamily="34" charset="0"/>
              <a:cs typeface="Arial" pitchFamily="34" charset="0"/>
            </a:endParaRPr>
          </a:p>
        </p:txBody>
      </p:sp>
      <p:cxnSp>
        <p:nvCxnSpPr>
          <p:cNvPr id="10" name="Straight Connector 9"/>
          <p:cNvCxnSpPr/>
          <p:nvPr userDrawn="1"/>
        </p:nvCxnSpPr>
        <p:spPr>
          <a:xfrm>
            <a:off x="329184" y="65653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marL="1971675" indent="-252413" algn="l" rtl="0" eaLnBrk="1" fontAlgn="base" hangingPunct="1">
              <a:lnSpc>
                <a:spcPct val="85000"/>
              </a:lnSpc>
              <a:spcBef>
                <a:spcPct val="15000"/>
              </a:spcBef>
              <a:spcAft>
                <a:spcPct val="0"/>
              </a:spcAft>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10"/>
          </p:nvPr>
        </p:nvSpPr>
        <p:spPr/>
        <p:txBody>
          <a:bodyPr/>
          <a:lstStyle/>
          <a:p>
            <a:fld id="{A65B9A24-0F2A-4CCC-8CFC-441D12AC0866}"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6611B-7D61-44FD-B8C9-CFF3ACA997E3}"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0" y="2212848"/>
            <a:ext cx="4645152" cy="4736592"/>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3AFFA176-225F-4B07-9B7F-9561F23B148F}"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dirty="0" smtClean="0"/>
              <a:t>Click icon to add picture</a:t>
            </a:r>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64F0A0-8F43-4978-811E-5180A9E33B09}"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59152"/>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4" name="Content Placeholder 3"/>
          <p:cNvSpPr>
            <a:spLocks noGrp="1"/>
          </p:cNvSpPr>
          <p:nvPr>
            <p:ph sz="half" idx="2"/>
          </p:nvPr>
        </p:nvSpPr>
        <p:spPr>
          <a:xfrm>
            <a:off x="502920" y="3127248"/>
            <a:ext cx="4444207"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09528" y="2359152"/>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dirty="0" smtClean="0"/>
              <a:t>Click to edit Master text styles</a:t>
            </a:r>
          </a:p>
        </p:txBody>
      </p:sp>
      <p:sp>
        <p:nvSpPr>
          <p:cNvPr id="6" name="Content Placeholder 5"/>
          <p:cNvSpPr>
            <a:spLocks noGrp="1"/>
          </p:cNvSpPr>
          <p:nvPr>
            <p:ph sz="quarter" idx="4"/>
          </p:nvPr>
        </p:nvSpPr>
        <p:spPr>
          <a:xfrm>
            <a:off x="5109528" y="3127248"/>
            <a:ext cx="4445953" cy="382219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FD468908-781E-4EDC-83E6-176B40AC7E4A}" type="datetime1">
              <a:rPr lang="en-US" smtClean="0"/>
              <a:pPr/>
              <a:t>4/25/2017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10CD5-FE79-4F81-BB3D-DC067502B3AF}" type="datetime1">
              <a:rPr lang="en-US" smtClean="0"/>
              <a:pPr/>
              <a:t>4/25/2017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F928E-FA80-495C-8517-60BBDAFE33AF}" type="datetime1">
              <a:rPr lang="en-US" smtClean="0"/>
              <a:pPr/>
              <a:t>4/25/2017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
        <p:nvSpPr>
          <p:cNvPr id="5" name="Title 1"/>
          <p:cNvSpPr>
            <a:spLocks noGrp="1"/>
          </p:cNvSpPr>
          <p:nvPr>
            <p:ph type="title"/>
          </p:nvPr>
        </p:nvSpPr>
        <p:spPr>
          <a:xfrm>
            <a:off x="329184" y="1124712"/>
            <a:ext cx="9372600" cy="1033272"/>
          </a:xfrm>
        </p:spPr>
        <p:txBody>
          <a:bodyPr/>
          <a:lstStyle/>
          <a:p>
            <a:r>
              <a:rPr lang="en-US" smtClean="0"/>
              <a:t>Click to edit Master title style</a:t>
            </a:r>
            <a:endParaRPr lang="en-US"/>
          </a:p>
        </p:txBody>
      </p:sp>
      <p:sp>
        <p:nvSpPr>
          <p:cNvPr id="6" name="Content Placeholder 2"/>
          <p:cNvSpPr>
            <a:spLocks noGrp="1"/>
          </p:cNvSpPr>
          <p:nvPr>
            <p:ph idx="1"/>
          </p:nvPr>
        </p:nvSpPr>
        <p:spPr>
          <a:xfrm>
            <a:off x="329184" y="2377440"/>
            <a:ext cx="9372600" cy="47914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txBox="1">
            <a:spLocks/>
          </p:cNvSpPr>
          <p:nvPr userDrawn="1"/>
        </p:nvSpPr>
        <p:spPr>
          <a:xfrm>
            <a:off x="338328" y="7260336"/>
            <a:ext cx="2057400" cy="347472"/>
          </a:xfrm>
          <a:prstGeom prst="rect">
            <a:avLst/>
          </a:prstGeom>
        </p:spPr>
        <p:txBody>
          <a:bodyPr vert="horz" lIns="101882" tIns="50941" rIns="101882" bIns="50941" rtlCol="0" anchor="ctr"/>
          <a:lstStyle/>
          <a:p>
            <a:pPr marL="0" marR="0" lvl="0" indent="0" algn="l" defTabSz="10188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6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1018824" rtl="0" eaLnBrk="1" fontAlgn="auto" latinLnBrk="0" hangingPunct="1">
                <a:lnSpc>
                  <a:spcPct val="100000"/>
                </a:lnSpc>
                <a:spcBef>
                  <a:spcPts val="0"/>
                </a:spcBef>
                <a:spcAft>
                  <a:spcPts val="0"/>
                </a:spcAft>
                <a:buClrTx/>
                <a:buSzTx/>
                <a:buFontTx/>
                <a:buNone/>
                <a:tabLst/>
                <a:defRPr/>
              </a:pPr>
              <a:t>4/25/2017</a:t>
            </a:fld>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7360920" y="7260336"/>
            <a:ext cx="2346960" cy="356616"/>
          </a:xfrm>
          <a:prstGeom prst="rect">
            <a:avLst/>
          </a:prstGeom>
        </p:spPr>
        <p:txBody>
          <a:bodyPr vert="horz" lIns="101882" tIns="50941" rIns="101882" bIns="50941" rtlCol="0" anchor="ctr"/>
          <a:lstStyle/>
          <a:p>
            <a:pPr marL="0" marR="0" lvl="0" indent="0" algn="r" defTabSz="101882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31788" y="2289175"/>
            <a:ext cx="9372600" cy="0"/>
          </a:xfrm>
          <a:prstGeom prst="line">
            <a:avLst/>
          </a:prstGeom>
          <a:noFill/>
          <a:ln w="19050">
            <a:solidFill>
              <a:srgbClr val="000000"/>
            </a:solidFill>
            <a:round/>
            <a:headEnd/>
            <a:tailEnd/>
          </a:ln>
          <a:effectLst/>
        </p:spPr>
        <p:txBody>
          <a:bodyPr wrap="none" lIns="101882" tIns="50941" rIns="101882" bIns="50941"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0" y="1298448"/>
            <a:ext cx="3309144" cy="1316990"/>
          </a:xfrm>
        </p:spPr>
        <p:txBody>
          <a:bodyPr anchor="b"/>
          <a:lstStyle>
            <a:lvl1pPr algn="l">
              <a:defRPr sz="2200" b="1"/>
            </a:lvl1pPr>
          </a:lstStyle>
          <a:p>
            <a:r>
              <a:rPr lang="en-US" dirty="0" smtClean="0"/>
              <a:t>Click to edit Master title style</a:t>
            </a:r>
            <a:endParaRPr lang="en-US" dirty="0"/>
          </a:p>
        </p:txBody>
      </p:sp>
      <p:sp>
        <p:nvSpPr>
          <p:cNvPr id="3" name="Content Placeholder 2"/>
          <p:cNvSpPr>
            <a:spLocks noGrp="1"/>
          </p:cNvSpPr>
          <p:nvPr>
            <p:ph idx="1"/>
          </p:nvPr>
        </p:nvSpPr>
        <p:spPr>
          <a:xfrm>
            <a:off x="3932555" y="1295401"/>
            <a:ext cx="5622925" cy="5669280"/>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02921" y="2670048"/>
            <a:ext cx="3309144" cy="4279392"/>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D512D8A-7637-476D-AEED-A3466B06EE1F}"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1143000"/>
            <a:ext cx="6035040" cy="4215384"/>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7178A5-A0A8-4972-9ADC-8014F2611BCB}" type="datetime1">
              <a:rPr lang="en-US" smtClean="0"/>
              <a:pPr/>
              <a:t>4/25/2017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01A80B-BA2A-4C77-BB16-5168A73D2124}"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1216152"/>
            <a:ext cx="2263140" cy="57058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1216152"/>
            <a:ext cx="6620256" cy="57241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C8922F-A6C4-497D-A90E-B0F6E0762035}" type="datetime1">
              <a:rPr lang="en-US" smtClean="0"/>
              <a:pPr/>
              <a:t>4/25/2017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2362200"/>
            <a:ext cx="9171432" cy="2881041"/>
          </a:xfrm>
          <a:noFill/>
          <a:ln w="9525">
            <a:noFill/>
            <a:miter lim="800000"/>
            <a:headEnd/>
            <a:tailEnd/>
          </a:ln>
          <a:effectLst/>
        </p:spPr>
        <p:txBody>
          <a:bodyPr lIns="101838" tIns="50919" rIns="101838" bIns="50919" numCol="6">
            <a:spAutoFit/>
          </a:bodyPr>
          <a:lstStyle>
            <a:lvl1pPr algn="l" defTabSz="1019056" rtl="0" fontAlgn="base">
              <a:lnSpc>
                <a:spcPts val="800"/>
              </a:lnSpc>
              <a:spcAft>
                <a:spcPct val="0"/>
              </a:spcAft>
              <a:buNone/>
              <a:defRPr lang="en-US" sz="900" b="1" kern="1200" smtClean="0">
                <a:solidFill>
                  <a:srgbClr val="000000"/>
                </a:solidFill>
                <a:latin typeface="Arial" pitchFamily="34" charset="0"/>
                <a:ea typeface="+mn-ea"/>
                <a:cs typeface="Arial" pitchFamily="34" charset="0"/>
              </a:defRPr>
            </a:lvl1pPr>
            <a:lvl2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2pPr>
            <a:lvl3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3pPr>
            <a:lvl4pPr algn="l" defTabSz="1019056" rtl="0" fontAlgn="base">
              <a:lnSpc>
                <a:spcPts val="800"/>
              </a:lnSpc>
              <a:spcAft>
                <a:spcPct val="0"/>
              </a:spcAft>
              <a:buNone/>
              <a:defRPr lang="en-US" sz="900" b="0" kern="1200" smtClean="0">
                <a:solidFill>
                  <a:srgbClr val="000000"/>
                </a:solidFill>
                <a:latin typeface="Arial" pitchFamily="34" charset="0"/>
                <a:ea typeface="+mn-ea"/>
                <a:cs typeface="Arial" pitchFamily="34" charset="0"/>
              </a:defRPr>
            </a:lvl4pPr>
            <a:lvl5pPr algn="l" defTabSz="1019056" rtl="0" fontAlgn="base">
              <a:lnSpc>
                <a:spcPts val="800"/>
              </a:lnSpc>
              <a:spcAft>
                <a:spcPct val="0"/>
              </a:spcAft>
              <a:buNone/>
              <a:defRPr lang="en-US" sz="900" b="0"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B01C0AA-BC15-41F2-9DAC-0E0F78AC436D}"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rIns="0" anchor="t" anchorCtr="0">
            <a:noAutofit/>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76E0380-880C-43F0-B23B-CD9F5C48CB20}" type="datetime1">
              <a:rPr lang="en-US" smtClean="0"/>
              <a:pPr>
                <a:defRPr/>
              </a:pPr>
              <a:t>4/25/2017</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304800" y="2362200"/>
            <a:ext cx="9171432" cy="2880360"/>
          </a:xfrm>
          <a:noFill/>
          <a:ln w="9525">
            <a:noFill/>
            <a:miter lim="800000"/>
            <a:headEnd/>
            <a:tailEnd/>
          </a:ln>
          <a:effectLst/>
        </p:spPr>
        <p:txBody>
          <a:bodyPr wrap="square" lIns="101838" tIns="50919" rIns="101838" bIns="50919" numCol="6">
            <a:spAutoFit/>
          </a:bodyPr>
          <a:lstStyle>
            <a:lvl1pPr algn="l" defTabSz="1019056" rtl="0" eaLnBrk="1" fontAlgn="base" hangingPunct="1">
              <a:lnSpc>
                <a:spcPts val="800"/>
              </a:lnSpc>
              <a:spcBef>
                <a:spcPct val="25000"/>
              </a:spcBef>
              <a:spcAft>
                <a:spcPct val="0"/>
              </a:spcAft>
              <a:buNone/>
              <a:defRPr lang="en-US" sz="900" b="1" kern="1200" dirty="0" smtClean="0">
                <a:solidFill>
                  <a:srgbClr val="000000"/>
                </a:solidFill>
                <a:latin typeface="Arial" pitchFamily="34" charset="0"/>
                <a:ea typeface="+mn-ea"/>
                <a:cs typeface="Arial" pitchFamily="34" charset="0"/>
              </a:defRPr>
            </a:lvl1pPr>
            <a:lvl2pPr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2pPr>
            <a:lvl3pPr marL="1207008" algn="l" defTabSz="1019056" rtl="0" eaLnBrk="1" fontAlgn="base" hangingPunct="1">
              <a:lnSpc>
                <a:spcPts val="800"/>
              </a:lnSpc>
              <a:spcBef>
                <a:spcPct val="25000"/>
              </a:spcBef>
              <a:spcAft>
                <a:spcPct val="0"/>
              </a:spcAft>
              <a:buNone/>
              <a:defRPr lang="en-US" sz="900" b="0" kern="1200" dirty="0" smtClean="0">
                <a:solidFill>
                  <a:srgbClr val="000000"/>
                </a:solidFill>
                <a:latin typeface="Arial" pitchFamily="34" charset="0"/>
                <a:ea typeface="+mn-ea"/>
                <a:cs typeface="Arial" pitchFamily="34" charset="0"/>
              </a:defRPr>
            </a:lvl3pPr>
            <a:lvl4pPr marL="1591056" algn="l" defTabSz="1019056" rtl="0" eaLnBrk="1" fontAlgn="base" hangingPunct="1">
              <a:lnSpc>
                <a:spcPts val="800"/>
              </a:lnSpc>
              <a:spcBef>
                <a:spcPts val="162"/>
              </a:spcBef>
              <a:spcAft>
                <a:spcPct val="0"/>
              </a:spcAft>
              <a:buNone/>
              <a:defRPr lang="en-US" sz="900" b="0" kern="1200" dirty="0" smtClean="0">
                <a:solidFill>
                  <a:srgbClr val="000000"/>
                </a:solidFill>
                <a:latin typeface="Arial" pitchFamily="34" charset="0"/>
                <a:ea typeface="+mn-ea"/>
                <a:cs typeface="Arial" pitchFamily="34" charset="0"/>
              </a:defRPr>
            </a:lvl4pPr>
            <a:lvl5pPr marL="1975104" algn="l" defTabSz="1019056" rtl="0" eaLnBrk="1" fontAlgn="base" hangingPunct="1">
              <a:lnSpc>
                <a:spcPts val="800"/>
              </a:lnSpc>
              <a:spcBef>
                <a:spcPts val="162"/>
              </a:spcBef>
              <a:spcAft>
                <a:spcPct val="0"/>
              </a:spcAft>
              <a:buNone/>
              <a:defRPr lang="en-US" sz="900" b="0" kern="1200" dirty="0">
                <a:solidFill>
                  <a:srgbClr val="000000"/>
                </a:solidFill>
                <a:latin typeface="Arial" pitchFamily="34" charset="0"/>
                <a:ea typeface="+mn-ea"/>
                <a:cs typeface="Arial" pitchFamily="34" charset="0"/>
              </a:defRPr>
            </a:lvl5pPr>
          </a:lstStyle>
          <a:p>
            <a:pPr marL="319088" lvl="0" indent="-319088" algn="l" defTabSz="1019056" rtl="0" eaLnBrk="1" fontAlgn="base" hangingPunct="1">
              <a:lnSpc>
                <a:spcPts val="800"/>
              </a:lnSpc>
              <a:spcBef>
                <a:spcPct val="25000"/>
              </a:spcBef>
              <a:spcAft>
                <a:spcPct val="0"/>
              </a:spcAft>
              <a:buNone/>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04800" y="2667000"/>
            <a:ext cx="9380220" cy="1656864"/>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2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200" b="1" kern="1200" dirty="0">
                <a:solidFill>
                  <a:srgbClr val="000000"/>
                </a:solidFill>
                <a:latin typeface="Arial" pitchFamily="34" charset="0"/>
                <a:ea typeface="+mn-ea"/>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Line 38"/>
          <p:cNvSpPr>
            <a:spLocks noChangeShapeType="1"/>
          </p:cNvSpPr>
          <p:nvPr userDrawn="1"/>
        </p:nvSpPr>
        <p:spPr bwMode="auto">
          <a:xfrm>
            <a:off x="329184" y="2286000"/>
            <a:ext cx="9372600" cy="0"/>
          </a:xfrm>
          <a:prstGeom prst="line">
            <a:avLst/>
          </a:prstGeom>
          <a:noFill/>
          <a:ln w="19050">
            <a:solidFill>
              <a:srgbClr val="000000"/>
            </a:solidFill>
            <a:round/>
            <a:headEnd/>
            <a:tailEnd/>
          </a:ln>
          <a:effectLst/>
        </p:spPr>
        <p:txBody>
          <a:bodyPr wrap="none" lIns="113517" tIns="56758" rIns="113517" bIns="56758"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38328" y="7260336"/>
            <a:ext cx="2057400" cy="347472"/>
          </a:xfrm>
        </p:spPr>
        <p:txBody>
          <a:bodyPr/>
          <a:lstStyle/>
          <a:p>
            <a:fld id="{C0C1DF57-0694-4E80-A107-77D51588EA3C}" type="datetime1">
              <a:rPr lang="en-US" smtClean="0"/>
              <a:pPr/>
              <a:t>4/25/2017</a:t>
            </a:fld>
            <a:endParaRPr lang="en-US" dirty="0"/>
          </a:p>
        </p:txBody>
      </p:sp>
      <p:sp>
        <p:nvSpPr>
          <p:cNvPr id="12" name="Footer Placeholder 4"/>
          <p:cNvSpPr>
            <a:spLocks noGrp="1"/>
          </p:cNvSpPr>
          <p:nvPr>
            <p:ph type="ftr" sz="quarter" idx="11"/>
          </p:nvPr>
        </p:nvSpPr>
        <p:spPr>
          <a:xfrm>
            <a:off x="3436620" y="7260336"/>
            <a:ext cx="3185160" cy="356616"/>
          </a:xfrm>
        </p:spPr>
        <p:txBody>
          <a:bodyPr/>
          <a:lstStyle/>
          <a:p>
            <a:endParaRPr lang="en-US" dirty="0"/>
          </a:p>
        </p:txBody>
      </p:sp>
      <p:sp>
        <p:nvSpPr>
          <p:cNvPr id="13" name="Slide Number Placeholder 5"/>
          <p:cNvSpPr>
            <a:spLocks noGrp="1"/>
          </p:cNvSpPr>
          <p:nvPr>
            <p:ph type="sldNum" sz="quarter" idx="12"/>
          </p:nvPr>
        </p:nvSpPr>
        <p:spPr>
          <a:xfrm>
            <a:off x="7360920" y="7260336"/>
            <a:ext cx="2346960" cy="356616"/>
          </a:xfrm>
        </p:spPr>
        <p:txBody>
          <a:bodyPr/>
          <a:lstStyle/>
          <a:p>
            <a:r>
              <a:rPr lang="en-US" dirty="0" smtClean="0"/>
              <a:t>Page </a:t>
            </a:r>
            <a:fld id="{01E16EBA-0216-4FA1-BFEC-225E7939936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2.png"/><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3.png"/><Relationship Id="rId2" Type="http://schemas.openxmlformats.org/officeDocument/2006/relationships/slideLayout" Target="../slideLayouts/slideLayout31.xml"/><Relationship Id="rId16"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3.png"/><Relationship Id="rId2" Type="http://schemas.openxmlformats.org/officeDocument/2006/relationships/slideLayout" Target="../slideLayouts/slideLayout45.xml"/><Relationship Id="rId16"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2.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5.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image" Target="../media/image2.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3.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7.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6" Type="http://schemas.openxmlformats.org/officeDocument/2006/relationships/image" Target="../media/image3.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theme" Target="../theme/theme8.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D666BD8D-96D9-4ABA-B2C8-115BF2903F59}" type="datetime1">
              <a:rPr lang="en-US" smtClean="0"/>
              <a:pPr/>
              <a:t>4/25/2017</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8" cstate="print"/>
          <a:stretch>
            <a:fillRect/>
          </a:stretch>
        </p:blipFill>
        <p:spPr>
          <a:xfrm>
            <a:off x="338328" y="530352"/>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92" r:id="rId15"/>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BF2EBF65-BB55-498A-AB70-5F4176A22043}" type="datetime1">
              <a:rPr lang="en-US" smtClean="0"/>
              <a:pPr/>
              <a:t>4/25/2017</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1FB68A62-2B2C-4307-B5A2-9C7E40409BE4}" type="datetime1">
              <a:rPr lang="en-US" smtClean="0"/>
              <a:pPr/>
              <a:t>4/25/2017</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B3D685D8-E52B-4131-824E-59B2D038003F}" type="datetime1">
              <a:rPr lang="en-US" smtClean="0"/>
              <a:pPr/>
              <a:t>4/25/2017</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FC7114BF-381C-44C0-BDE9-3CA28CC06FF8}" type="datetime1">
              <a:rPr lang="en-US" smtClean="0"/>
              <a:pPr/>
              <a:t>4/25/2017</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latin typeface="Arial" pitchFamily="34" charset="0"/>
                <a:cs typeface="Arial" pitchFamily="34" charset="0"/>
              </a:rPr>
              <a:t>PRELIMINARY</a:t>
            </a:r>
            <a:endParaRPr lang="en-US" b="1" dirty="0">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chemeClr val="tx1"/>
                </a:solidFill>
                <a:latin typeface="Arial" pitchFamily="34" charset="0"/>
                <a:cs typeface="Arial" pitchFamily="34" charset="0"/>
              </a:defRPr>
            </a:lvl1pPr>
          </a:lstStyle>
          <a:p>
            <a:fld id="{D086FA2A-C11E-4A6A-8251-6A0296507E12}" type="datetime1">
              <a:rPr lang="en-US" smtClean="0"/>
              <a:pPr/>
              <a:t>4/25/2017</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chemeClr val="tx1"/>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hdr="0" ftr="0" dt="0"/>
  <p:txStyles>
    <p:title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D6FBB96D-542B-4156-8D4B-0F7DEF91E2BD}" type="datetime1">
              <a:rPr lang="en-US" smtClean="0"/>
              <a:pPr/>
              <a:t>4/25/2017</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sp>
        <p:nvSpPr>
          <p:cNvPr id="7" name="TextBox 6"/>
          <p:cNvSpPr txBox="1"/>
          <p:nvPr/>
        </p:nvSpPr>
        <p:spPr>
          <a:xfrm>
            <a:off x="0" y="429768"/>
            <a:ext cx="10058400" cy="410654"/>
          </a:xfrm>
          <a:prstGeom prst="rect">
            <a:avLst/>
          </a:prstGeom>
          <a:noFill/>
        </p:spPr>
        <p:txBody>
          <a:bodyPr wrap="square" lIns="101882" tIns="50941" rIns="101882" bIns="50941" rtlCol="0">
            <a:spAutoFit/>
          </a:bodyPr>
          <a:lstStyle/>
          <a:p>
            <a:pPr algn="ctr"/>
            <a:r>
              <a:rPr lang="en-US" b="1" dirty="0" smtClean="0">
                <a:solidFill>
                  <a:srgbClr val="000000"/>
                </a:solidFill>
                <a:latin typeface="Arial" pitchFamily="34" charset="0"/>
                <a:cs typeface="Arial" pitchFamily="34" charset="0"/>
              </a:rPr>
              <a:t>PRELIMINARY</a:t>
            </a:r>
            <a:endParaRPr lang="en-US" b="1" dirty="0">
              <a:solidFill>
                <a:srgbClr val="000000"/>
              </a:solidFill>
              <a:latin typeface="Arial" pitchFamily="34" charset="0"/>
              <a:cs typeface="Arial" pitchFamily="34" charset="0"/>
            </a:endParaRPr>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9184" y="1124712"/>
            <a:ext cx="9372600" cy="1033272"/>
          </a:xfrm>
          <a:prstGeom prst="rect">
            <a:avLst/>
          </a:prstGeom>
        </p:spPr>
        <p:txBody>
          <a:bodyPr vert="horz" lIns="101882" tIns="50941" rIns="101882" bIns="5094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9184" y="2377440"/>
            <a:ext cx="9372600" cy="4791456"/>
          </a:xfrm>
          <a:prstGeom prst="rect">
            <a:avLst/>
          </a:prstGeom>
        </p:spPr>
        <p:txBody>
          <a:bodyPr vert="horz" lIns="101882" tIns="50941" rIns="101882" bIns="5094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marL="1971675" lvl="4" indent="-252413" algn="l" rtl="0" eaLnBrk="1" fontAlgn="base" hangingPunct="1">
              <a:lnSpc>
                <a:spcPct val="85000"/>
              </a:lnSpc>
              <a:spcBef>
                <a:spcPct val="15000"/>
              </a:spcBef>
              <a:spcAft>
                <a:spcPct val="0"/>
              </a:spcAft>
              <a:buChar char="•"/>
            </a:pPr>
            <a:r>
              <a:rPr lang="en-US" dirty="0" smtClean="0"/>
              <a:t>Fifth level</a:t>
            </a:r>
            <a:endParaRPr lang="en-US" dirty="0"/>
          </a:p>
        </p:txBody>
      </p:sp>
      <p:sp>
        <p:nvSpPr>
          <p:cNvPr id="4" name="Date Placeholder 3"/>
          <p:cNvSpPr>
            <a:spLocks noGrp="1"/>
          </p:cNvSpPr>
          <p:nvPr>
            <p:ph type="dt" sz="half" idx="2"/>
          </p:nvPr>
        </p:nvSpPr>
        <p:spPr>
          <a:xfrm>
            <a:off x="338328" y="7260336"/>
            <a:ext cx="2057400" cy="347472"/>
          </a:xfrm>
          <a:prstGeom prst="rect">
            <a:avLst/>
          </a:prstGeom>
        </p:spPr>
        <p:txBody>
          <a:bodyPr vert="horz" lIns="101882" tIns="50941" rIns="101882" bIns="50941" rtlCol="0" anchor="ctr"/>
          <a:lstStyle>
            <a:lvl1pPr algn="l">
              <a:defRPr sz="1600">
                <a:solidFill>
                  <a:srgbClr val="000000"/>
                </a:solidFill>
                <a:latin typeface="Arial" pitchFamily="34" charset="0"/>
                <a:cs typeface="Arial" pitchFamily="34" charset="0"/>
              </a:defRPr>
            </a:lvl1pPr>
          </a:lstStyle>
          <a:p>
            <a:fld id="{DB480E19-26EA-4967-B15A-AE7D54F13896}" type="datetime1">
              <a:rPr lang="en-US" smtClean="0"/>
              <a:pPr/>
              <a:t>4/25/2017</a:t>
            </a:fld>
            <a:endParaRPr lang="en-US" dirty="0"/>
          </a:p>
        </p:txBody>
      </p:sp>
      <p:sp>
        <p:nvSpPr>
          <p:cNvPr id="5" name="Footer Placeholder 4"/>
          <p:cNvSpPr>
            <a:spLocks noGrp="1"/>
          </p:cNvSpPr>
          <p:nvPr>
            <p:ph type="ftr" sz="quarter" idx="3"/>
          </p:nvPr>
        </p:nvSpPr>
        <p:spPr>
          <a:xfrm>
            <a:off x="3436620" y="7260336"/>
            <a:ext cx="3185160" cy="356616"/>
          </a:xfrm>
          <a:prstGeom prst="rect">
            <a:avLst/>
          </a:prstGeom>
        </p:spPr>
        <p:txBody>
          <a:bodyPr vert="horz" lIns="101882" tIns="50941" rIns="101882" bIns="50941" rtlCol="0" anchor="ctr"/>
          <a:lstStyle>
            <a:lvl1pPr algn="ctr">
              <a:defRPr sz="16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7360920" y="7260336"/>
            <a:ext cx="2346960" cy="356616"/>
          </a:xfrm>
          <a:prstGeom prst="rect">
            <a:avLst/>
          </a:prstGeom>
        </p:spPr>
        <p:txBody>
          <a:bodyPr vert="horz" lIns="101882" tIns="50941" rIns="101882" bIns="50941" rtlCol="0" anchor="ctr"/>
          <a:lstStyle>
            <a:lvl1pPr algn="r">
              <a:defRPr sz="1600">
                <a:solidFill>
                  <a:srgbClr val="000000"/>
                </a:solidFill>
                <a:latin typeface="Arial" pitchFamily="34" charset="0"/>
                <a:cs typeface="Arial" pitchFamily="34" charset="0"/>
              </a:defRPr>
            </a:lvl1pPr>
          </a:lstStyle>
          <a:p>
            <a:r>
              <a:rPr lang="en-US" dirty="0" smtClean="0"/>
              <a:t>Page </a:t>
            </a:r>
            <a:fld id="{01E16EBA-0216-4FA1-BFEC-225E79399361}" type="slidenum">
              <a:rPr lang="en-US" smtClean="0"/>
              <a:pPr/>
              <a:t>‹#›</a:t>
            </a:fld>
            <a:endParaRPr lang="en-US" dirty="0"/>
          </a:p>
        </p:txBody>
      </p:sp>
      <p:cxnSp>
        <p:nvCxnSpPr>
          <p:cNvPr id="14" name="Straight Connector 13"/>
          <p:cNvCxnSpPr/>
          <p:nvPr/>
        </p:nvCxnSpPr>
        <p:spPr>
          <a:xfrm>
            <a:off x="347472" y="103327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9184" y="7251192"/>
            <a:ext cx="9372600"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38328" y="533400"/>
            <a:ext cx="1328931" cy="457201"/>
          </a:xfrm>
          <a:prstGeom prst="rect">
            <a:avLst/>
          </a:prstGeom>
        </p:spPr>
      </p:pic>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hdr="0" ftr="0" dt="0"/>
  <p:txStyles>
    <p:titleStyle>
      <a:lvl1pPr algn="l" defTabSz="1018824" rtl="0" eaLnBrk="1" latinLnBrk="0" hangingPunct="1">
        <a:spcBef>
          <a:spcPct val="0"/>
        </a:spcBef>
        <a:buNone/>
        <a:defRPr sz="3600" b="1" kern="1200">
          <a:solidFill>
            <a:srgbClr val="000000"/>
          </a:solidFill>
          <a:latin typeface="Arial" pitchFamily="34" charset="0"/>
          <a:ea typeface="+mj-ea"/>
          <a:cs typeface="Arial" pitchFamily="34" charset="0"/>
        </a:defRPr>
      </a:lvl1pPr>
    </p:titleStyle>
    <p:body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rgbClr val="000000"/>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sBH@goa.gov"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000066"/>
                </a:solidFill>
              </a:rPr>
              <a:t>Improper Payments</a:t>
            </a:r>
            <a:r>
              <a:rPr lang="en-US" dirty="0">
                <a:solidFill>
                  <a:srgbClr val="000066"/>
                </a:solidFill>
              </a:rPr>
              <a:t> </a:t>
            </a:r>
            <a:r>
              <a:rPr lang="en-US" dirty="0" smtClean="0">
                <a:solidFill>
                  <a:srgbClr val="000066"/>
                </a:solidFill>
              </a:rPr>
              <a:t>Update</a:t>
            </a:r>
            <a:endParaRPr lang="en-US" dirty="0">
              <a:solidFill>
                <a:srgbClr val="000066"/>
              </a:solidFill>
            </a:endParaRPr>
          </a:p>
        </p:txBody>
      </p:sp>
      <p:sp>
        <p:nvSpPr>
          <p:cNvPr id="5" name="Subtitle 4"/>
          <p:cNvSpPr>
            <a:spLocks noGrp="1"/>
          </p:cNvSpPr>
          <p:nvPr>
            <p:ph type="subTitle" idx="1"/>
          </p:nvPr>
        </p:nvSpPr>
        <p:spPr/>
        <p:txBody>
          <a:bodyPr anchor="ctr" anchorCtr="0"/>
          <a:lstStyle/>
          <a:p>
            <a:r>
              <a:rPr lang="en-US" dirty="0" smtClean="0"/>
              <a:t>2017 CIGIE/GAO Financial Statement Audit Conference</a:t>
            </a:r>
          </a:p>
          <a:p>
            <a:r>
              <a:rPr lang="en-US" dirty="0" smtClean="0"/>
              <a:t>Thursday, April 27, 2017</a:t>
            </a:r>
          </a:p>
          <a:p>
            <a:endParaRPr lang="en-US" dirty="0"/>
          </a:p>
          <a:p>
            <a:r>
              <a:rPr lang="en-US" sz="2400" dirty="0" smtClean="0"/>
              <a:t>Beryl H. Davis, Director, Financial Management and Assurance</a:t>
            </a:r>
            <a:endParaRPr lang="en-US" sz="2400" dirty="0"/>
          </a:p>
        </p:txBody>
      </p:sp>
      <p:sp>
        <p:nvSpPr>
          <p:cNvPr id="6" name="Footer Placeholder 5"/>
          <p:cNvSpPr>
            <a:spLocks noGrp="1"/>
          </p:cNvSpPr>
          <p:nvPr>
            <p:ph type="ftr" sz="quarter" idx="11"/>
          </p:nvPr>
        </p:nvSpPr>
        <p:spPr>
          <a:xfrm>
            <a:off x="304800" y="7260336"/>
            <a:ext cx="7620000" cy="356616"/>
          </a:xfrm>
        </p:spPr>
        <p:txBody>
          <a:bodyPr/>
          <a:lstStyle/>
          <a:p>
            <a:pPr algn="l"/>
            <a:r>
              <a:rPr lang="en-US" dirty="0" smtClean="0"/>
              <a:t>For more information, contact Beryl Davis, </a:t>
            </a:r>
            <a:r>
              <a:rPr lang="en-US" dirty="0" smtClean="0">
                <a:hlinkClick r:id="rId3"/>
              </a:rPr>
              <a:t>DavisBH@goa.gov</a:t>
            </a:r>
            <a:r>
              <a:rPr lang="en-US" dirty="0" smtClean="0"/>
              <a:t>, 202-512-2623</a:t>
            </a:r>
          </a:p>
        </p:txBody>
      </p:sp>
      <p:sp>
        <p:nvSpPr>
          <p:cNvPr id="10" name="Slide Number Placeholder 9"/>
          <p:cNvSpPr>
            <a:spLocks noGrp="1"/>
          </p:cNvSpPr>
          <p:nvPr>
            <p:ph type="sldNum" sz="quarter" idx="12"/>
          </p:nvPr>
        </p:nvSpPr>
        <p:spPr/>
        <p:txBody>
          <a:bodyPr/>
          <a:lstStyle/>
          <a:p>
            <a:r>
              <a:rPr lang="en-US" dirty="0" smtClean="0"/>
              <a:t>Page </a:t>
            </a:r>
            <a:fld id="{01E16EBA-0216-4FA1-BFEC-225E79399361}"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rgbClr val="000066"/>
                </a:solidFill>
              </a:rPr>
              <a:t>11 Programs Reported Improper Payment Rates Exceeding 10 Percent for Fiscal Year 2016</a:t>
            </a:r>
            <a:endParaRPr lang="en-US" sz="3000" dirty="0">
              <a:solidFill>
                <a:srgbClr val="000066"/>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53385318"/>
              </p:ext>
            </p:extLst>
          </p:nvPr>
        </p:nvGraphicFramePr>
        <p:xfrm>
          <a:off x="380999" y="2280700"/>
          <a:ext cx="9296401" cy="5034500"/>
        </p:xfrm>
        <a:graphic>
          <a:graphicData uri="http://schemas.openxmlformats.org/drawingml/2006/table">
            <a:tbl>
              <a:tblPr firstRow="1" bandRow="1">
                <a:tableStyleId>{5C22544A-7EE6-4342-B048-85BDC9FD1C3A}</a:tableStyleId>
              </a:tblPr>
              <a:tblGrid>
                <a:gridCol w="5820356">
                  <a:extLst>
                    <a:ext uri="{9D8B030D-6E8A-4147-A177-3AD203B41FA5}">
                      <a16:colId xmlns:a16="http://schemas.microsoft.com/office/drawing/2014/main" val="20000"/>
                    </a:ext>
                  </a:extLst>
                </a:gridCol>
                <a:gridCol w="1269591">
                  <a:extLst>
                    <a:ext uri="{9D8B030D-6E8A-4147-A177-3AD203B41FA5}">
                      <a16:colId xmlns:a16="http://schemas.microsoft.com/office/drawing/2014/main" val="20001"/>
                    </a:ext>
                  </a:extLst>
                </a:gridCol>
                <a:gridCol w="2206454">
                  <a:extLst>
                    <a:ext uri="{9D8B030D-6E8A-4147-A177-3AD203B41FA5}">
                      <a16:colId xmlns:a16="http://schemas.microsoft.com/office/drawing/2014/main" val="20002"/>
                    </a:ext>
                  </a:extLst>
                </a:gridCol>
              </a:tblGrid>
              <a:tr h="513339">
                <a:tc>
                  <a:txBody>
                    <a:bodyPr/>
                    <a:lstStyle/>
                    <a:p>
                      <a:pPr algn="ctr"/>
                      <a:r>
                        <a:rPr lang="en-US" sz="1500" b="1" dirty="0" smtClean="0">
                          <a:solidFill>
                            <a:srgbClr val="000000"/>
                          </a:solidFill>
                          <a:latin typeface="+mj-lt"/>
                        </a:rPr>
                        <a:t>Program</a:t>
                      </a:r>
                      <a:endParaRPr lang="en-US" sz="1500" b="1" dirty="0">
                        <a:solidFill>
                          <a:srgbClr val="000000"/>
                        </a:solidFill>
                        <a:latin typeface="+mj-lt"/>
                      </a:endParaRPr>
                    </a:p>
                  </a:txBody>
                  <a:tcPr marL="83127" marR="83127" marT="40341" marB="40341" anchor="b">
                    <a:lnB w="12700" cap="flat" cmpd="sng" algn="ctr">
                      <a:solidFill>
                        <a:schemeClr val="bg1"/>
                      </a:solidFill>
                      <a:prstDash val="solid"/>
                      <a:round/>
                      <a:headEnd type="none" w="med" len="med"/>
                      <a:tailEnd type="none" w="med" len="med"/>
                    </a:lnB>
                  </a:tcPr>
                </a:tc>
                <a:tc>
                  <a:txBody>
                    <a:bodyPr/>
                    <a:lstStyle/>
                    <a:p>
                      <a:pPr algn="ctr"/>
                      <a:r>
                        <a:rPr lang="en-US" sz="1500" b="1" kern="1000" baseline="0" dirty="0" smtClean="0">
                          <a:solidFill>
                            <a:srgbClr val="000000"/>
                          </a:solidFill>
                          <a:latin typeface="+mj-lt"/>
                        </a:rPr>
                        <a:t>Agency</a:t>
                      </a:r>
                      <a:endParaRPr lang="en-US" sz="1500" b="1" kern="1000" baseline="0" dirty="0">
                        <a:solidFill>
                          <a:srgbClr val="000000"/>
                        </a:solidFill>
                        <a:latin typeface="+mj-lt"/>
                      </a:endParaRPr>
                    </a:p>
                  </a:txBody>
                  <a:tcPr marL="83127" marR="83127" marT="40341" marB="40341" anchor="b">
                    <a:lnB w="12700" cap="flat" cmpd="sng" algn="ctr">
                      <a:solidFill>
                        <a:schemeClr val="bg1"/>
                      </a:solidFill>
                      <a:prstDash val="solid"/>
                      <a:round/>
                      <a:headEnd type="none" w="med" len="med"/>
                      <a:tailEnd type="none" w="med" len="med"/>
                    </a:lnB>
                  </a:tcPr>
                </a:tc>
                <a:tc>
                  <a:txBody>
                    <a:bodyPr/>
                    <a:lstStyle/>
                    <a:p>
                      <a:pPr algn="ctr"/>
                      <a:r>
                        <a:rPr lang="en-US" sz="1500" b="1" dirty="0" smtClean="0">
                          <a:solidFill>
                            <a:srgbClr val="000000"/>
                          </a:solidFill>
                          <a:latin typeface="+mj-lt"/>
                        </a:rPr>
                        <a:t>Reported Improper</a:t>
                      </a:r>
                      <a:r>
                        <a:rPr lang="en-US" sz="1500" b="1" baseline="0" dirty="0" smtClean="0">
                          <a:solidFill>
                            <a:srgbClr val="000000"/>
                          </a:solidFill>
                          <a:latin typeface="+mj-lt"/>
                        </a:rPr>
                        <a:t> Payment Rate (percent of outlays)</a:t>
                      </a:r>
                      <a:endParaRPr lang="en-US" sz="1500" b="1" dirty="0">
                        <a:solidFill>
                          <a:srgbClr val="000000"/>
                        </a:solidFill>
                        <a:latin typeface="+mj-lt"/>
                      </a:endParaRPr>
                    </a:p>
                  </a:txBody>
                  <a:tcPr marL="83127" marR="83127" marT="40341" marB="40341" anchor="b">
                    <a:lnB w="38100" cmpd="sng">
                      <a:noFill/>
                    </a:lnB>
                  </a:tcPr>
                </a:tc>
                <a:extLst>
                  <a:ext uri="{0D108BD9-81ED-4DB2-BD59-A6C34878D82A}">
                    <a16:rowId xmlns:a16="http://schemas.microsoft.com/office/drawing/2014/main" val="10000"/>
                  </a:ext>
                </a:extLst>
              </a:tr>
              <a:tr h="386906">
                <a:tc>
                  <a:txBody>
                    <a:bodyPr/>
                    <a:lstStyle/>
                    <a:p>
                      <a:r>
                        <a:rPr lang="en-US" sz="1800" b="0" kern="900" dirty="0" smtClean="0">
                          <a:solidFill>
                            <a:srgbClr val="000000"/>
                          </a:solidFill>
                          <a:latin typeface="+mj-lt"/>
                        </a:rPr>
                        <a:t>VA Community Care</a:t>
                      </a:r>
                      <a:endParaRPr lang="en-US" sz="1800" b="0" kern="900" dirty="0">
                        <a:solidFill>
                          <a:srgbClr val="000000"/>
                        </a:solidFill>
                        <a:latin typeface="+mj-lt"/>
                      </a:endParaRPr>
                    </a:p>
                  </a:txBody>
                  <a:tcPr marT="36576" marB="36576">
                    <a:lnT w="12700" cap="flat" cmpd="sng" algn="ctr">
                      <a:solidFill>
                        <a:schemeClr val="bg1"/>
                      </a:solidFill>
                      <a:prstDash val="solid"/>
                      <a:round/>
                      <a:headEnd type="none" w="med" len="med"/>
                      <a:tailEnd type="none" w="med" len="med"/>
                    </a:lnT>
                  </a:tcPr>
                </a:tc>
                <a:tc>
                  <a:txBody>
                    <a:bodyPr/>
                    <a:lstStyle/>
                    <a:p>
                      <a:r>
                        <a:rPr lang="en-US" sz="1800" b="0" kern="900" dirty="0" smtClean="0">
                          <a:solidFill>
                            <a:srgbClr val="000000"/>
                          </a:solidFill>
                          <a:latin typeface="+mj-lt"/>
                        </a:rPr>
                        <a:t>VA</a:t>
                      </a:r>
                      <a:endParaRPr lang="en-US" sz="1800" b="0" kern="900" dirty="0">
                        <a:solidFill>
                          <a:srgbClr val="000000"/>
                        </a:solidFill>
                        <a:latin typeface="+mj-lt"/>
                      </a:endParaRPr>
                    </a:p>
                  </a:txBody>
                  <a:tcPr marT="36576" marB="36576">
                    <a:lnT w="12700" cap="flat" cmpd="sng" algn="ctr">
                      <a:solidFill>
                        <a:schemeClr val="bg1"/>
                      </a:solidFill>
                      <a:prstDash val="solid"/>
                      <a:round/>
                      <a:headEnd type="none" w="med" len="med"/>
                      <a:tailEnd type="none" w="med" len="med"/>
                    </a:lnT>
                  </a:tcPr>
                </a:tc>
                <a:tc>
                  <a:txBody>
                    <a:bodyPr/>
                    <a:lstStyle/>
                    <a:p>
                      <a:pPr algn="ctr"/>
                      <a:r>
                        <a:rPr lang="en-US" sz="1800" b="0" kern="900" dirty="0" smtClean="0">
                          <a:solidFill>
                            <a:srgbClr val="000000"/>
                          </a:solidFill>
                          <a:latin typeface="+mj-lt"/>
                        </a:rPr>
                        <a:t>75.9%</a:t>
                      </a:r>
                      <a:endParaRPr lang="en-US" sz="1800" b="0" kern="900" dirty="0">
                        <a:solidFill>
                          <a:srgbClr val="000000"/>
                        </a:solidFill>
                        <a:latin typeface="+mj-lt"/>
                      </a:endParaRPr>
                    </a:p>
                  </a:txBody>
                  <a:tcPr marT="36576" marB="36576">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386906">
                <a:tc>
                  <a:txBody>
                    <a:bodyPr/>
                    <a:lstStyle/>
                    <a:p>
                      <a:r>
                        <a:rPr lang="en-US" sz="1800" b="0" kern="900" dirty="0" smtClean="0">
                          <a:solidFill>
                            <a:srgbClr val="000000"/>
                          </a:solidFill>
                          <a:latin typeface="+mj-lt"/>
                        </a:rPr>
                        <a:t>Purchased</a:t>
                      </a:r>
                      <a:r>
                        <a:rPr lang="en-US" sz="1800" b="0" kern="900" baseline="0" dirty="0" smtClean="0">
                          <a:solidFill>
                            <a:srgbClr val="000000"/>
                          </a:solidFill>
                          <a:latin typeface="+mj-lt"/>
                        </a:rPr>
                        <a:t> Long Term Services and Support</a:t>
                      </a:r>
                      <a:endParaRPr lang="en-US" sz="1800" b="0" kern="900" spc="-50" baseline="0" dirty="0">
                        <a:solidFill>
                          <a:srgbClr val="000000"/>
                        </a:solidFill>
                        <a:latin typeface="+mj-lt"/>
                      </a:endParaRPr>
                    </a:p>
                  </a:txBody>
                  <a:tcPr marT="36576" marB="36576"/>
                </a:tc>
                <a:tc>
                  <a:txBody>
                    <a:bodyPr/>
                    <a:lstStyle/>
                    <a:p>
                      <a:r>
                        <a:rPr lang="en-US" sz="1800" b="0" kern="900" dirty="0" smtClean="0">
                          <a:solidFill>
                            <a:srgbClr val="000000"/>
                          </a:solidFill>
                          <a:latin typeface="+mj-lt"/>
                        </a:rPr>
                        <a:t>VA</a:t>
                      </a:r>
                      <a:endParaRPr lang="en-US" sz="1800" b="0" kern="900" dirty="0">
                        <a:solidFill>
                          <a:srgbClr val="000000"/>
                        </a:solidFill>
                        <a:latin typeface="+mj-lt"/>
                      </a:endParaRPr>
                    </a:p>
                  </a:txBody>
                  <a:tcPr marT="36576" marB="36576"/>
                </a:tc>
                <a:tc>
                  <a:txBody>
                    <a:bodyPr/>
                    <a:lstStyle/>
                    <a:p>
                      <a:pPr algn="ctr"/>
                      <a:r>
                        <a:rPr lang="en-US" sz="1800" b="0" kern="900" dirty="0" smtClean="0">
                          <a:solidFill>
                            <a:srgbClr val="000000"/>
                          </a:solidFill>
                          <a:latin typeface="+mj-lt"/>
                        </a:rPr>
                        <a:t>69.2%</a:t>
                      </a:r>
                      <a:endParaRPr lang="en-US" sz="1800" b="0" kern="900" dirty="0">
                        <a:solidFill>
                          <a:srgbClr val="000000"/>
                        </a:solidFill>
                        <a:latin typeface="+mj-lt"/>
                      </a:endParaRPr>
                    </a:p>
                  </a:txBody>
                  <a:tcPr marT="36576" marB="36576"/>
                </a:tc>
                <a:extLst>
                  <a:ext uri="{0D108BD9-81ED-4DB2-BD59-A6C34878D82A}">
                    <a16:rowId xmlns:a16="http://schemas.microsoft.com/office/drawing/2014/main" val="10002"/>
                  </a:ext>
                </a:extLst>
              </a:tr>
              <a:tr h="392932">
                <a:tc>
                  <a:txBody>
                    <a:bodyPr/>
                    <a:lstStyle/>
                    <a:p>
                      <a:r>
                        <a:rPr lang="en-US" sz="1800" b="0" kern="900" dirty="0" smtClean="0">
                          <a:solidFill>
                            <a:srgbClr val="000000"/>
                          </a:solidFill>
                          <a:latin typeface="+mj-lt"/>
                        </a:rPr>
                        <a:t>Earned Income Tax Credit</a:t>
                      </a:r>
                      <a:endParaRPr lang="en-US" sz="1800" b="0" kern="900" dirty="0">
                        <a:solidFill>
                          <a:srgbClr val="000000"/>
                        </a:solidFill>
                        <a:latin typeface="+mj-lt"/>
                      </a:endParaRPr>
                    </a:p>
                  </a:txBody>
                  <a:tcPr marT="36576" marB="36576"/>
                </a:tc>
                <a:tc>
                  <a:txBody>
                    <a:bodyPr/>
                    <a:lstStyle/>
                    <a:p>
                      <a:r>
                        <a:rPr lang="en-US" sz="1800" b="0" kern="900" dirty="0" smtClean="0">
                          <a:solidFill>
                            <a:srgbClr val="000000"/>
                          </a:solidFill>
                          <a:latin typeface="+mj-lt"/>
                        </a:rPr>
                        <a:t>Treasury</a:t>
                      </a:r>
                      <a:endParaRPr lang="en-US" sz="1800" b="0" kern="900" dirty="0">
                        <a:solidFill>
                          <a:srgbClr val="000000"/>
                        </a:solidFill>
                        <a:latin typeface="+mj-lt"/>
                      </a:endParaRPr>
                    </a:p>
                  </a:txBody>
                  <a:tcPr marT="36576" marB="36576"/>
                </a:tc>
                <a:tc>
                  <a:txBody>
                    <a:bodyPr/>
                    <a:lstStyle/>
                    <a:p>
                      <a:pPr algn="ctr"/>
                      <a:r>
                        <a:rPr lang="en-US" sz="1800" b="0" kern="900" dirty="0" smtClean="0">
                          <a:solidFill>
                            <a:srgbClr val="000000"/>
                          </a:solidFill>
                          <a:latin typeface="+mj-lt"/>
                        </a:rPr>
                        <a:t>24.0%</a:t>
                      </a:r>
                      <a:endParaRPr lang="en-US" sz="1800" b="0" kern="900" dirty="0">
                        <a:solidFill>
                          <a:srgbClr val="000000"/>
                        </a:solidFill>
                        <a:latin typeface="+mj-lt"/>
                      </a:endParaRPr>
                    </a:p>
                  </a:txBody>
                  <a:tcPr marT="36576" marB="36576"/>
                </a:tc>
                <a:extLst>
                  <a:ext uri="{0D108BD9-81ED-4DB2-BD59-A6C34878D82A}">
                    <a16:rowId xmlns:a16="http://schemas.microsoft.com/office/drawing/2014/main" val="10003"/>
                  </a:ext>
                </a:extLst>
              </a:tr>
              <a:tr h="386906">
                <a:tc>
                  <a:txBody>
                    <a:bodyPr/>
                    <a:lstStyle/>
                    <a:p>
                      <a:r>
                        <a:rPr lang="en-US" sz="1800" b="0" kern="900" dirty="0" smtClean="0">
                          <a:solidFill>
                            <a:srgbClr val="000000"/>
                          </a:solidFill>
                          <a:latin typeface="+mj-lt"/>
                        </a:rPr>
                        <a:t>School Breakfast Program</a:t>
                      </a:r>
                      <a:endParaRPr lang="en-US" sz="1800" b="0" kern="900" dirty="0">
                        <a:solidFill>
                          <a:srgbClr val="000000"/>
                        </a:solidFill>
                        <a:latin typeface="+mj-lt"/>
                      </a:endParaRPr>
                    </a:p>
                  </a:txBody>
                  <a:tcPr marT="36576" marB="36576"/>
                </a:tc>
                <a:tc>
                  <a:txBody>
                    <a:bodyPr/>
                    <a:lstStyle/>
                    <a:p>
                      <a:r>
                        <a:rPr lang="en-US" sz="1800" b="0" kern="900" dirty="0" smtClean="0">
                          <a:solidFill>
                            <a:srgbClr val="000000"/>
                          </a:solidFill>
                          <a:latin typeface="+mj-lt"/>
                        </a:rPr>
                        <a:t>USDA</a:t>
                      </a:r>
                      <a:endParaRPr lang="en-US" sz="1800" b="0" kern="900" dirty="0">
                        <a:solidFill>
                          <a:srgbClr val="000000"/>
                        </a:solidFill>
                        <a:latin typeface="+mj-lt"/>
                      </a:endParaRPr>
                    </a:p>
                  </a:txBody>
                  <a:tcPr marT="36576" marB="36576"/>
                </a:tc>
                <a:tc>
                  <a:txBody>
                    <a:bodyPr/>
                    <a:lstStyle/>
                    <a:p>
                      <a:pPr algn="ctr"/>
                      <a:r>
                        <a:rPr lang="en-US" sz="1800" b="0" kern="900" dirty="0" smtClean="0">
                          <a:solidFill>
                            <a:srgbClr val="000000"/>
                          </a:solidFill>
                          <a:latin typeface="+mj-lt"/>
                        </a:rPr>
                        <a:t>22.5%</a:t>
                      </a:r>
                      <a:endParaRPr lang="en-US" sz="1800" b="0" kern="900" dirty="0">
                        <a:solidFill>
                          <a:srgbClr val="000000"/>
                        </a:solidFill>
                        <a:latin typeface="+mj-lt"/>
                      </a:endParaRPr>
                    </a:p>
                  </a:txBody>
                  <a:tcPr marT="36576" marB="36576"/>
                </a:tc>
                <a:extLst>
                  <a:ext uri="{0D108BD9-81ED-4DB2-BD59-A6C34878D82A}">
                    <a16:rowId xmlns:a16="http://schemas.microsoft.com/office/drawing/2014/main" val="10004"/>
                  </a:ext>
                </a:extLst>
              </a:tr>
              <a:tr h="386906">
                <a:tc>
                  <a:txBody>
                    <a:bodyPr/>
                    <a:lstStyle/>
                    <a:p>
                      <a:r>
                        <a:rPr lang="en-US" sz="1800" b="0" kern="900" dirty="0" smtClean="0">
                          <a:solidFill>
                            <a:srgbClr val="000000"/>
                          </a:solidFill>
                          <a:latin typeface="+mj-lt"/>
                        </a:rPr>
                        <a:t>National School Lunch Program </a:t>
                      </a:r>
                      <a:endParaRPr lang="en-US" sz="1800" b="0" kern="900" dirty="0">
                        <a:solidFill>
                          <a:srgbClr val="000000"/>
                        </a:solidFill>
                        <a:latin typeface="+mj-lt"/>
                      </a:endParaRPr>
                    </a:p>
                  </a:txBody>
                  <a:tcPr marT="36576" marB="36576"/>
                </a:tc>
                <a:tc>
                  <a:txBody>
                    <a:bodyPr/>
                    <a:lstStyle/>
                    <a:p>
                      <a:r>
                        <a:rPr lang="en-US" sz="1800" b="0" kern="900" dirty="0" smtClean="0">
                          <a:solidFill>
                            <a:srgbClr val="000000"/>
                          </a:solidFill>
                          <a:latin typeface="+mj-lt"/>
                        </a:rPr>
                        <a:t>USDA</a:t>
                      </a:r>
                      <a:endParaRPr lang="en-US" sz="1800" b="0" kern="900" dirty="0">
                        <a:solidFill>
                          <a:srgbClr val="000000"/>
                        </a:solidFill>
                        <a:latin typeface="+mj-lt"/>
                      </a:endParaRPr>
                    </a:p>
                  </a:txBody>
                  <a:tcPr marT="36576" marB="36576"/>
                </a:tc>
                <a:tc>
                  <a:txBody>
                    <a:bodyPr/>
                    <a:lstStyle/>
                    <a:p>
                      <a:pPr algn="ctr"/>
                      <a:r>
                        <a:rPr lang="en-US" sz="1800" b="0" kern="900" dirty="0" smtClean="0">
                          <a:solidFill>
                            <a:srgbClr val="000000"/>
                          </a:solidFill>
                          <a:latin typeface="+mj-lt"/>
                        </a:rPr>
                        <a:t>15.2%</a:t>
                      </a:r>
                      <a:endParaRPr lang="en-US" sz="1800" b="0" kern="900" dirty="0">
                        <a:solidFill>
                          <a:srgbClr val="000000"/>
                        </a:solidFill>
                        <a:latin typeface="+mj-lt"/>
                      </a:endParaRPr>
                    </a:p>
                  </a:txBody>
                  <a:tcPr marT="36576" marB="36576"/>
                </a:tc>
                <a:extLst>
                  <a:ext uri="{0D108BD9-81ED-4DB2-BD59-A6C34878D82A}">
                    <a16:rowId xmlns:a16="http://schemas.microsoft.com/office/drawing/2014/main" val="10005"/>
                  </a:ext>
                </a:extLst>
              </a:tr>
              <a:tr h="386906">
                <a:tc>
                  <a:txBody>
                    <a:bodyPr/>
                    <a:lstStyle/>
                    <a:p>
                      <a:pPr marL="0" algn="l" defTabSz="1018824" rtl="0" eaLnBrk="1" latinLnBrk="0" hangingPunct="1"/>
                      <a:r>
                        <a:rPr lang="en-US" sz="1800" b="0" kern="900" dirty="0" smtClean="0">
                          <a:solidFill>
                            <a:srgbClr val="000000"/>
                          </a:solidFill>
                          <a:latin typeface="+mj-lt"/>
                          <a:ea typeface="+mn-ea"/>
                          <a:cs typeface="+mn-cs"/>
                        </a:rPr>
                        <a:t>Livestock Indemnity Program</a:t>
                      </a:r>
                      <a:endParaRPr lang="en-US" sz="1800" b="0" kern="900" dirty="0">
                        <a:solidFill>
                          <a:srgbClr val="000000"/>
                        </a:solidFill>
                        <a:latin typeface="+mj-lt"/>
                        <a:ea typeface="+mn-ea"/>
                        <a:cs typeface="+mn-cs"/>
                      </a:endParaRPr>
                    </a:p>
                  </a:txBody>
                  <a:tcPr marT="36576" marB="36576"/>
                </a:tc>
                <a:tc>
                  <a:txBody>
                    <a:bodyPr/>
                    <a:lstStyle/>
                    <a:p>
                      <a:pPr marL="0" algn="l" defTabSz="1018824" rtl="0" eaLnBrk="1" latinLnBrk="0" hangingPunct="1"/>
                      <a:r>
                        <a:rPr lang="en-US" sz="1800" b="0" kern="900" dirty="0" smtClean="0">
                          <a:solidFill>
                            <a:srgbClr val="000000"/>
                          </a:solidFill>
                          <a:latin typeface="+mj-lt"/>
                          <a:ea typeface="+mn-ea"/>
                          <a:cs typeface="+mn-cs"/>
                        </a:rPr>
                        <a:t>USDA</a:t>
                      </a:r>
                      <a:endParaRPr lang="en-US" sz="1800" b="0" kern="900" dirty="0">
                        <a:solidFill>
                          <a:srgbClr val="000000"/>
                        </a:solidFill>
                        <a:latin typeface="+mj-lt"/>
                        <a:ea typeface="+mn-ea"/>
                        <a:cs typeface="+mn-cs"/>
                      </a:endParaRPr>
                    </a:p>
                  </a:txBody>
                  <a:tcPr marT="36576" marB="36576"/>
                </a:tc>
                <a:tc>
                  <a:txBody>
                    <a:bodyPr/>
                    <a:lstStyle/>
                    <a:p>
                      <a:pPr marL="0" algn="ctr" defTabSz="1018824" rtl="0" eaLnBrk="1" latinLnBrk="0" hangingPunct="1"/>
                      <a:r>
                        <a:rPr lang="en-US" sz="1800" b="0" kern="900" dirty="0" smtClean="0">
                          <a:solidFill>
                            <a:srgbClr val="000000"/>
                          </a:solidFill>
                          <a:latin typeface="+mj-lt"/>
                          <a:ea typeface="+mn-ea"/>
                          <a:cs typeface="+mn-cs"/>
                        </a:rPr>
                        <a:t>12.9%</a:t>
                      </a:r>
                      <a:endParaRPr lang="en-US" sz="18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06"/>
                  </a:ext>
                </a:extLst>
              </a:tr>
              <a:tr h="386906">
                <a:tc>
                  <a:txBody>
                    <a:bodyPr/>
                    <a:lstStyle/>
                    <a:p>
                      <a:pPr marL="0" algn="l" defTabSz="1018824" rtl="0" eaLnBrk="1" latinLnBrk="0" hangingPunct="1"/>
                      <a:r>
                        <a:rPr lang="en-US" sz="1800" b="0" kern="900" dirty="0" smtClean="0">
                          <a:solidFill>
                            <a:srgbClr val="000000"/>
                          </a:solidFill>
                          <a:latin typeface="+mj-lt"/>
                          <a:ea typeface="+mn-ea"/>
                          <a:cs typeface="+mn-cs"/>
                        </a:rPr>
                        <a:t>Unemployment Insurance</a:t>
                      </a:r>
                      <a:endParaRPr lang="en-US" sz="1800" b="0" kern="900" dirty="0">
                        <a:solidFill>
                          <a:srgbClr val="000000"/>
                        </a:solidFill>
                        <a:latin typeface="+mj-lt"/>
                        <a:ea typeface="+mn-ea"/>
                        <a:cs typeface="+mn-cs"/>
                      </a:endParaRPr>
                    </a:p>
                  </a:txBody>
                  <a:tcPr marT="36576" marB="36576"/>
                </a:tc>
                <a:tc>
                  <a:txBody>
                    <a:bodyPr/>
                    <a:lstStyle/>
                    <a:p>
                      <a:pPr marL="0" algn="l" defTabSz="1018824" rtl="0" eaLnBrk="1" latinLnBrk="0" hangingPunct="1"/>
                      <a:r>
                        <a:rPr lang="en-US" sz="1800" b="0" kern="900" dirty="0" smtClean="0">
                          <a:solidFill>
                            <a:srgbClr val="000000"/>
                          </a:solidFill>
                          <a:latin typeface="+mj-lt"/>
                          <a:ea typeface="+mn-ea"/>
                          <a:cs typeface="+mn-cs"/>
                        </a:rPr>
                        <a:t>DOL</a:t>
                      </a:r>
                      <a:endParaRPr lang="en-US" sz="1800" b="0" kern="900" dirty="0">
                        <a:solidFill>
                          <a:srgbClr val="000000"/>
                        </a:solidFill>
                        <a:latin typeface="+mj-lt"/>
                        <a:ea typeface="+mn-ea"/>
                        <a:cs typeface="+mn-cs"/>
                      </a:endParaRPr>
                    </a:p>
                  </a:txBody>
                  <a:tcPr marT="36576" marB="36576"/>
                </a:tc>
                <a:tc>
                  <a:txBody>
                    <a:bodyPr/>
                    <a:lstStyle/>
                    <a:p>
                      <a:pPr marL="0" algn="ctr" defTabSz="1018824" rtl="0" eaLnBrk="1" latinLnBrk="0" hangingPunct="1"/>
                      <a:r>
                        <a:rPr lang="en-US" sz="1800" b="0" kern="900" dirty="0" smtClean="0">
                          <a:solidFill>
                            <a:srgbClr val="000000"/>
                          </a:solidFill>
                          <a:latin typeface="+mj-lt"/>
                          <a:ea typeface="+mn-ea"/>
                          <a:cs typeface="+mn-cs"/>
                        </a:rPr>
                        <a:t>11.7%</a:t>
                      </a:r>
                      <a:endParaRPr lang="en-US" sz="18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07"/>
                  </a:ext>
                </a:extLst>
              </a:tr>
              <a:tr h="392932">
                <a:tc>
                  <a:txBody>
                    <a:bodyPr/>
                    <a:lstStyle/>
                    <a:p>
                      <a:pPr marL="0" algn="l" defTabSz="1018824" rtl="0" eaLnBrk="1" latinLnBrk="0" hangingPunct="1"/>
                      <a:r>
                        <a:rPr lang="en-US" sz="1800" b="0" kern="900" dirty="0" smtClean="0">
                          <a:solidFill>
                            <a:srgbClr val="000000"/>
                          </a:solidFill>
                          <a:latin typeface="+mj-lt"/>
                          <a:ea typeface="+mn-ea"/>
                          <a:cs typeface="+mn-cs"/>
                        </a:rPr>
                        <a:t>Supplemental Revenue Assistance Payments</a:t>
                      </a:r>
                      <a:endParaRPr lang="en-US" sz="1800" b="0" kern="900" dirty="0">
                        <a:solidFill>
                          <a:srgbClr val="000000"/>
                        </a:solidFill>
                        <a:latin typeface="+mj-lt"/>
                        <a:ea typeface="+mn-ea"/>
                        <a:cs typeface="+mn-cs"/>
                      </a:endParaRPr>
                    </a:p>
                  </a:txBody>
                  <a:tcPr marT="36576" marB="36576"/>
                </a:tc>
                <a:tc>
                  <a:txBody>
                    <a:bodyPr/>
                    <a:lstStyle/>
                    <a:p>
                      <a:pPr marL="0" algn="l" defTabSz="1018824" rtl="0" eaLnBrk="1" latinLnBrk="0" hangingPunct="1"/>
                      <a:r>
                        <a:rPr lang="en-US" sz="1800" b="0" kern="900" dirty="0" smtClean="0">
                          <a:solidFill>
                            <a:srgbClr val="000000"/>
                          </a:solidFill>
                          <a:latin typeface="+mj-lt"/>
                          <a:ea typeface="+mn-ea"/>
                          <a:cs typeface="+mn-cs"/>
                        </a:rPr>
                        <a:t>USDA</a:t>
                      </a:r>
                      <a:endParaRPr lang="en-US" sz="1800" b="0" kern="900" dirty="0">
                        <a:solidFill>
                          <a:srgbClr val="000000"/>
                        </a:solidFill>
                        <a:latin typeface="+mj-lt"/>
                        <a:ea typeface="+mn-ea"/>
                        <a:cs typeface="+mn-cs"/>
                      </a:endParaRPr>
                    </a:p>
                  </a:txBody>
                  <a:tcPr marT="36576" marB="36576"/>
                </a:tc>
                <a:tc>
                  <a:txBody>
                    <a:bodyPr/>
                    <a:lstStyle/>
                    <a:p>
                      <a:pPr marL="0" algn="ctr" defTabSz="1018824" rtl="0" eaLnBrk="1" latinLnBrk="0" hangingPunct="1"/>
                      <a:r>
                        <a:rPr lang="en-US" sz="1800" b="0" kern="900" dirty="0" smtClean="0">
                          <a:solidFill>
                            <a:srgbClr val="000000"/>
                          </a:solidFill>
                          <a:latin typeface="+mj-lt"/>
                          <a:ea typeface="+mn-ea"/>
                          <a:cs typeface="+mn-cs"/>
                        </a:rPr>
                        <a:t>11.4%</a:t>
                      </a:r>
                      <a:endParaRPr lang="en-US" sz="18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08"/>
                  </a:ext>
                </a:extLst>
              </a:tr>
              <a:tr h="386906">
                <a:tc>
                  <a:txBody>
                    <a:bodyPr/>
                    <a:lstStyle/>
                    <a:p>
                      <a:pPr marL="0" algn="l" defTabSz="1018824" rtl="0" eaLnBrk="1" latinLnBrk="0" hangingPunct="1"/>
                      <a:r>
                        <a:rPr lang="en-US" sz="1800" b="0" kern="900" dirty="0" smtClean="0">
                          <a:solidFill>
                            <a:srgbClr val="000000"/>
                          </a:solidFill>
                          <a:latin typeface="+mj-lt"/>
                          <a:ea typeface="+mn-ea"/>
                          <a:cs typeface="+mn-cs"/>
                        </a:rPr>
                        <a:t>Medicare Fee-for-Service (Parts A and B)</a:t>
                      </a:r>
                      <a:endParaRPr lang="en-US" sz="1800" b="0" kern="900" dirty="0">
                        <a:solidFill>
                          <a:srgbClr val="000000"/>
                        </a:solidFill>
                        <a:latin typeface="+mj-lt"/>
                        <a:ea typeface="+mn-ea"/>
                        <a:cs typeface="+mn-cs"/>
                      </a:endParaRPr>
                    </a:p>
                  </a:txBody>
                  <a:tcPr marT="36576" marB="36576"/>
                </a:tc>
                <a:tc>
                  <a:txBody>
                    <a:bodyPr/>
                    <a:lstStyle/>
                    <a:p>
                      <a:pPr marL="0" algn="l" defTabSz="1018824" rtl="0" eaLnBrk="1" latinLnBrk="0" hangingPunct="1"/>
                      <a:r>
                        <a:rPr lang="en-US" sz="1800" b="0" kern="900" dirty="0" smtClean="0">
                          <a:solidFill>
                            <a:srgbClr val="000000"/>
                          </a:solidFill>
                          <a:latin typeface="+mj-lt"/>
                          <a:ea typeface="+mn-ea"/>
                          <a:cs typeface="+mn-cs"/>
                        </a:rPr>
                        <a:t>HHS</a:t>
                      </a:r>
                      <a:endParaRPr lang="en-US" sz="1800" b="0" kern="900" dirty="0">
                        <a:solidFill>
                          <a:srgbClr val="000000"/>
                        </a:solidFill>
                        <a:latin typeface="+mj-lt"/>
                        <a:ea typeface="+mn-ea"/>
                        <a:cs typeface="+mn-cs"/>
                      </a:endParaRPr>
                    </a:p>
                  </a:txBody>
                  <a:tcPr marT="36576" marB="36576"/>
                </a:tc>
                <a:tc>
                  <a:txBody>
                    <a:bodyPr/>
                    <a:lstStyle/>
                    <a:p>
                      <a:pPr marL="0" algn="ctr" defTabSz="1018824" rtl="0" eaLnBrk="1" latinLnBrk="0" hangingPunct="1"/>
                      <a:r>
                        <a:rPr lang="en-US" sz="1800" b="0" kern="900" dirty="0" smtClean="0">
                          <a:solidFill>
                            <a:srgbClr val="000000"/>
                          </a:solidFill>
                          <a:latin typeface="+mj-lt"/>
                          <a:ea typeface="+mn-ea"/>
                          <a:cs typeface="+mn-cs"/>
                        </a:rPr>
                        <a:t>11.0%</a:t>
                      </a:r>
                      <a:endParaRPr lang="en-US" sz="18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09"/>
                  </a:ext>
                </a:extLst>
              </a:tr>
              <a:tr h="386906">
                <a:tc>
                  <a:txBody>
                    <a:bodyPr/>
                    <a:lstStyle/>
                    <a:p>
                      <a:pPr marL="0" algn="l" defTabSz="1018824" rtl="0" eaLnBrk="1" latinLnBrk="0" hangingPunct="1"/>
                      <a:r>
                        <a:rPr lang="en-US" sz="1800" b="0" kern="900" dirty="0" smtClean="0">
                          <a:solidFill>
                            <a:srgbClr val="000000"/>
                          </a:solidFill>
                          <a:latin typeface="+mj-lt"/>
                          <a:ea typeface="+mn-ea"/>
                          <a:cs typeface="+mn-cs"/>
                        </a:rPr>
                        <a:t>Medicaid</a:t>
                      </a:r>
                      <a:endParaRPr lang="en-US" sz="1800" b="0" kern="900" dirty="0">
                        <a:solidFill>
                          <a:srgbClr val="000000"/>
                        </a:solidFill>
                        <a:latin typeface="+mj-lt"/>
                        <a:ea typeface="+mn-ea"/>
                        <a:cs typeface="+mn-cs"/>
                      </a:endParaRPr>
                    </a:p>
                  </a:txBody>
                  <a:tcPr marT="36576" marB="36576"/>
                </a:tc>
                <a:tc>
                  <a:txBody>
                    <a:bodyPr/>
                    <a:lstStyle/>
                    <a:p>
                      <a:pPr marL="0" algn="l" defTabSz="1018824" rtl="0" eaLnBrk="1" latinLnBrk="0" hangingPunct="1"/>
                      <a:r>
                        <a:rPr lang="en-US" sz="1800" b="0" kern="900" dirty="0" smtClean="0">
                          <a:solidFill>
                            <a:srgbClr val="000000"/>
                          </a:solidFill>
                          <a:latin typeface="+mj-lt"/>
                          <a:ea typeface="+mn-ea"/>
                          <a:cs typeface="+mn-cs"/>
                        </a:rPr>
                        <a:t>HHS</a:t>
                      </a:r>
                      <a:endParaRPr lang="en-US" sz="1800" b="0" kern="900" dirty="0">
                        <a:solidFill>
                          <a:srgbClr val="000000"/>
                        </a:solidFill>
                        <a:latin typeface="+mj-lt"/>
                        <a:ea typeface="+mn-ea"/>
                        <a:cs typeface="+mn-cs"/>
                      </a:endParaRPr>
                    </a:p>
                  </a:txBody>
                  <a:tcPr marT="36576" marB="36576"/>
                </a:tc>
                <a:tc>
                  <a:txBody>
                    <a:bodyPr/>
                    <a:lstStyle/>
                    <a:p>
                      <a:pPr marL="0" algn="ctr" defTabSz="1018824" rtl="0" eaLnBrk="1" latinLnBrk="0" hangingPunct="1"/>
                      <a:r>
                        <a:rPr lang="en-US" sz="1800" b="0" kern="900" dirty="0" smtClean="0">
                          <a:solidFill>
                            <a:srgbClr val="000000"/>
                          </a:solidFill>
                          <a:latin typeface="+mj-lt"/>
                          <a:ea typeface="+mn-ea"/>
                          <a:cs typeface="+mn-cs"/>
                        </a:rPr>
                        <a:t>10.5%</a:t>
                      </a:r>
                      <a:endParaRPr lang="en-US" sz="18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10"/>
                  </a:ext>
                </a:extLst>
              </a:tr>
              <a:tr h="386906">
                <a:tc>
                  <a:txBody>
                    <a:bodyPr/>
                    <a:lstStyle/>
                    <a:p>
                      <a:pPr marL="0" algn="l" defTabSz="1018824" rtl="0" eaLnBrk="1" latinLnBrk="0" hangingPunct="1"/>
                      <a:r>
                        <a:rPr lang="en-US" sz="1800" b="0" kern="900" dirty="0" smtClean="0">
                          <a:solidFill>
                            <a:srgbClr val="000000"/>
                          </a:solidFill>
                          <a:latin typeface="+mj-lt"/>
                          <a:ea typeface="+mn-ea"/>
                          <a:cs typeface="+mn-cs"/>
                        </a:rPr>
                        <a:t>Disbursements for Goods and Services</a:t>
                      </a:r>
                      <a:endParaRPr lang="en-US" sz="1800" b="0" kern="900" dirty="0">
                        <a:solidFill>
                          <a:srgbClr val="000000"/>
                        </a:solidFill>
                        <a:latin typeface="+mj-lt"/>
                        <a:ea typeface="+mn-ea"/>
                        <a:cs typeface="+mn-cs"/>
                      </a:endParaRPr>
                    </a:p>
                  </a:txBody>
                  <a:tcPr marT="36576" marB="36576"/>
                </a:tc>
                <a:tc>
                  <a:txBody>
                    <a:bodyPr/>
                    <a:lstStyle/>
                    <a:p>
                      <a:pPr marL="0" algn="l" defTabSz="1018824" rtl="0" eaLnBrk="1" latinLnBrk="0" hangingPunct="1"/>
                      <a:r>
                        <a:rPr lang="en-US" sz="1800" b="0" kern="900" dirty="0" smtClean="0">
                          <a:solidFill>
                            <a:srgbClr val="000000"/>
                          </a:solidFill>
                          <a:latin typeface="+mj-lt"/>
                          <a:ea typeface="+mn-ea"/>
                          <a:cs typeface="+mn-cs"/>
                        </a:rPr>
                        <a:t>SBA</a:t>
                      </a:r>
                      <a:endParaRPr lang="en-US" sz="1800" b="0" kern="900" dirty="0">
                        <a:solidFill>
                          <a:srgbClr val="000000"/>
                        </a:solidFill>
                        <a:latin typeface="+mj-lt"/>
                        <a:ea typeface="+mn-ea"/>
                        <a:cs typeface="+mn-cs"/>
                      </a:endParaRPr>
                    </a:p>
                  </a:txBody>
                  <a:tcPr marT="36576" marB="36576"/>
                </a:tc>
                <a:tc>
                  <a:txBody>
                    <a:bodyPr/>
                    <a:lstStyle/>
                    <a:p>
                      <a:pPr marL="0" algn="ctr" defTabSz="1018824" rtl="0" eaLnBrk="1" latinLnBrk="0" hangingPunct="1"/>
                      <a:r>
                        <a:rPr lang="en-US" sz="1800" b="0" kern="900" dirty="0" smtClean="0">
                          <a:solidFill>
                            <a:srgbClr val="000000"/>
                          </a:solidFill>
                          <a:latin typeface="+mj-lt"/>
                          <a:ea typeface="+mn-ea"/>
                          <a:cs typeface="+mn-cs"/>
                        </a:rPr>
                        <a:t>10.4%</a:t>
                      </a:r>
                      <a:endParaRPr lang="en-US" sz="18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10</a:t>
            </a:fld>
            <a:endParaRPr lang="en-US" dirty="0"/>
          </a:p>
        </p:txBody>
      </p:sp>
    </p:spTree>
    <p:extLst>
      <p:ext uri="{BB962C8B-B14F-4D97-AF65-F5344CB8AC3E}">
        <p14:creationId xmlns:p14="http://schemas.microsoft.com/office/powerpoint/2010/main" val="375265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dirty="0" smtClean="0">
                <a:solidFill>
                  <a:srgbClr val="000066"/>
                </a:solidFill>
              </a:rPr>
              <a:t>14 Programs Reported Improper Payment Estimates Exceeding $1 Billion for Fiscal Year 2016</a:t>
            </a:r>
            <a:endParaRPr lang="en-US" sz="2900" dirty="0">
              <a:solidFill>
                <a:srgbClr val="000066"/>
              </a:solidFill>
            </a:endParaRPr>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11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13559894"/>
              </p:ext>
            </p:extLst>
          </p:nvPr>
        </p:nvGraphicFramePr>
        <p:xfrm>
          <a:off x="228600" y="2286000"/>
          <a:ext cx="9524999" cy="5376647"/>
        </p:xfrm>
        <a:graphic>
          <a:graphicData uri="http://schemas.openxmlformats.org/drawingml/2006/table">
            <a:tbl>
              <a:tblPr firstRow="1" bandRow="1">
                <a:tableStyleId>{5C22544A-7EE6-4342-B048-85BDC9FD1C3A}</a:tableStyleId>
              </a:tblPr>
              <a:tblGrid>
                <a:gridCol w="4746676">
                  <a:extLst>
                    <a:ext uri="{9D8B030D-6E8A-4147-A177-3AD203B41FA5}">
                      <a16:colId xmlns:a16="http://schemas.microsoft.com/office/drawing/2014/main" val="20000"/>
                    </a:ext>
                  </a:extLst>
                </a:gridCol>
                <a:gridCol w="1171570">
                  <a:extLst>
                    <a:ext uri="{9D8B030D-6E8A-4147-A177-3AD203B41FA5}">
                      <a16:colId xmlns:a16="http://schemas.microsoft.com/office/drawing/2014/main" val="20001"/>
                    </a:ext>
                  </a:extLst>
                </a:gridCol>
                <a:gridCol w="1549354">
                  <a:extLst>
                    <a:ext uri="{9D8B030D-6E8A-4147-A177-3AD203B41FA5}">
                      <a16:colId xmlns:a16="http://schemas.microsoft.com/office/drawing/2014/main" val="20002"/>
                    </a:ext>
                  </a:extLst>
                </a:gridCol>
                <a:gridCol w="2057399">
                  <a:extLst>
                    <a:ext uri="{9D8B030D-6E8A-4147-A177-3AD203B41FA5}">
                      <a16:colId xmlns:a16="http://schemas.microsoft.com/office/drawing/2014/main" val="20003"/>
                    </a:ext>
                  </a:extLst>
                </a:gridCol>
              </a:tblGrid>
              <a:tr h="302977">
                <a:tc rowSpan="2">
                  <a:txBody>
                    <a:bodyPr/>
                    <a:lstStyle/>
                    <a:p>
                      <a:pPr algn="ctr"/>
                      <a:r>
                        <a:rPr lang="en-US" sz="1400" b="1" dirty="0" smtClean="0">
                          <a:solidFill>
                            <a:srgbClr val="000000"/>
                          </a:solidFill>
                          <a:latin typeface="+mn-lt"/>
                        </a:rPr>
                        <a:t>Program</a:t>
                      </a:r>
                      <a:endParaRPr lang="en-US" sz="1400" b="1" dirty="0">
                        <a:solidFill>
                          <a:srgbClr val="000000"/>
                        </a:solidFill>
                        <a:latin typeface="+mn-lt"/>
                      </a:endParaRPr>
                    </a:p>
                  </a:txBody>
                  <a:tcPr marL="83127" marR="83127" marT="40341" marB="40341" anchor="b">
                    <a:lnB w="12700" cap="flat" cmpd="sng" algn="ctr">
                      <a:noFill/>
                      <a:prstDash val="solid"/>
                      <a:round/>
                      <a:headEnd type="none" w="med" len="med"/>
                      <a:tailEnd type="none" w="med" len="med"/>
                    </a:lnB>
                  </a:tcPr>
                </a:tc>
                <a:tc rowSpan="2">
                  <a:txBody>
                    <a:bodyPr/>
                    <a:lstStyle/>
                    <a:p>
                      <a:pPr algn="ctr"/>
                      <a:r>
                        <a:rPr lang="en-US" sz="1400" b="1" kern="1000" baseline="0" dirty="0" smtClean="0">
                          <a:solidFill>
                            <a:srgbClr val="000000"/>
                          </a:solidFill>
                          <a:latin typeface="+mn-lt"/>
                        </a:rPr>
                        <a:t>Agency</a:t>
                      </a:r>
                      <a:endParaRPr lang="en-US" sz="1400" b="1" kern="1000" baseline="0" dirty="0">
                        <a:solidFill>
                          <a:srgbClr val="000000"/>
                        </a:solidFill>
                        <a:latin typeface="+mn-lt"/>
                      </a:endParaRPr>
                    </a:p>
                  </a:txBody>
                  <a:tcPr marL="83127" marR="83127" marT="40341" marB="40341" anchor="b">
                    <a:lnB w="12700" cap="flat" cmpd="sng" algn="ctr">
                      <a:solidFill>
                        <a:schemeClr val="bg1"/>
                      </a:solidFill>
                      <a:prstDash val="solid"/>
                      <a:round/>
                      <a:headEnd type="none" w="med" len="med"/>
                      <a:tailEnd type="none" w="med" len="med"/>
                    </a:lnB>
                  </a:tcPr>
                </a:tc>
                <a:tc gridSpan="2">
                  <a:txBody>
                    <a:bodyPr/>
                    <a:lstStyle/>
                    <a:p>
                      <a:pPr algn="ctr"/>
                      <a:r>
                        <a:rPr lang="en-US" sz="1400" b="1" dirty="0" smtClean="0">
                          <a:solidFill>
                            <a:srgbClr val="000000"/>
                          </a:solidFill>
                          <a:latin typeface="+mn-lt"/>
                        </a:rPr>
                        <a:t>Reported Improper Payment Estimates</a:t>
                      </a:r>
                      <a:endParaRPr lang="en-US" sz="1400" b="1" dirty="0">
                        <a:solidFill>
                          <a:srgbClr val="000000"/>
                        </a:solidFill>
                        <a:latin typeface="+mn-lt"/>
                      </a:endParaRPr>
                    </a:p>
                  </a:txBody>
                  <a:tcPr marL="83127" marR="83127" marT="40341" marB="40341"/>
                </a:tc>
                <a:tc hMerge="1">
                  <a:txBody>
                    <a:bodyPr/>
                    <a:lstStyle/>
                    <a:p>
                      <a:endParaRPr lang="en-US" dirty="0"/>
                    </a:p>
                  </a:txBody>
                  <a:tcPr/>
                </a:tc>
                <a:extLst>
                  <a:ext uri="{0D108BD9-81ED-4DB2-BD59-A6C34878D82A}">
                    <a16:rowId xmlns:a16="http://schemas.microsoft.com/office/drawing/2014/main" val="10000"/>
                  </a:ext>
                </a:extLst>
              </a:tr>
              <a:tr h="522821">
                <a:tc vMerge="1">
                  <a:txBody>
                    <a:bodyPr/>
                    <a:lstStyle/>
                    <a:p>
                      <a:endParaRPr lang="en-US" dirty="0"/>
                    </a:p>
                  </a:txBody>
                  <a:tcPr/>
                </a:tc>
                <a:tc vMerge="1">
                  <a:txBody>
                    <a:bodyPr/>
                    <a:lstStyle/>
                    <a:p>
                      <a:endParaRPr lang="en-US" dirty="0"/>
                    </a:p>
                  </a:txBody>
                  <a:tcPr/>
                </a:tc>
                <a:tc>
                  <a:txBody>
                    <a:bodyPr/>
                    <a:lstStyle/>
                    <a:p>
                      <a:pPr marL="0" algn="ctr" defTabSz="1018824" rtl="0" eaLnBrk="1" latinLnBrk="0" hangingPunct="1"/>
                      <a:r>
                        <a:rPr lang="en-US" sz="1400" b="1" kern="1200" dirty="0" smtClean="0">
                          <a:solidFill>
                            <a:srgbClr val="000000"/>
                          </a:solidFill>
                          <a:latin typeface="+mn-lt"/>
                        </a:rPr>
                        <a:t>Dollars </a:t>
                      </a:r>
                    </a:p>
                    <a:p>
                      <a:pPr marL="0" algn="ctr" defTabSz="1018824" rtl="0" eaLnBrk="1" latinLnBrk="0" hangingPunct="1"/>
                      <a:r>
                        <a:rPr lang="en-US" sz="1400" b="1" kern="1200" dirty="0" smtClean="0">
                          <a:solidFill>
                            <a:srgbClr val="000000"/>
                          </a:solidFill>
                          <a:latin typeface="+mn-lt"/>
                        </a:rPr>
                        <a:t>(in billions)</a:t>
                      </a:r>
                      <a:endParaRPr lang="en-US" sz="1400" b="1" kern="1200" dirty="0" smtClean="0">
                        <a:solidFill>
                          <a:srgbClr val="000000"/>
                        </a:solidFill>
                        <a:latin typeface="+mn-lt"/>
                        <a:ea typeface="+mn-ea"/>
                        <a:cs typeface="+mn-cs"/>
                      </a:endParaRPr>
                    </a:p>
                  </a:txBody>
                  <a:tcPr marL="83127" marR="83127" marT="40341" marB="40341" anchor="b">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algn="ctr" defTabSz="1018824" rtl="0" eaLnBrk="1" latinLnBrk="0" hangingPunct="1"/>
                      <a:r>
                        <a:rPr lang="en-US" sz="1400" b="1" kern="1200" dirty="0" smtClean="0">
                          <a:solidFill>
                            <a:srgbClr val="000000"/>
                          </a:solidFill>
                          <a:latin typeface="+mn-lt"/>
                        </a:rPr>
                        <a:t>Improper payment rate </a:t>
                      </a:r>
                    </a:p>
                    <a:p>
                      <a:pPr marL="0" algn="ctr" defTabSz="1018824" rtl="0" eaLnBrk="1" latinLnBrk="0" hangingPunct="1"/>
                      <a:r>
                        <a:rPr lang="en-US" sz="1400" b="1" kern="1200" dirty="0" smtClean="0">
                          <a:solidFill>
                            <a:srgbClr val="000000"/>
                          </a:solidFill>
                          <a:latin typeface="+mn-lt"/>
                        </a:rPr>
                        <a:t>(percent</a:t>
                      </a:r>
                      <a:r>
                        <a:rPr lang="en-US" sz="1400" b="1" kern="1200" baseline="0" dirty="0" smtClean="0">
                          <a:solidFill>
                            <a:srgbClr val="000000"/>
                          </a:solidFill>
                          <a:latin typeface="+mn-lt"/>
                        </a:rPr>
                        <a:t> of outlays</a:t>
                      </a:r>
                      <a:r>
                        <a:rPr lang="en-US" sz="1400" b="1" kern="1200" dirty="0" smtClean="0">
                          <a:solidFill>
                            <a:srgbClr val="000000"/>
                          </a:solidFill>
                          <a:latin typeface="+mn-lt"/>
                        </a:rPr>
                        <a:t>)</a:t>
                      </a:r>
                      <a:endParaRPr lang="en-US" sz="1400" b="1" kern="1200" dirty="0" smtClean="0">
                        <a:solidFill>
                          <a:srgbClr val="000000"/>
                        </a:solidFill>
                        <a:latin typeface="+mn-lt"/>
                        <a:ea typeface="+mn-ea"/>
                        <a:cs typeface="+mn-cs"/>
                      </a:endParaRPr>
                    </a:p>
                  </a:txBody>
                  <a:tcPr marL="83127" marR="83127" marT="40341" marB="40341" anchor="b">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10922">
                <a:tc>
                  <a:txBody>
                    <a:bodyPr/>
                    <a:lstStyle/>
                    <a:p>
                      <a:r>
                        <a:rPr lang="en-US" sz="1500" b="0" kern="900" dirty="0" smtClean="0">
                          <a:solidFill>
                            <a:srgbClr val="000000"/>
                          </a:solidFill>
                          <a:latin typeface="+mn-lt"/>
                        </a:rPr>
                        <a:t>Medicare Fee-for-Service (Parts A and</a:t>
                      </a:r>
                      <a:r>
                        <a:rPr lang="en-US" sz="1500" b="0" kern="900" baseline="0" dirty="0" smtClean="0">
                          <a:solidFill>
                            <a:srgbClr val="000000"/>
                          </a:solidFill>
                          <a:latin typeface="+mn-lt"/>
                        </a:rPr>
                        <a:t> B)</a:t>
                      </a:r>
                      <a:endParaRPr lang="en-US" sz="1500" b="0" kern="900" dirty="0">
                        <a:solidFill>
                          <a:srgbClr val="000000"/>
                        </a:solidFill>
                        <a:latin typeface="+mn-lt"/>
                      </a:endParaRPr>
                    </a:p>
                  </a:txBody>
                  <a:tcPr marT="36576" marB="36576">
                    <a:lnT w="12700" cmpd="sng">
                      <a:noFill/>
                    </a:lnT>
                  </a:tcPr>
                </a:tc>
                <a:tc>
                  <a:txBody>
                    <a:bodyPr/>
                    <a:lstStyle/>
                    <a:p>
                      <a:r>
                        <a:rPr lang="en-US" sz="1500" b="0" kern="900" dirty="0" smtClean="0">
                          <a:solidFill>
                            <a:srgbClr val="000000"/>
                          </a:solidFill>
                          <a:latin typeface="+mn-lt"/>
                        </a:rPr>
                        <a:t>HHS</a:t>
                      </a:r>
                      <a:endParaRPr lang="en-US" sz="1500" b="0" kern="900" dirty="0">
                        <a:solidFill>
                          <a:srgbClr val="000000"/>
                        </a:solidFill>
                        <a:latin typeface="+mn-lt"/>
                      </a:endParaRPr>
                    </a:p>
                  </a:txBody>
                  <a:tcPr marT="36576" marB="36576">
                    <a:lnT w="12700" cap="flat" cmpd="sng" algn="ctr">
                      <a:solidFill>
                        <a:schemeClr val="bg1"/>
                      </a:solidFill>
                      <a:prstDash val="solid"/>
                      <a:round/>
                      <a:headEnd type="none" w="med" len="med"/>
                      <a:tailEnd type="none" w="med" len="med"/>
                    </a:lnT>
                  </a:tcPr>
                </a:tc>
                <a:tc>
                  <a:txBody>
                    <a:bodyPr/>
                    <a:lstStyle/>
                    <a:p>
                      <a:pPr algn="ctr"/>
                      <a:r>
                        <a:rPr lang="en-US" sz="1500" b="0" kern="900" dirty="0" smtClean="0">
                          <a:solidFill>
                            <a:srgbClr val="000000"/>
                          </a:solidFill>
                          <a:latin typeface="+mn-lt"/>
                        </a:rPr>
                        <a:t>$41.1</a:t>
                      </a:r>
                      <a:endParaRPr lang="en-US" sz="1500" b="0" kern="900" dirty="0">
                        <a:solidFill>
                          <a:srgbClr val="000000"/>
                        </a:solidFill>
                        <a:latin typeface="+mn-lt"/>
                      </a:endParaRPr>
                    </a:p>
                  </a:txBody>
                  <a:tcPr marT="36576" marB="36576">
                    <a:lnT w="12700" cmpd="sng">
                      <a:noFill/>
                    </a:lnT>
                  </a:tcPr>
                </a:tc>
                <a:tc>
                  <a:txBody>
                    <a:bodyPr/>
                    <a:lstStyle/>
                    <a:p>
                      <a:pPr algn="ctr"/>
                      <a:r>
                        <a:rPr lang="en-US" sz="1500" b="0" kern="900" dirty="0" smtClean="0">
                          <a:solidFill>
                            <a:srgbClr val="000000"/>
                          </a:solidFill>
                          <a:latin typeface="+mn-lt"/>
                        </a:rPr>
                        <a:t>11.0%</a:t>
                      </a:r>
                      <a:endParaRPr lang="en-US" sz="1500" b="0" kern="900" dirty="0">
                        <a:solidFill>
                          <a:srgbClr val="000000"/>
                        </a:solidFill>
                        <a:latin typeface="+mn-lt"/>
                      </a:endParaRPr>
                    </a:p>
                  </a:txBody>
                  <a:tcPr marT="36576" marB="36576">
                    <a:lnT w="12700" cmpd="sng">
                      <a:noFill/>
                    </a:lnT>
                  </a:tcPr>
                </a:tc>
                <a:extLst>
                  <a:ext uri="{0D108BD9-81ED-4DB2-BD59-A6C34878D82A}">
                    <a16:rowId xmlns:a16="http://schemas.microsoft.com/office/drawing/2014/main" val="10002"/>
                  </a:ext>
                </a:extLst>
              </a:tr>
              <a:tr h="310922">
                <a:tc>
                  <a:txBody>
                    <a:bodyPr/>
                    <a:lstStyle/>
                    <a:p>
                      <a:r>
                        <a:rPr lang="en-US" sz="1500" b="0" kern="900" dirty="0" smtClean="0">
                          <a:solidFill>
                            <a:srgbClr val="000000"/>
                          </a:solidFill>
                          <a:latin typeface="+mn-lt"/>
                        </a:rPr>
                        <a:t>Medicaid</a:t>
                      </a:r>
                      <a:endParaRPr lang="en-US" sz="1500" b="0" kern="900" dirty="0">
                        <a:solidFill>
                          <a:srgbClr val="000000"/>
                        </a:solidFill>
                        <a:latin typeface="+mn-lt"/>
                      </a:endParaRPr>
                    </a:p>
                  </a:txBody>
                  <a:tcPr marT="36576" marB="36576"/>
                </a:tc>
                <a:tc>
                  <a:txBody>
                    <a:bodyPr/>
                    <a:lstStyle/>
                    <a:p>
                      <a:r>
                        <a:rPr lang="en-US" sz="1500" b="0" kern="900" dirty="0" smtClean="0">
                          <a:solidFill>
                            <a:srgbClr val="000000"/>
                          </a:solidFill>
                          <a:latin typeface="+mn-lt"/>
                        </a:rPr>
                        <a:t>HHS</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$36.3</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10.5%</a:t>
                      </a:r>
                      <a:endParaRPr lang="en-US" sz="1500" b="0" kern="900" dirty="0">
                        <a:solidFill>
                          <a:srgbClr val="000000"/>
                        </a:solidFill>
                        <a:latin typeface="+mn-lt"/>
                      </a:endParaRPr>
                    </a:p>
                  </a:txBody>
                  <a:tcPr marT="36576" marB="36576"/>
                </a:tc>
                <a:extLst>
                  <a:ext uri="{0D108BD9-81ED-4DB2-BD59-A6C34878D82A}">
                    <a16:rowId xmlns:a16="http://schemas.microsoft.com/office/drawing/2014/main" val="10003"/>
                  </a:ext>
                </a:extLst>
              </a:tr>
              <a:tr h="310922">
                <a:tc>
                  <a:txBody>
                    <a:bodyPr/>
                    <a:lstStyle/>
                    <a:p>
                      <a:r>
                        <a:rPr lang="en-US" sz="1500" b="0" kern="900" dirty="0" smtClean="0">
                          <a:solidFill>
                            <a:srgbClr val="000000"/>
                          </a:solidFill>
                          <a:latin typeface="+mn-lt"/>
                        </a:rPr>
                        <a:t>Earned Income Tax Credit</a:t>
                      </a:r>
                      <a:endParaRPr lang="en-US" sz="1500" b="0" kern="900" dirty="0">
                        <a:solidFill>
                          <a:srgbClr val="000000"/>
                        </a:solidFill>
                        <a:latin typeface="+mn-lt"/>
                      </a:endParaRPr>
                    </a:p>
                  </a:txBody>
                  <a:tcPr marT="36576" marB="36576"/>
                </a:tc>
                <a:tc>
                  <a:txBody>
                    <a:bodyPr/>
                    <a:lstStyle/>
                    <a:p>
                      <a:r>
                        <a:rPr lang="en-US" sz="1500" b="0" kern="900" dirty="0" smtClean="0">
                          <a:solidFill>
                            <a:srgbClr val="000000"/>
                          </a:solidFill>
                          <a:latin typeface="+mn-lt"/>
                        </a:rPr>
                        <a:t>Treasury</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$16.8</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24.0%</a:t>
                      </a:r>
                      <a:endParaRPr lang="en-US" sz="1500" b="0" kern="900" dirty="0">
                        <a:solidFill>
                          <a:srgbClr val="000000"/>
                        </a:solidFill>
                        <a:latin typeface="+mn-lt"/>
                      </a:endParaRPr>
                    </a:p>
                  </a:txBody>
                  <a:tcPr marT="36576" marB="36576"/>
                </a:tc>
                <a:extLst>
                  <a:ext uri="{0D108BD9-81ED-4DB2-BD59-A6C34878D82A}">
                    <a16:rowId xmlns:a16="http://schemas.microsoft.com/office/drawing/2014/main" val="10004"/>
                  </a:ext>
                </a:extLst>
              </a:tr>
              <a:tr h="310922">
                <a:tc>
                  <a:txBody>
                    <a:bodyPr/>
                    <a:lstStyle/>
                    <a:p>
                      <a:r>
                        <a:rPr lang="en-US" sz="1500" b="0" kern="900" dirty="0" smtClean="0">
                          <a:solidFill>
                            <a:srgbClr val="000000"/>
                          </a:solidFill>
                          <a:latin typeface="+mn-lt"/>
                        </a:rPr>
                        <a:t>Medicare</a:t>
                      </a:r>
                      <a:r>
                        <a:rPr lang="en-US" sz="1500" b="0" kern="900" baseline="0" dirty="0" smtClean="0">
                          <a:solidFill>
                            <a:srgbClr val="000000"/>
                          </a:solidFill>
                          <a:latin typeface="+mn-lt"/>
                        </a:rPr>
                        <a:t> Advantage (Part C)</a:t>
                      </a:r>
                      <a:endParaRPr lang="en-US" sz="1500" b="0" kern="900" dirty="0">
                        <a:solidFill>
                          <a:srgbClr val="000000"/>
                        </a:solidFill>
                        <a:latin typeface="+mn-lt"/>
                      </a:endParaRPr>
                    </a:p>
                  </a:txBody>
                  <a:tcPr marT="36576" marB="36576"/>
                </a:tc>
                <a:tc>
                  <a:txBody>
                    <a:bodyPr/>
                    <a:lstStyle/>
                    <a:p>
                      <a:r>
                        <a:rPr lang="en-US" sz="1500" b="0" kern="900" dirty="0" smtClean="0">
                          <a:solidFill>
                            <a:srgbClr val="000000"/>
                          </a:solidFill>
                          <a:latin typeface="+mn-lt"/>
                        </a:rPr>
                        <a:t>HHS</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$16.2</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10.0%</a:t>
                      </a:r>
                      <a:endParaRPr lang="en-US" sz="1500" b="0" kern="900" dirty="0">
                        <a:solidFill>
                          <a:srgbClr val="000000"/>
                        </a:solidFill>
                        <a:latin typeface="+mn-lt"/>
                      </a:endParaRPr>
                    </a:p>
                  </a:txBody>
                  <a:tcPr marT="36576" marB="36576"/>
                </a:tc>
                <a:extLst>
                  <a:ext uri="{0D108BD9-81ED-4DB2-BD59-A6C34878D82A}">
                    <a16:rowId xmlns:a16="http://schemas.microsoft.com/office/drawing/2014/main" val="10005"/>
                  </a:ext>
                </a:extLst>
              </a:tr>
              <a:tr h="310922">
                <a:tc>
                  <a:txBody>
                    <a:bodyPr/>
                    <a:lstStyle/>
                    <a:p>
                      <a:r>
                        <a:rPr lang="en-US" sz="1500" b="0" kern="900" dirty="0" smtClean="0">
                          <a:solidFill>
                            <a:srgbClr val="000000"/>
                          </a:solidFill>
                          <a:latin typeface="+mn-lt"/>
                        </a:rPr>
                        <a:t>Supplemental</a:t>
                      </a:r>
                      <a:r>
                        <a:rPr lang="en-US" sz="1500" b="0" kern="900" baseline="0" dirty="0" smtClean="0">
                          <a:solidFill>
                            <a:srgbClr val="000000"/>
                          </a:solidFill>
                          <a:latin typeface="+mn-lt"/>
                        </a:rPr>
                        <a:t> Security Income</a:t>
                      </a:r>
                      <a:endParaRPr lang="en-US" sz="1500" b="0" kern="900" dirty="0">
                        <a:solidFill>
                          <a:srgbClr val="000000"/>
                        </a:solidFill>
                        <a:latin typeface="+mn-lt"/>
                      </a:endParaRPr>
                    </a:p>
                  </a:txBody>
                  <a:tcPr marT="36576" marB="36576"/>
                </a:tc>
                <a:tc>
                  <a:txBody>
                    <a:bodyPr/>
                    <a:lstStyle/>
                    <a:p>
                      <a:r>
                        <a:rPr lang="en-US" sz="1500" b="0" kern="900" dirty="0" smtClean="0">
                          <a:solidFill>
                            <a:srgbClr val="000000"/>
                          </a:solidFill>
                          <a:latin typeface="+mn-lt"/>
                        </a:rPr>
                        <a:t>SSA</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$4.2</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7.4%</a:t>
                      </a:r>
                      <a:endParaRPr lang="en-US" sz="1500" b="0" kern="900" dirty="0">
                        <a:solidFill>
                          <a:srgbClr val="000000"/>
                        </a:solidFill>
                        <a:latin typeface="+mn-lt"/>
                      </a:endParaRPr>
                    </a:p>
                  </a:txBody>
                  <a:tcPr marT="36576" marB="36576"/>
                </a:tc>
                <a:extLst>
                  <a:ext uri="{0D108BD9-81ED-4DB2-BD59-A6C34878D82A}">
                    <a16:rowId xmlns:a16="http://schemas.microsoft.com/office/drawing/2014/main" val="10006"/>
                  </a:ext>
                </a:extLst>
              </a:tr>
              <a:tr h="310922">
                <a:tc>
                  <a:txBody>
                    <a:bodyPr/>
                    <a:lstStyle/>
                    <a:p>
                      <a:r>
                        <a:rPr lang="en-US" sz="1500" b="0" kern="900" dirty="0" smtClean="0">
                          <a:solidFill>
                            <a:srgbClr val="000000"/>
                          </a:solidFill>
                          <a:latin typeface="+mn-lt"/>
                        </a:rPr>
                        <a:t>Direct</a:t>
                      </a:r>
                      <a:r>
                        <a:rPr lang="en-US" sz="1500" b="0" kern="900" baseline="0" dirty="0" smtClean="0">
                          <a:solidFill>
                            <a:srgbClr val="000000"/>
                          </a:solidFill>
                          <a:latin typeface="+mn-lt"/>
                        </a:rPr>
                        <a:t> Loan</a:t>
                      </a:r>
                      <a:endParaRPr lang="en-US" sz="1500" b="0" kern="900" dirty="0">
                        <a:solidFill>
                          <a:srgbClr val="000000"/>
                        </a:solidFill>
                        <a:latin typeface="+mn-lt"/>
                      </a:endParaRPr>
                    </a:p>
                  </a:txBody>
                  <a:tcPr marT="36576" marB="36576"/>
                </a:tc>
                <a:tc>
                  <a:txBody>
                    <a:bodyPr/>
                    <a:lstStyle/>
                    <a:p>
                      <a:r>
                        <a:rPr lang="en-US" sz="1500" b="0" kern="900" dirty="0" smtClean="0">
                          <a:solidFill>
                            <a:srgbClr val="000000"/>
                          </a:solidFill>
                          <a:latin typeface="+mn-lt"/>
                        </a:rPr>
                        <a:t>Education</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$3.9</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4.0%</a:t>
                      </a:r>
                      <a:endParaRPr lang="en-US" sz="1500" b="0" kern="900" dirty="0">
                        <a:solidFill>
                          <a:srgbClr val="000000"/>
                        </a:solidFill>
                        <a:latin typeface="+mn-lt"/>
                      </a:endParaRPr>
                    </a:p>
                  </a:txBody>
                  <a:tcPr marT="36576" marB="36576"/>
                </a:tc>
                <a:extLst>
                  <a:ext uri="{0D108BD9-81ED-4DB2-BD59-A6C34878D82A}">
                    <a16:rowId xmlns:a16="http://schemas.microsoft.com/office/drawing/2014/main" val="10007"/>
                  </a:ext>
                </a:extLst>
              </a:tr>
              <a:tr h="310922">
                <a:tc>
                  <a:txBody>
                    <a:bodyPr/>
                    <a:lstStyle/>
                    <a:p>
                      <a:r>
                        <a:rPr lang="en-US" sz="1500" b="0" kern="900" dirty="0" smtClean="0">
                          <a:solidFill>
                            <a:srgbClr val="000000"/>
                          </a:solidFill>
                          <a:latin typeface="+mn-lt"/>
                        </a:rPr>
                        <a:t>Unemployment Insurance</a:t>
                      </a:r>
                      <a:endParaRPr lang="en-US" sz="1500" b="0" kern="900" dirty="0">
                        <a:solidFill>
                          <a:srgbClr val="000000"/>
                        </a:solidFill>
                        <a:latin typeface="+mn-lt"/>
                      </a:endParaRPr>
                    </a:p>
                  </a:txBody>
                  <a:tcPr marT="36576" marB="36576"/>
                </a:tc>
                <a:tc>
                  <a:txBody>
                    <a:bodyPr/>
                    <a:lstStyle/>
                    <a:p>
                      <a:r>
                        <a:rPr lang="en-US" sz="1500" b="0" kern="900" dirty="0" smtClean="0">
                          <a:solidFill>
                            <a:srgbClr val="000000"/>
                          </a:solidFill>
                          <a:latin typeface="+mn-lt"/>
                        </a:rPr>
                        <a:t>Labor</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$3.9</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11.7%</a:t>
                      </a:r>
                      <a:endParaRPr lang="en-US" sz="1500" b="0" kern="900" dirty="0">
                        <a:solidFill>
                          <a:srgbClr val="000000"/>
                        </a:solidFill>
                        <a:latin typeface="+mn-lt"/>
                      </a:endParaRPr>
                    </a:p>
                  </a:txBody>
                  <a:tcPr marT="36576" marB="36576"/>
                </a:tc>
                <a:extLst>
                  <a:ext uri="{0D108BD9-81ED-4DB2-BD59-A6C34878D82A}">
                    <a16:rowId xmlns:a16="http://schemas.microsoft.com/office/drawing/2014/main" val="10008"/>
                  </a:ext>
                </a:extLst>
              </a:tr>
              <a:tr h="310922">
                <a:tc>
                  <a:txBody>
                    <a:bodyPr/>
                    <a:lstStyle/>
                    <a:p>
                      <a:r>
                        <a:rPr lang="en-US" sz="1500" b="0" kern="900" dirty="0" smtClean="0">
                          <a:solidFill>
                            <a:srgbClr val="000000"/>
                          </a:solidFill>
                          <a:latin typeface="+mn-lt"/>
                        </a:rPr>
                        <a:t>Old Age,</a:t>
                      </a:r>
                      <a:r>
                        <a:rPr lang="en-US" sz="1500" b="0" kern="900" baseline="0" dirty="0" smtClean="0">
                          <a:solidFill>
                            <a:srgbClr val="000000"/>
                          </a:solidFill>
                          <a:latin typeface="+mn-lt"/>
                        </a:rPr>
                        <a:t> Survivors, and Disability Insurance</a:t>
                      </a:r>
                      <a:endParaRPr lang="en-US" sz="1500" b="0" kern="900" dirty="0">
                        <a:solidFill>
                          <a:srgbClr val="000000"/>
                        </a:solidFill>
                        <a:latin typeface="+mn-lt"/>
                      </a:endParaRPr>
                    </a:p>
                  </a:txBody>
                  <a:tcPr marT="36576" marB="36576"/>
                </a:tc>
                <a:tc>
                  <a:txBody>
                    <a:bodyPr/>
                    <a:lstStyle/>
                    <a:p>
                      <a:r>
                        <a:rPr lang="en-US" sz="1500" b="0" kern="900" dirty="0" smtClean="0">
                          <a:solidFill>
                            <a:srgbClr val="000000"/>
                          </a:solidFill>
                          <a:latin typeface="+mn-lt"/>
                        </a:rPr>
                        <a:t>SSA</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$3.7</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0.4%</a:t>
                      </a:r>
                      <a:endParaRPr lang="en-US" sz="1500" b="0" kern="900" dirty="0">
                        <a:solidFill>
                          <a:srgbClr val="000000"/>
                        </a:solidFill>
                        <a:latin typeface="+mn-lt"/>
                      </a:endParaRPr>
                    </a:p>
                  </a:txBody>
                  <a:tcPr marT="36576" marB="36576"/>
                </a:tc>
                <a:extLst>
                  <a:ext uri="{0D108BD9-81ED-4DB2-BD59-A6C34878D82A}">
                    <a16:rowId xmlns:a16="http://schemas.microsoft.com/office/drawing/2014/main" val="10009"/>
                  </a:ext>
                </a:extLst>
              </a:tr>
              <a:tr h="310922">
                <a:tc>
                  <a:txBody>
                    <a:bodyPr/>
                    <a:lstStyle/>
                    <a:p>
                      <a:r>
                        <a:rPr lang="en-US" sz="1500" b="0" kern="900" dirty="0" smtClean="0">
                          <a:solidFill>
                            <a:srgbClr val="000000"/>
                          </a:solidFill>
                          <a:latin typeface="+mn-lt"/>
                        </a:rPr>
                        <a:t>VA</a:t>
                      </a:r>
                      <a:r>
                        <a:rPr lang="en-US" sz="1500" b="0" kern="900" baseline="0" dirty="0" smtClean="0">
                          <a:solidFill>
                            <a:srgbClr val="000000"/>
                          </a:solidFill>
                          <a:latin typeface="+mn-lt"/>
                        </a:rPr>
                        <a:t> Community Care</a:t>
                      </a:r>
                      <a:endParaRPr lang="en-US" sz="1500" b="0" kern="900" dirty="0">
                        <a:solidFill>
                          <a:srgbClr val="000000"/>
                        </a:solidFill>
                        <a:latin typeface="+mn-lt"/>
                      </a:endParaRPr>
                    </a:p>
                  </a:txBody>
                  <a:tcPr marT="36576" marB="36576"/>
                </a:tc>
                <a:tc>
                  <a:txBody>
                    <a:bodyPr/>
                    <a:lstStyle/>
                    <a:p>
                      <a:r>
                        <a:rPr lang="en-US" sz="1500" b="0" kern="900" dirty="0" smtClean="0">
                          <a:solidFill>
                            <a:srgbClr val="000000"/>
                          </a:solidFill>
                          <a:latin typeface="+mn-lt"/>
                        </a:rPr>
                        <a:t>VA</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$3.6</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75.9%</a:t>
                      </a:r>
                      <a:endParaRPr lang="en-US" sz="1500" b="0" kern="900" dirty="0">
                        <a:solidFill>
                          <a:srgbClr val="000000"/>
                        </a:solidFill>
                        <a:latin typeface="+mn-lt"/>
                      </a:endParaRPr>
                    </a:p>
                  </a:txBody>
                  <a:tcPr marT="36576" marB="36576"/>
                </a:tc>
                <a:extLst>
                  <a:ext uri="{0D108BD9-81ED-4DB2-BD59-A6C34878D82A}">
                    <a16:rowId xmlns:a16="http://schemas.microsoft.com/office/drawing/2014/main" val="10010"/>
                  </a:ext>
                </a:extLst>
              </a:tr>
              <a:tr h="310922">
                <a:tc>
                  <a:txBody>
                    <a:bodyPr/>
                    <a:lstStyle/>
                    <a:p>
                      <a:r>
                        <a:rPr lang="en-US" sz="1500" b="0" kern="900" dirty="0" smtClean="0">
                          <a:solidFill>
                            <a:srgbClr val="000000"/>
                          </a:solidFill>
                          <a:latin typeface="+mn-lt"/>
                        </a:rPr>
                        <a:t>Medicare Prescription Drug Benefit (Part D)</a:t>
                      </a:r>
                      <a:endParaRPr lang="en-US" sz="1500" b="0" kern="900" dirty="0">
                        <a:solidFill>
                          <a:srgbClr val="000000"/>
                        </a:solidFill>
                        <a:latin typeface="+mn-lt"/>
                      </a:endParaRPr>
                    </a:p>
                  </a:txBody>
                  <a:tcPr marT="36576" marB="36576"/>
                </a:tc>
                <a:tc>
                  <a:txBody>
                    <a:bodyPr/>
                    <a:lstStyle/>
                    <a:p>
                      <a:r>
                        <a:rPr lang="en-US" sz="1500" b="0" kern="900" dirty="0" smtClean="0">
                          <a:solidFill>
                            <a:srgbClr val="000000"/>
                          </a:solidFill>
                          <a:latin typeface="+mn-lt"/>
                        </a:rPr>
                        <a:t>HHS</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$2.4</a:t>
                      </a:r>
                      <a:endParaRPr lang="en-US" sz="1500" b="0" kern="900" dirty="0">
                        <a:solidFill>
                          <a:srgbClr val="000000"/>
                        </a:solidFill>
                        <a:latin typeface="+mn-lt"/>
                      </a:endParaRPr>
                    </a:p>
                  </a:txBody>
                  <a:tcPr marT="36576" marB="36576"/>
                </a:tc>
                <a:tc>
                  <a:txBody>
                    <a:bodyPr/>
                    <a:lstStyle/>
                    <a:p>
                      <a:pPr algn="ctr"/>
                      <a:r>
                        <a:rPr lang="en-US" sz="1500" b="0" kern="900" dirty="0" smtClean="0">
                          <a:solidFill>
                            <a:srgbClr val="000000"/>
                          </a:solidFill>
                          <a:latin typeface="+mn-lt"/>
                        </a:rPr>
                        <a:t>   3.4%</a:t>
                      </a:r>
                      <a:endParaRPr lang="en-US" sz="1500" b="0" kern="900" dirty="0">
                        <a:solidFill>
                          <a:srgbClr val="000000"/>
                        </a:solidFill>
                        <a:latin typeface="+mn-lt"/>
                      </a:endParaRPr>
                    </a:p>
                  </a:txBody>
                  <a:tcPr marT="36576" marB="36576"/>
                </a:tc>
                <a:extLst>
                  <a:ext uri="{0D108BD9-81ED-4DB2-BD59-A6C34878D82A}">
                    <a16:rowId xmlns:a16="http://schemas.microsoft.com/office/drawing/2014/main" val="10011"/>
                  </a:ext>
                </a:extLst>
              </a:tr>
              <a:tr h="310922">
                <a:tc>
                  <a:txBody>
                    <a:bodyPr/>
                    <a:lstStyle/>
                    <a:p>
                      <a:pPr marL="0" algn="l" defTabSz="1018824" rtl="0" eaLnBrk="1" latinLnBrk="0" hangingPunct="1"/>
                      <a:r>
                        <a:rPr lang="en-US" sz="1500" b="0" kern="900" dirty="0" smtClean="0">
                          <a:solidFill>
                            <a:srgbClr val="000000"/>
                          </a:solidFill>
                          <a:latin typeface="+mn-lt"/>
                          <a:ea typeface="+mn-ea"/>
                          <a:cs typeface="+mn-cs"/>
                        </a:rPr>
                        <a:t>Pell Grant</a:t>
                      </a:r>
                      <a:endParaRPr lang="en-US" sz="1500" b="0" kern="900" dirty="0">
                        <a:solidFill>
                          <a:srgbClr val="000000"/>
                        </a:solidFill>
                        <a:latin typeface="+mn-lt"/>
                        <a:ea typeface="+mn-ea"/>
                        <a:cs typeface="+mn-cs"/>
                      </a:endParaRPr>
                    </a:p>
                  </a:txBody>
                  <a:tcPr marT="36576" marB="36576"/>
                </a:tc>
                <a:tc>
                  <a:txBody>
                    <a:bodyPr/>
                    <a:lstStyle/>
                    <a:p>
                      <a:pPr marL="0" algn="l" defTabSz="1018824" rtl="0" eaLnBrk="1" latinLnBrk="0" hangingPunct="1"/>
                      <a:r>
                        <a:rPr lang="en-US" sz="1500" b="0" kern="900" dirty="0" smtClean="0">
                          <a:solidFill>
                            <a:srgbClr val="000000"/>
                          </a:solidFill>
                          <a:latin typeface="+mn-lt"/>
                          <a:ea typeface="+mn-ea"/>
                          <a:cs typeface="+mn-cs"/>
                        </a:rPr>
                        <a:t>Education</a:t>
                      </a:r>
                      <a:endParaRPr lang="en-US" sz="1500" b="0" kern="900" dirty="0">
                        <a:solidFill>
                          <a:srgbClr val="000000"/>
                        </a:solidFill>
                        <a:latin typeface="+mn-lt"/>
                        <a:ea typeface="+mn-ea"/>
                        <a:cs typeface="+mn-cs"/>
                      </a:endParaRPr>
                    </a:p>
                  </a:txBody>
                  <a:tcPr marT="36576" marB="36576"/>
                </a:tc>
                <a:tc>
                  <a:txBody>
                    <a:bodyPr/>
                    <a:lstStyle/>
                    <a:p>
                      <a:pPr marL="0" algn="ctr" defTabSz="1018824" rtl="0" eaLnBrk="1" latinLnBrk="0" hangingPunct="1"/>
                      <a:r>
                        <a:rPr lang="en-US" sz="1500" b="0" kern="900" dirty="0" smtClean="0">
                          <a:solidFill>
                            <a:srgbClr val="000000"/>
                          </a:solidFill>
                          <a:latin typeface="+mn-lt"/>
                          <a:ea typeface="+mn-ea"/>
                          <a:cs typeface="+mn-cs"/>
                        </a:rPr>
                        <a:t> $2.2</a:t>
                      </a:r>
                      <a:endParaRPr lang="en-US" sz="1500" b="0" kern="900" dirty="0">
                        <a:solidFill>
                          <a:srgbClr val="000000"/>
                        </a:solidFill>
                        <a:latin typeface="+mn-lt"/>
                        <a:ea typeface="+mn-ea"/>
                        <a:cs typeface="+mn-cs"/>
                      </a:endParaRPr>
                    </a:p>
                  </a:txBody>
                  <a:tcPr marT="36576" marB="36576"/>
                </a:tc>
                <a:tc>
                  <a:txBody>
                    <a:bodyPr/>
                    <a:lstStyle/>
                    <a:p>
                      <a:pPr marL="0" algn="ctr" defTabSz="1018824" rtl="0" eaLnBrk="1" latinLnBrk="0" hangingPunct="1"/>
                      <a:r>
                        <a:rPr lang="en-US" sz="1500" b="0" kern="900" dirty="0" smtClean="0">
                          <a:solidFill>
                            <a:srgbClr val="000000"/>
                          </a:solidFill>
                          <a:latin typeface="+mn-lt"/>
                          <a:ea typeface="+mn-ea"/>
                          <a:cs typeface="+mn-cs"/>
                        </a:rPr>
                        <a:t>  7.9%</a:t>
                      </a:r>
                      <a:endParaRPr lang="en-US" sz="1500" b="0" kern="900" dirty="0">
                        <a:solidFill>
                          <a:srgbClr val="000000"/>
                        </a:solidFill>
                        <a:latin typeface="+mn-lt"/>
                        <a:ea typeface="+mn-ea"/>
                        <a:cs typeface="+mn-cs"/>
                      </a:endParaRPr>
                    </a:p>
                  </a:txBody>
                  <a:tcPr marT="36576" marB="36576"/>
                </a:tc>
                <a:extLst>
                  <a:ext uri="{0D108BD9-81ED-4DB2-BD59-A6C34878D82A}">
                    <a16:rowId xmlns:a16="http://schemas.microsoft.com/office/drawing/2014/main" val="10012"/>
                  </a:ext>
                </a:extLst>
              </a:tr>
              <a:tr h="310922">
                <a:tc>
                  <a:txBody>
                    <a:bodyPr/>
                    <a:lstStyle/>
                    <a:p>
                      <a:r>
                        <a:rPr lang="en-US" sz="1500" b="0" kern="900" dirty="0" smtClean="0">
                          <a:solidFill>
                            <a:srgbClr val="000000"/>
                          </a:solidFill>
                          <a:latin typeface="+mn-lt"/>
                        </a:rPr>
                        <a:t>National School Lunch Program</a:t>
                      </a:r>
                      <a:endParaRPr lang="en-US" sz="1500" b="0" kern="900" dirty="0">
                        <a:solidFill>
                          <a:srgbClr val="000000"/>
                        </a:solidFill>
                        <a:latin typeface="+mn-lt"/>
                      </a:endParaRPr>
                    </a:p>
                  </a:txBody>
                  <a:tcPr marT="36576" marB="36576"/>
                </a:tc>
                <a:tc>
                  <a:txBody>
                    <a:bodyPr/>
                    <a:lstStyle/>
                    <a:p>
                      <a:r>
                        <a:rPr lang="en-US" sz="1500" b="0" kern="900" dirty="0" smtClean="0">
                          <a:solidFill>
                            <a:srgbClr val="000000"/>
                          </a:solidFill>
                          <a:latin typeface="+mn-lt"/>
                        </a:rPr>
                        <a:t>USDA</a:t>
                      </a:r>
                      <a:endParaRPr lang="en-US" sz="1500" b="0" kern="900" dirty="0">
                        <a:solidFill>
                          <a:srgbClr val="000000"/>
                        </a:solidFill>
                        <a:latin typeface="+mn-lt"/>
                      </a:endParaRPr>
                    </a:p>
                  </a:txBody>
                  <a:tcPr marT="36576" marB="36576"/>
                </a:tc>
                <a:tc>
                  <a:txBody>
                    <a:bodyPr/>
                    <a:lstStyle/>
                    <a:p>
                      <a:pPr marL="0" algn="ctr" defTabSz="1018824" rtl="0" eaLnBrk="1" latinLnBrk="0" hangingPunct="1"/>
                      <a:r>
                        <a:rPr lang="en-US" sz="1500" b="0" kern="900" dirty="0" smtClean="0">
                          <a:solidFill>
                            <a:srgbClr val="000000"/>
                          </a:solidFill>
                          <a:latin typeface="+mn-lt"/>
                          <a:ea typeface="+mn-ea"/>
                          <a:cs typeface="+mn-cs"/>
                        </a:rPr>
                        <a:t> $1.8</a:t>
                      </a:r>
                      <a:endParaRPr lang="en-US" sz="1500" b="0" kern="900" dirty="0">
                        <a:solidFill>
                          <a:srgbClr val="000000"/>
                        </a:solidFill>
                        <a:latin typeface="+mn-lt"/>
                        <a:ea typeface="+mn-ea"/>
                        <a:cs typeface="+mn-cs"/>
                      </a:endParaRPr>
                    </a:p>
                  </a:txBody>
                  <a:tcPr marT="36576" marB="36576"/>
                </a:tc>
                <a:tc>
                  <a:txBody>
                    <a:bodyPr/>
                    <a:lstStyle/>
                    <a:p>
                      <a:pPr marL="0" algn="ctr" defTabSz="1018824" rtl="0" eaLnBrk="1" latinLnBrk="0" hangingPunct="1"/>
                      <a:r>
                        <a:rPr lang="en-US" sz="1500" b="0" kern="900" dirty="0" smtClean="0">
                          <a:solidFill>
                            <a:srgbClr val="000000"/>
                          </a:solidFill>
                          <a:latin typeface="+mn-lt"/>
                          <a:ea typeface="+mn-ea"/>
                          <a:cs typeface="+mn-cs"/>
                        </a:rPr>
                        <a:t> 15.2%</a:t>
                      </a:r>
                      <a:endParaRPr lang="en-US" sz="1500" b="0" kern="900" dirty="0">
                        <a:solidFill>
                          <a:srgbClr val="000000"/>
                        </a:solidFill>
                        <a:latin typeface="+mn-lt"/>
                        <a:ea typeface="+mn-ea"/>
                        <a:cs typeface="+mn-cs"/>
                      </a:endParaRPr>
                    </a:p>
                  </a:txBody>
                  <a:tcPr marT="36576" marB="36576"/>
                </a:tc>
                <a:extLst>
                  <a:ext uri="{0D108BD9-81ED-4DB2-BD59-A6C34878D82A}">
                    <a16:rowId xmlns:a16="http://schemas.microsoft.com/office/drawing/2014/main" val="10013"/>
                  </a:ext>
                </a:extLst>
              </a:tr>
              <a:tr h="310922">
                <a:tc>
                  <a:txBody>
                    <a:bodyPr/>
                    <a:lstStyle/>
                    <a:p>
                      <a:pPr marL="0" algn="l" defTabSz="1018824" rtl="0" eaLnBrk="1" latinLnBrk="0" hangingPunct="1"/>
                      <a:r>
                        <a:rPr lang="en-US" sz="1500" b="0" kern="900" dirty="0" smtClean="0">
                          <a:solidFill>
                            <a:srgbClr val="000000"/>
                          </a:solidFill>
                          <a:latin typeface="+mn-lt"/>
                          <a:ea typeface="+mn-ea"/>
                          <a:cs typeface="+mn-cs"/>
                        </a:rPr>
                        <a:t>Rental Housing Assistance Programs</a:t>
                      </a:r>
                      <a:endParaRPr lang="en-US" sz="1500" b="0" kern="900" dirty="0">
                        <a:solidFill>
                          <a:srgbClr val="000000"/>
                        </a:solidFill>
                        <a:latin typeface="+mn-lt"/>
                        <a:ea typeface="+mn-ea"/>
                        <a:cs typeface="+mn-cs"/>
                      </a:endParaRPr>
                    </a:p>
                  </a:txBody>
                  <a:tcPr marT="36576" marB="36576"/>
                </a:tc>
                <a:tc>
                  <a:txBody>
                    <a:bodyPr/>
                    <a:lstStyle/>
                    <a:p>
                      <a:pPr marL="0" algn="l" defTabSz="1018824" rtl="0" eaLnBrk="1" latinLnBrk="0" hangingPunct="1"/>
                      <a:r>
                        <a:rPr lang="en-US" sz="1500" b="0" kern="900" dirty="0" smtClean="0">
                          <a:solidFill>
                            <a:srgbClr val="000000"/>
                          </a:solidFill>
                          <a:latin typeface="+mn-lt"/>
                          <a:ea typeface="+mn-ea"/>
                          <a:cs typeface="+mn-cs"/>
                        </a:rPr>
                        <a:t>HUD</a:t>
                      </a:r>
                      <a:endParaRPr lang="en-US" sz="1500" b="0" kern="900" dirty="0">
                        <a:solidFill>
                          <a:srgbClr val="000000"/>
                        </a:solidFill>
                        <a:latin typeface="+mn-lt"/>
                        <a:ea typeface="+mn-ea"/>
                        <a:cs typeface="+mn-cs"/>
                      </a:endParaRPr>
                    </a:p>
                  </a:txBody>
                  <a:tcPr marT="36576" marB="36576"/>
                </a:tc>
                <a:tc>
                  <a:txBody>
                    <a:bodyPr/>
                    <a:lstStyle/>
                    <a:p>
                      <a:pPr marL="0" algn="ctr" defTabSz="1018824" rtl="0" eaLnBrk="1" latinLnBrk="0" hangingPunct="1"/>
                      <a:r>
                        <a:rPr lang="en-US" sz="1500" b="0" kern="900" dirty="0" smtClean="0">
                          <a:solidFill>
                            <a:srgbClr val="000000"/>
                          </a:solidFill>
                          <a:latin typeface="+mn-lt"/>
                          <a:ea typeface="+mn-ea"/>
                          <a:cs typeface="+mn-cs"/>
                        </a:rPr>
                        <a:t> $1.7</a:t>
                      </a:r>
                      <a:endParaRPr lang="en-US" sz="1500" b="0" kern="900" dirty="0">
                        <a:solidFill>
                          <a:srgbClr val="000000"/>
                        </a:solidFill>
                        <a:latin typeface="+mn-lt"/>
                        <a:ea typeface="+mn-ea"/>
                        <a:cs typeface="+mn-cs"/>
                      </a:endParaRPr>
                    </a:p>
                  </a:txBody>
                  <a:tcPr marT="36576" marB="36576"/>
                </a:tc>
                <a:tc>
                  <a:txBody>
                    <a:bodyPr/>
                    <a:lstStyle/>
                    <a:p>
                      <a:pPr marL="0" algn="ctr" defTabSz="1018824" rtl="0" eaLnBrk="1" latinLnBrk="0" hangingPunct="1"/>
                      <a:r>
                        <a:rPr lang="en-US" sz="1500" b="0" kern="900" dirty="0" smtClean="0">
                          <a:solidFill>
                            <a:srgbClr val="000000"/>
                          </a:solidFill>
                          <a:latin typeface="+mn-lt"/>
                          <a:ea typeface="+mn-ea"/>
                          <a:cs typeface="+mn-cs"/>
                        </a:rPr>
                        <a:t>  5.2%</a:t>
                      </a:r>
                      <a:endParaRPr lang="en-US" sz="1500" b="0" kern="900" dirty="0">
                        <a:solidFill>
                          <a:srgbClr val="000000"/>
                        </a:solidFill>
                        <a:latin typeface="+mn-lt"/>
                        <a:ea typeface="+mn-ea"/>
                        <a:cs typeface="+mn-cs"/>
                      </a:endParaRPr>
                    </a:p>
                  </a:txBody>
                  <a:tcPr marT="36576" marB="36576"/>
                </a:tc>
                <a:extLst>
                  <a:ext uri="{0D108BD9-81ED-4DB2-BD59-A6C34878D82A}">
                    <a16:rowId xmlns:a16="http://schemas.microsoft.com/office/drawing/2014/main" val="10014"/>
                  </a:ext>
                </a:extLst>
              </a:tr>
              <a:tr h="310922">
                <a:tc>
                  <a:txBody>
                    <a:bodyPr/>
                    <a:lstStyle/>
                    <a:p>
                      <a:pPr marL="0" algn="l" defTabSz="1018824" rtl="0" eaLnBrk="1" latinLnBrk="0" hangingPunct="1"/>
                      <a:r>
                        <a:rPr lang="en-US" sz="1500" b="0" kern="900" dirty="0" smtClean="0">
                          <a:solidFill>
                            <a:srgbClr val="000000"/>
                          </a:solidFill>
                          <a:latin typeface="+mn-lt"/>
                          <a:ea typeface="+mn-ea"/>
                          <a:cs typeface="+mn-cs"/>
                        </a:rPr>
                        <a:t>Purchased Long Term Services and Support</a:t>
                      </a:r>
                      <a:endParaRPr lang="en-US" sz="1500" b="0" kern="900" dirty="0">
                        <a:solidFill>
                          <a:srgbClr val="000000"/>
                        </a:solidFill>
                        <a:latin typeface="+mn-lt"/>
                        <a:ea typeface="+mn-ea"/>
                        <a:cs typeface="+mn-cs"/>
                      </a:endParaRPr>
                    </a:p>
                  </a:txBody>
                  <a:tcPr marT="36576" marB="36576"/>
                </a:tc>
                <a:tc>
                  <a:txBody>
                    <a:bodyPr/>
                    <a:lstStyle/>
                    <a:p>
                      <a:pPr marL="0" algn="l" defTabSz="1018824" rtl="0" eaLnBrk="1" latinLnBrk="0" hangingPunct="1"/>
                      <a:r>
                        <a:rPr lang="en-US" sz="1500" b="0" kern="900" dirty="0" smtClean="0">
                          <a:solidFill>
                            <a:srgbClr val="000000"/>
                          </a:solidFill>
                          <a:latin typeface="+mn-lt"/>
                          <a:ea typeface="+mn-ea"/>
                          <a:cs typeface="+mn-cs"/>
                        </a:rPr>
                        <a:t>VA</a:t>
                      </a:r>
                      <a:endParaRPr lang="en-US" sz="1500" b="0" kern="900" dirty="0">
                        <a:solidFill>
                          <a:srgbClr val="000000"/>
                        </a:solidFill>
                        <a:latin typeface="+mn-lt"/>
                        <a:ea typeface="+mn-ea"/>
                        <a:cs typeface="+mn-cs"/>
                      </a:endParaRPr>
                    </a:p>
                  </a:txBody>
                  <a:tcPr marT="36576" marB="36576"/>
                </a:tc>
                <a:tc>
                  <a:txBody>
                    <a:bodyPr/>
                    <a:lstStyle/>
                    <a:p>
                      <a:pPr marL="0" algn="ctr" defTabSz="1018824" rtl="0" eaLnBrk="1" latinLnBrk="0" hangingPunct="1"/>
                      <a:r>
                        <a:rPr lang="en-US" sz="1500" b="0" kern="900" dirty="0" smtClean="0">
                          <a:solidFill>
                            <a:srgbClr val="000000"/>
                          </a:solidFill>
                          <a:latin typeface="+mn-lt"/>
                          <a:ea typeface="+mn-ea"/>
                          <a:cs typeface="+mn-cs"/>
                        </a:rPr>
                        <a:t> $1.2</a:t>
                      </a:r>
                      <a:endParaRPr lang="en-US" sz="1500" b="0" kern="900" dirty="0">
                        <a:solidFill>
                          <a:srgbClr val="000000"/>
                        </a:solidFill>
                        <a:latin typeface="+mn-lt"/>
                        <a:ea typeface="+mn-ea"/>
                        <a:cs typeface="+mn-cs"/>
                      </a:endParaRPr>
                    </a:p>
                  </a:txBody>
                  <a:tcPr marT="36576" marB="36576"/>
                </a:tc>
                <a:tc>
                  <a:txBody>
                    <a:bodyPr/>
                    <a:lstStyle/>
                    <a:p>
                      <a:pPr marL="0" algn="ctr" defTabSz="1018824" rtl="0" eaLnBrk="1" latinLnBrk="0" hangingPunct="1"/>
                      <a:r>
                        <a:rPr lang="en-US" sz="1500" b="0" kern="900" dirty="0" smtClean="0">
                          <a:solidFill>
                            <a:srgbClr val="000000"/>
                          </a:solidFill>
                          <a:latin typeface="+mn-lt"/>
                          <a:ea typeface="+mn-ea"/>
                          <a:cs typeface="+mn-cs"/>
                        </a:rPr>
                        <a:t>  69.2%</a:t>
                      </a:r>
                      <a:endParaRPr lang="en-US" sz="1500" b="0" kern="900" dirty="0">
                        <a:solidFill>
                          <a:srgbClr val="000000"/>
                        </a:solidFill>
                        <a:latin typeface="+mn-lt"/>
                        <a:ea typeface="+mn-ea"/>
                        <a:cs typeface="+mn-cs"/>
                      </a:endParaRPr>
                    </a:p>
                  </a:txBody>
                  <a:tcPr marT="36576" marB="36576"/>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077496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8605" y="2333625"/>
            <a:ext cx="9532620" cy="2162175"/>
          </a:xfrm>
          <a:prstGeom prst="rect">
            <a:avLst/>
          </a:prstGeom>
          <a:solidFill>
            <a:schemeClr val="accent5">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p:cNvSpPr>
            <a:spLocks noGrp="1"/>
          </p:cNvSpPr>
          <p:nvPr>
            <p:ph sz="quarter" idx="13"/>
          </p:nvPr>
        </p:nvSpPr>
        <p:spPr>
          <a:xfrm>
            <a:off x="363474" y="2362200"/>
            <a:ext cx="9304020" cy="4795159"/>
          </a:xfrm>
          <a:noFill/>
        </p:spPr>
        <p:txBody>
          <a:bodyPr/>
          <a:lstStyle/>
          <a:p>
            <a:pPr>
              <a:buFont typeface="Arial" panose="020B0604020202020204" pitchFamily="34" charset="0"/>
              <a:buChar char="•"/>
            </a:pPr>
            <a:r>
              <a:rPr lang="en-US" sz="2000" b="0" dirty="0" smtClean="0"/>
              <a:t>GAO’s report on the </a:t>
            </a:r>
            <a:r>
              <a:rPr lang="en-US" sz="2000" b="0" i="1" dirty="0" smtClean="0"/>
              <a:t>Fiscal Year 2016 Financial Report of the United States Government</a:t>
            </a:r>
            <a:r>
              <a:rPr lang="en-US" sz="2000" b="0" dirty="0" smtClean="0"/>
              <a:t> continued to report a material weakness in internal control related to improper payments </a:t>
            </a:r>
          </a:p>
          <a:p>
            <a:pPr marL="509412" lvl="1" indent="0"/>
            <a:endParaRPr lang="en-US" sz="2000" dirty="0" smtClean="0"/>
          </a:p>
          <a:p>
            <a:pPr marL="1298048" lvl="2" indent="-342900">
              <a:buFont typeface="Wingdings" panose="05000000000000000000" pitchFamily="2" charset="2"/>
              <a:buChar char="§"/>
            </a:pPr>
            <a:r>
              <a:rPr lang="en-US" sz="2000" i="1" dirty="0" smtClean="0"/>
              <a:t>The federal government is unable to determine the full extent to which improper payments occur and reasonably assure that appropriate actions are taken to reduce them</a:t>
            </a:r>
          </a:p>
          <a:p>
            <a:pPr lvl="1">
              <a:buFont typeface="Arial" panose="020B0604020202020204" pitchFamily="34" charset="0"/>
              <a:buChar char="•"/>
            </a:pPr>
            <a:endParaRPr lang="en-US" sz="2000" dirty="0" smtClean="0"/>
          </a:p>
          <a:p>
            <a:pPr>
              <a:buFont typeface="Arial" panose="020B0604020202020204" pitchFamily="34" charset="0"/>
              <a:buChar char="•"/>
            </a:pPr>
            <a:r>
              <a:rPr lang="en-US" sz="2400" dirty="0" smtClean="0">
                <a:solidFill>
                  <a:schemeClr val="tx1"/>
                </a:solidFill>
              </a:rPr>
              <a:t>Challenges:</a:t>
            </a:r>
          </a:p>
          <a:p>
            <a:pPr marL="852312" lvl="1" indent="-342900">
              <a:buClr>
                <a:schemeClr val="accent4"/>
              </a:buClr>
              <a:buFont typeface="Wingdings" panose="05000000000000000000" pitchFamily="2" charset="2"/>
              <a:buChar char="§"/>
            </a:pPr>
            <a:r>
              <a:rPr lang="en-US" sz="2400" b="0" dirty="0" smtClean="0">
                <a:solidFill>
                  <a:schemeClr val="tx1"/>
                </a:solidFill>
              </a:rPr>
              <a:t>Risk-susceptible programs not reporting estimates</a:t>
            </a:r>
          </a:p>
          <a:p>
            <a:pPr marL="852312" lvl="1" indent="-342900">
              <a:buClr>
                <a:schemeClr val="accent4"/>
              </a:buClr>
              <a:buFont typeface="Wingdings" panose="05000000000000000000" pitchFamily="2" charset="2"/>
              <a:buChar char="§"/>
            </a:pPr>
            <a:r>
              <a:rPr lang="en-US" sz="2400" b="0" dirty="0" smtClean="0">
                <a:solidFill>
                  <a:schemeClr val="tx1"/>
                </a:solidFill>
              </a:rPr>
              <a:t>Risk assessments not accurately assessing improper payment risks</a:t>
            </a:r>
          </a:p>
          <a:p>
            <a:pPr marL="852312" lvl="1" indent="-342900">
              <a:buClr>
                <a:schemeClr val="accent4"/>
              </a:buClr>
              <a:buFont typeface="Wingdings" panose="05000000000000000000" pitchFamily="2" charset="2"/>
              <a:buChar char="§"/>
            </a:pPr>
            <a:r>
              <a:rPr lang="en-US" sz="2400" b="0" dirty="0" smtClean="0">
                <a:solidFill>
                  <a:schemeClr val="tx1"/>
                </a:solidFill>
              </a:rPr>
              <a:t>Estimation methodologies not producing reliable improper payment estimates</a:t>
            </a:r>
          </a:p>
          <a:p>
            <a:pPr marL="852312" lvl="1" indent="-342900">
              <a:buClr>
                <a:schemeClr val="accent4"/>
              </a:buClr>
              <a:buFont typeface="Wingdings" panose="05000000000000000000" pitchFamily="2" charset="2"/>
              <a:buChar char="§"/>
            </a:pPr>
            <a:r>
              <a:rPr lang="en-US" sz="2400" b="0" dirty="0" smtClean="0">
                <a:solidFill>
                  <a:schemeClr val="tx1"/>
                </a:solidFill>
              </a:rPr>
              <a:t>Continued noncompliance with legislative requirements</a:t>
            </a:r>
          </a:p>
        </p:txBody>
      </p:sp>
      <p:sp>
        <p:nvSpPr>
          <p:cNvPr id="3" name="Slide Number Placeholder 2"/>
          <p:cNvSpPr>
            <a:spLocks noGrp="1"/>
          </p:cNvSpPr>
          <p:nvPr>
            <p:ph type="sldNum" sz="quarter" idx="12"/>
          </p:nvPr>
        </p:nvSpPr>
        <p:spPr/>
        <p:txBody>
          <a:bodyPr/>
          <a:lstStyle/>
          <a:p>
            <a:r>
              <a:rPr lang="en-US" dirty="0" smtClean="0"/>
              <a:t>Page </a:t>
            </a:r>
            <a:fld id="{01E16EBA-0216-4FA1-BFEC-225E79399361}" type="slidenum">
              <a:rPr lang="en-US" smtClean="0"/>
              <a:pPr/>
              <a:t>12</a:t>
            </a:fld>
            <a:endParaRPr lang="en-US" dirty="0"/>
          </a:p>
        </p:txBody>
      </p:sp>
      <p:sp>
        <p:nvSpPr>
          <p:cNvPr id="6" name="Title 1"/>
          <p:cNvSpPr txBox="1">
            <a:spLocks/>
          </p:cNvSpPr>
          <p:nvPr/>
        </p:nvSpPr>
        <p:spPr>
          <a:xfrm>
            <a:off x="329184" y="1328928"/>
            <a:ext cx="9372600" cy="1033272"/>
          </a:xfrm>
          <a:prstGeom prst="rect">
            <a:avLst/>
          </a:prstGeom>
        </p:spPr>
        <p:txBody>
          <a:bodyPr/>
          <a:lst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a:lstStyle>
          <a:p>
            <a:r>
              <a:rPr lang="en-US" dirty="0" smtClean="0">
                <a:solidFill>
                  <a:srgbClr val="000066"/>
                </a:solidFill>
              </a:rPr>
              <a:t>Improper Payment Challenges</a:t>
            </a:r>
            <a:endParaRPr lang="en-US" dirty="0">
              <a:solidFill>
                <a:srgbClr val="000066"/>
              </a:solidFill>
            </a:endParaRPr>
          </a:p>
        </p:txBody>
      </p:sp>
    </p:spTree>
    <p:extLst>
      <p:ext uri="{BB962C8B-B14F-4D97-AF65-F5344CB8AC3E}">
        <p14:creationId xmlns:p14="http://schemas.microsoft.com/office/powerpoint/2010/main" val="2957937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66"/>
                </a:solidFill>
              </a:rPr>
              <a:t>Risk-Susceptible Programs Not Reporting Estimates</a:t>
            </a:r>
            <a:endParaRPr lang="en-US" dirty="0">
              <a:solidFill>
                <a:srgbClr val="000066"/>
              </a:solidFill>
            </a:endParaRPr>
          </a:p>
        </p:txBody>
      </p:sp>
      <p:sp>
        <p:nvSpPr>
          <p:cNvPr id="3" name="Content Placeholder 2"/>
          <p:cNvSpPr>
            <a:spLocks noGrp="1"/>
          </p:cNvSpPr>
          <p:nvPr>
            <p:ph idx="1"/>
          </p:nvPr>
        </p:nvSpPr>
        <p:spPr/>
        <p:txBody>
          <a:bodyPr>
            <a:normAutofit/>
          </a:bodyPr>
          <a:lstStyle/>
          <a:p>
            <a:pPr>
              <a:buClr>
                <a:schemeClr val="accent4"/>
              </a:buClr>
              <a:buFont typeface="Wingdings" panose="05000000000000000000" pitchFamily="2" charset="2"/>
              <a:buChar char="§"/>
            </a:pPr>
            <a:r>
              <a:rPr lang="en-US" b="1" dirty="0"/>
              <a:t>Not all agencies have developed estimates for all programs and activities identified as susceptible to significant improper payments</a:t>
            </a:r>
          </a:p>
          <a:p>
            <a:pPr lvl="1">
              <a:buClr>
                <a:schemeClr val="accent4"/>
              </a:buClr>
              <a:buFont typeface="Wingdings" panose="05000000000000000000" pitchFamily="2" charset="2"/>
              <a:buChar char="§"/>
            </a:pPr>
            <a:endParaRPr lang="en-US" b="1" dirty="0"/>
          </a:p>
          <a:p>
            <a:pPr>
              <a:buClr>
                <a:schemeClr val="accent4"/>
              </a:buClr>
              <a:buFont typeface="Wingdings" panose="05000000000000000000" pitchFamily="2" charset="2"/>
              <a:buChar char="§"/>
            </a:pPr>
            <a:r>
              <a:rPr lang="en-US" b="1" dirty="0"/>
              <a:t>Specifically, </a:t>
            </a:r>
            <a:r>
              <a:rPr lang="en-US" b="1" dirty="0" smtClean="0"/>
              <a:t>eight </a:t>
            </a:r>
            <a:r>
              <a:rPr lang="en-US" b="1" dirty="0"/>
              <a:t>agencies did not report estimated improper payment amounts for </a:t>
            </a:r>
            <a:r>
              <a:rPr lang="en-US" b="1" dirty="0" smtClean="0"/>
              <a:t>eighteen </a:t>
            </a:r>
            <a:r>
              <a:rPr lang="en-US" b="1" dirty="0"/>
              <a:t>risk-susceptible programs </a:t>
            </a:r>
            <a:r>
              <a:rPr lang="en-US" b="1" dirty="0" smtClean="0"/>
              <a:t>in fiscal year 2016</a:t>
            </a:r>
            <a:endParaRPr lang="en-US" b="1" dirty="0"/>
          </a:p>
          <a:p>
            <a:pPr>
              <a:buClr>
                <a:schemeClr val="accent4"/>
              </a:buClr>
              <a:buFont typeface="Wingdings" panose="05000000000000000000" pitchFamily="2" charset="2"/>
              <a:buChar char="§"/>
            </a:pPr>
            <a:endParaRPr lang="en-US" sz="1200" b="1" dirty="0"/>
          </a:p>
          <a:p>
            <a:pPr>
              <a:buClr>
                <a:schemeClr val="accent4"/>
              </a:buClr>
              <a:buFont typeface="Wingdings" panose="05000000000000000000" pitchFamily="2" charset="2"/>
              <a:buChar char="§"/>
            </a:pPr>
            <a:r>
              <a:rPr lang="en-US" b="1" dirty="0" smtClean="0"/>
              <a:t>Issues include statutory limitations and resource constraints</a:t>
            </a:r>
            <a:endParaRPr lang="en-US" b="1"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13</a:t>
            </a:fld>
            <a:endParaRPr lang="en-US" dirty="0"/>
          </a:p>
        </p:txBody>
      </p:sp>
    </p:spTree>
    <p:extLst>
      <p:ext uri="{BB962C8B-B14F-4D97-AF65-F5344CB8AC3E}">
        <p14:creationId xmlns:p14="http://schemas.microsoft.com/office/powerpoint/2010/main" val="2792854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1124712"/>
            <a:ext cx="9372600" cy="1161288"/>
          </a:xfrm>
        </p:spPr>
        <p:txBody>
          <a:bodyPr>
            <a:noAutofit/>
          </a:bodyPr>
          <a:lstStyle/>
          <a:p>
            <a:r>
              <a:rPr lang="en-US" sz="3200" dirty="0">
                <a:solidFill>
                  <a:srgbClr val="000066"/>
                </a:solidFill>
              </a:rPr>
              <a:t>Risk-Susceptible Programs Not Reporting </a:t>
            </a:r>
            <a:r>
              <a:rPr lang="en-US" sz="3200" dirty="0" smtClean="0">
                <a:solidFill>
                  <a:srgbClr val="000066"/>
                </a:solidFill>
              </a:rPr>
              <a:t>Estimates (continued)</a:t>
            </a:r>
            <a:endParaRPr lang="en-US" sz="3200" dirty="0">
              <a:solidFill>
                <a:srgbClr val="000066"/>
              </a:solidFill>
            </a:endParaRPr>
          </a:p>
        </p:txBody>
      </p:sp>
      <p:sp>
        <p:nvSpPr>
          <p:cNvPr id="3" name="Content Placeholder 2"/>
          <p:cNvSpPr>
            <a:spLocks noGrp="1"/>
          </p:cNvSpPr>
          <p:nvPr>
            <p:ph idx="1"/>
          </p:nvPr>
        </p:nvSpPr>
        <p:spPr/>
        <p:txBody>
          <a:bodyPr numCol="3" spcCol="457200">
            <a:normAutofit fontScale="55000" lnSpcReduction="20000"/>
          </a:bodyPr>
          <a:lstStyle/>
          <a:p>
            <a:pPr marL="0" indent="0">
              <a:buNone/>
            </a:pPr>
            <a:r>
              <a:rPr lang="en-US" sz="3000" b="1" dirty="0" smtClean="0">
                <a:solidFill>
                  <a:schemeClr val="accent4"/>
                </a:solidFill>
              </a:rPr>
              <a:t>USDA:</a:t>
            </a:r>
            <a:endParaRPr lang="en-US" sz="3000" dirty="0" smtClean="0">
              <a:solidFill>
                <a:schemeClr val="accent4"/>
              </a:solidFill>
            </a:endParaRPr>
          </a:p>
          <a:p>
            <a:pPr marL="0" indent="0">
              <a:buNone/>
            </a:pPr>
            <a:r>
              <a:rPr lang="en-US" sz="3000" dirty="0" smtClean="0"/>
              <a:t>Supplemental Nutrition Assistance Program</a:t>
            </a:r>
          </a:p>
          <a:p>
            <a:pPr marL="0" indent="0">
              <a:buNone/>
            </a:pPr>
            <a:r>
              <a:rPr lang="en-US" sz="3000" dirty="0" smtClean="0"/>
              <a:t>Child and Adult Care Food Program</a:t>
            </a:r>
          </a:p>
          <a:p>
            <a:pPr marL="0" indent="0">
              <a:buNone/>
            </a:pPr>
            <a:endParaRPr lang="en-US" sz="3000" dirty="0"/>
          </a:p>
          <a:p>
            <a:pPr marL="0" indent="0">
              <a:buNone/>
            </a:pPr>
            <a:r>
              <a:rPr lang="en-US" sz="3000" b="1" dirty="0" smtClean="0">
                <a:solidFill>
                  <a:schemeClr val="accent4"/>
                </a:solidFill>
              </a:rPr>
              <a:t>HHS:</a:t>
            </a:r>
          </a:p>
          <a:p>
            <a:pPr marL="0" indent="0">
              <a:buNone/>
            </a:pPr>
            <a:r>
              <a:rPr lang="en-US" sz="3000" dirty="0" smtClean="0"/>
              <a:t>Temporary Assistance for Needy Families</a:t>
            </a:r>
          </a:p>
          <a:p>
            <a:pPr marL="0" indent="0">
              <a:buNone/>
            </a:pPr>
            <a:r>
              <a:rPr lang="en-US" sz="3000" dirty="0" smtClean="0"/>
              <a:t>Advance Premium Tax Credit</a:t>
            </a:r>
          </a:p>
          <a:p>
            <a:pPr marL="0" indent="0">
              <a:buNone/>
            </a:pPr>
            <a:r>
              <a:rPr lang="en-US" sz="3000" dirty="0" smtClean="0"/>
              <a:t>Cost-Sharing Reduction</a:t>
            </a:r>
          </a:p>
          <a:p>
            <a:pPr marL="0" indent="0">
              <a:buNone/>
            </a:pPr>
            <a:endParaRPr lang="en-US" sz="3000" dirty="0"/>
          </a:p>
          <a:p>
            <a:pPr marL="0" indent="0">
              <a:buNone/>
            </a:pPr>
            <a:r>
              <a:rPr lang="en-US" sz="3000" b="1" dirty="0" smtClean="0">
                <a:solidFill>
                  <a:schemeClr val="accent4"/>
                </a:solidFill>
              </a:rPr>
              <a:t>DOD</a:t>
            </a:r>
            <a:r>
              <a:rPr lang="en-US" sz="3000" b="1" dirty="0">
                <a:solidFill>
                  <a:schemeClr val="accent4"/>
                </a:solidFill>
              </a:rPr>
              <a:t>:</a:t>
            </a:r>
          </a:p>
          <a:p>
            <a:pPr marL="0" indent="0">
              <a:buNone/>
            </a:pPr>
            <a:r>
              <a:rPr lang="en-US" sz="3000" dirty="0"/>
              <a:t>Navy Commercial Bill Pay – </a:t>
            </a:r>
            <a:r>
              <a:rPr lang="en-US" sz="3000" dirty="0" smtClean="0"/>
              <a:t>Singapore</a:t>
            </a:r>
          </a:p>
          <a:p>
            <a:pPr marL="0" indent="0">
              <a:buNone/>
            </a:pPr>
            <a:endParaRPr lang="en-US" sz="3000" dirty="0"/>
          </a:p>
          <a:p>
            <a:pPr marL="0" indent="0">
              <a:buNone/>
            </a:pPr>
            <a:r>
              <a:rPr lang="en-US" sz="3000" b="1" dirty="0" smtClean="0">
                <a:solidFill>
                  <a:schemeClr val="accent4"/>
                </a:solidFill>
              </a:rPr>
              <a:t>HUD</a:t>
            </a:r>
            <a:r>
              <a:rPr lang="en-US" sz="3000" b="1" dirty="0">
                <a:solidFill>
                  <a:schemeClr val="accent4"/>
                </a:solidFill>
              </a:rPr>
              <a:t>:</a:t>
            </a:r>
          </a:p>
          <a:p>
            <a:pPr marL="0" indent="0">
              <a:buNone/>
            </a:pPr>
            <a:r>
              <a:rPr lang="en-US" sz="3000" dirty="0"/>
              <a:t>Single Family Insurance Claims</a:t>
            </a:r>
          </a:p>
          <a:p>
            <a:pPr marL="0" indent="0">
              <a:buNone/>
            </a:pPr>
            <a:r>
              <a:rPr lang="en-US" sz="3000" dirty="0"/>
              <a:t>Community Planning and Development Entitlement Grants</a:t>
            </a:r>
          </a:p>
          <a:p>
            <a:pPr marL="0" indent="0">
              <a:buNone/>
            </a:pPr>
            <a:r>
              <a:rPr lang="en-US" sz="3000" dirty="0"/>
              <a:t>HOME Investments Program</a:t>
            </a:r>
          </a:p>
          <a:p>
            <a:pPr marL="0" indent="0">
              <a:buNone/>
            </a:pPr>
            <a:endParaRPr lang="en-US" sz="3000" dirty="0" smtClean="0"/>
          </a:p>
          <a:p>
            <a:pPr marL="0" indent="0">
              <a:buNone/>
            </a:pPr>
            <a:r>
              <a:rPr lang="en-US" sz="3000" b="1" dirty="0">
                <a:solidFill>
                  <a:schemeClr val="accent4"/>
                </a:solidFill>
              </a:rPr>
              <a:t>Treasury:</a:t>
            </a:r>
          </a:p>
          <a:p>
            <a:pPr marL="0" indent="0">
              <a:buNone/>
            </a:pPr>
            <a:r>
              <a:rPr lang="en-US" sz="3000" dirty="0" smtClean="0"/>
              <a:t>Additional </a:t>
            </a:r>
            <a:r>
              <a:rPr lang="en-US" sz="3000" dirty="0"/>
              <a:t>Child Tax Credit</a:t>
            </a:r>
          </a:p>
          <a:p>
            <a:pPr marL="0" indent="0">
              <a:buNone/>
            </a:pPr>
            <a:r>
              <a:rPr lang="en-US" sz="3000" dirty="0" smtClean="0"/>
              <a:t>American </a:t>
            </a:r>
            <a:r>
              <a:rPr lang="en-US" sz="3000" dirty="0"/>
              <a:t>Opportunity Tax Credit</a:t>
            </a:r>
          </a:p>
          <a:p>
            <a:pPr marL="0" indent="0">
              <a:buNone/>
            </a:pPr>
            <a:r>
              <a:rPr lang="en-US" sz="3000" dirty="0"/>
              <a:t>Premium Tax Credit</a:t>
            </a:r>
          </a:p>
          <a:p>
            <a:pPr marL="0" indent="0">
              <a:buNone/>
            </a:pPr>
            <a:endParaRPr lang="en-US" sz="3000" dirty="0"/>
          </a:p>
          <a:p>
            <a:pPr marL="0" indent="0">
              <a:buNone/>
            </a:pPr>
            <a:endParaRPr lang="en-US" sz="3000" b="1" dirty="0" smtClean="0"/>
          </a:p>
          <a:p>
            <a:pPr marL="0" indent="0">
              <a:buNone/>
            </a:pPr>
            <a:endParaRPr lang="en-US" sz="3000" b="1" dirty="0" smtClean="0"/>
          </a:p>
          <a:p>
            <a:pPr marL="0" indent="0">
              <a:buNone/>
            </a:pPr>
            <a:r>
              <a:rPr lang="en-US" sz="3000" b="1" dirty="0" smtClean="0">
                <a:solidFill>
                  <a:schemeClr val="accent4"/>
                </a:solidFill>
              </a:rPr>
              <a:t>VA</a:t>
            </a:r>
            <a:r>
              <a:rPr lang="en-US" sz="3000" b="1" dirty="0">
                <a:solidFill>
                  <a:schemeClr val="accent4"/>
                </a:solidFill>
              </a:rPr>
              <a:t>: </a:t>
            </a:r>
          </a:p>
          <a:p>
            <a:pPr marL="0" indent="0">
              <a:buNone/>
            </a:pPr>
            <a:r>
              <a:rPr lang="en-US" sz="3000" dirty="0"/>
              <a:t>Communications, Utilities, and Other Rent</a:t>
            </a:r>
          </a:p>
          <a:p>
            <a:pPr marL="0" indent="0">
              <a:buNone/>
            </a:pPr>
            <a:r>
              <a:rPr lang="en-US" sz="3000" dirty="0"/>
              <a:t>Medical Care Contracts and Agreements</a:t>
            </a:r>
          </a:p>
          <a:p>
            <a:pPr marL="0" indent="0">
              <a:buNone/>
            </a:pPr>
            <a:r>
              <a:rPr lang="en-US" sz="3000" dirty="0"/>
              <a:t>Prosthetics</a:t>
            </a:r>
          </a:p>
          <a:p>
            <a:pPr marL="0" indent="0">
              <a:buNone/>
            </a:pPr>
            <a:r>
              <a:rPr lang="en-US" sz="3000" dirty="0"/>
              <a:t>VA Community Care Choice payments made from the Veterans Choice Fund</a:t>
            </a:r>
          </a:p>
          <a:p>
            <a:pPr marL="0" indent="0">
              <a:buNone/>
            </a:pPr>
            <a:endParaRPr lang="en-US" sz="3000" dirty="0"/>
          </a:p>
          <a:p>
            <a:pPr marL="0" indent="0">
              <a:buNone/>
            </a:pPr>
            <a:r>
              <a:rPr lang="en-US" sz="3000" b="1" dirty="0">
                <a:solidFill>
                  <a:schemeClr val="accent4"/>
                </a:solidFill>
              </a:rPr>
              <a:t>EPA:</a:t>
            </a:r>
          </a:p>
          <a:p>
            <a:pPr marL="0" indent="0">
              <a:buNone/>
            </a:pPr>
            <a:r>
              <a:rPr lang="en-US" sz="3000" dirty="0"/>
              <a:t>Grants</a:t>
            </a:r>
          </a:p>
          <a:p>
            <a:pPr marL="0" indent="0">
              <a:buNone/>
            </a:pPr>
            <a:endParaRPr lang="en-US" sz="3000" dirty="0"/>
          </a:p>
          <a:p>
            <a:pPr marL="0" indent="0">
              <a:buNone/>
            </a:pPr>
            <a:r>
              <a:rPr lang="en-US" sz="3000" b="1" dirty="0">
                <a:solidFill>
                  <a:schemeClr val="accent4"/>
                </a:solidFill>
              </a:rPr>
              <a:t>CNCS:</a:t>
            </a:r>
          </a:p>
          <a:p>
            <a:pPr marL="0" indent="0">
              <a:buNone/>
            </a:pPr>
            <a:r>
              <a:rPr lang="en-US" sz="3000" dirty="0"/>
              <a:t>AmeriCorps</a:t>
            </a:r>
          </a:p>
          <a:p>
            <a:pPr marL="0" indent="0">
              <a:buNone/>
            </a:pPr>
            <a:endParaRPr lang="en-US" sz="1050"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14</a:t>
            </a:fld>
            <a:endParaRPr lang="en-US" dirty="0"/>
          </a:p>
        </p:txBody>
      </p:sp>
    </p:spTree>
    <p:extLst>
      <p:ext uri="{BB962C8B-B14F-4D97-AF65-F5344CB8AC3E}">
        <p14:creationId xmlns:p14="http://schemas.microsoft.com/office/powerpoint/2010/main" val="279735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209800"/>
            <a:ext cx="9372600" cy="4953000"/>
          </a:xfrm>
          <a:prstGeom prst="rect">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15</a:t>
            </a:fld>
            <a:endParaRPr lang="en-US" dirty="0"/>
          </a:p>
        </p:txBody>
      </p:sp>
      <p:sp>
        <p:nvSpPr>
          <p:cNvPr id="5" name="Title 1"/>
          <p:cNvSpPr>
            <a:spLocks noGrp="1"/>
          </p:cNvSpPr>
          <p:nvPr>
            <p:ph type="title"/>
          </p:nvPr>
        </p:nvSpPr>
        <p:spPr>
          <a:xfrm>
            <a:off x="329184" y="1124712"/>
            <a:ext cx="9372600" cy="1033272"/>
          </a:xfrm>
        </p:spPr>
        <p:txBody>
          <a:bodyPr>
            <a:normAutofit fontScale="90000"/>
          </a:bodyPr>
          <a:lstStyle/>
          <a:p>
            <a:r>
              <a:rPr lang="en-US" dirty="0" smtClean="0">
                <a:solidFill>
                  <a:srgbClr val="000066"/>
                </a:solidFill>
              </a:rPr>
              <a:t>Risk-Susceptible Programs Not Reporting Estimates (continued)</a:t>
            </a:r>
            <a:endParaRPr lang="en-US" dirty="0">
              <a:solidFill>
                <a:srgbClr val="000066"/>
              </a:solidFill>
            </a:endParaRPr>
          </a:p>
        </p:txBody>
      </p:sp>
      <p:sp>
        <p:nvSpPr>
          <p:cNvPr id="6" name="Content Placeholder 2"/>
          <p:cNvSpPr>
            <a:spLocks noGrp="1"/>
          </p:cNvSpPr>
          <p:nvPr>
            <p:ph idx="1"/>
          </p:nvPr>
        </p:nvSpPr>
        <p:spPr>
          <a:xfrm>
            <a:off x="304800" y="2438400"/>
            <a:ext cx="9372600" cy="4953000"/>
          </a:xfrm>
        </p:spPr>
        <p:txBody>
          <a:bodyPr>
            <a:normAutofit/>
          </a:bodyPr>
          <a:lstStyle/>
          <a:p>
            <a:pPr marL="0" indent="0">
              <a:buNone/>
            </a:pPr>
            <a:endParaRPr lang="en-US" sz="400" b="1" dirty="0" smtClean="0">
              <a:solidFill>
                <a:srgbClr val="000000"/>
              </a:solidFill>
            </a:endParaRPr>
          </a:p>
          <a:p>
            <a:pPr marL="0" indent="0">
              <a:buNone/>
            </a:pPr>
            <a:endParaRPr lang="en-US" sz="400" b="1" dirty="0">
              <a:solidFill>
                <a:srgbClr val="000000"/>
              </a:solidFill>
            </a:endParaRPr>
          </a:p>
          <a:p>
            <a:pPr marL="0" indent="0">
              <a:buNone/>
            </a:pPr>
            <a:endParaRPr lang="en-US" sz="400" b="1" dirty="0" smtClean="0">
              <a:solidFill>
                <a:srgbClr val="000000"/>
              </a:solidFill>
            </a:endParaRPr>
          </a:p>
          <a:p>
            <a:pPr marL="0" indent="0">
              <a:buNone/>
            </a:pPr>
            <a:endParaRPr lang="en-US" sz="400" b="1" dirty="0" smtClean="0">
              <a:solidFill>
                <a:srgbClr val="000000"/>
              </a:solidFill>
            </a:endParaRPr>
          </a:p>
          <a:p>
            <a:pPr>
              <a:buClr>
                <a:schemeClr val="accent4"/>
              </a:buClr>
              <a:buFont typeface="Arial" panose="020B0604020202020204" pitchFamily="34" charset="0"/>
              <a:buChar char="►"/>
            </a:pPr>
            <a:r>
              <a:rPr lang="en-US" sz="1900" dirty="0">
                <a:solidFill>
                  <a:srgbClr val="000000"/>
                </a:solidFill>
              </a:rPr>
              <a:t>The ACTC is the refundable portion of the Child Tax Credit (CTC). </a:t>
            </a:r>
            <a:r>
              <a:rPr lang="en-US" sz="1900" dirty="0" smtClean="0">
                <a:solidFill>
                  <a:srgbClr val="000000"/>
                </a:solidFill>
              </a:rPr>
              <a:t>The AOTC is a partially refundable credit to offset certain higher education related expenses.</a:t>
            </a:r>
          </a:p>
          <a:p>
            <a:pPr>
              <a:buClr>
                <a:schemeClr val="accent4"/>
              </a:buClr>
              <a:buFont typeface="Arial" panose="020B0604020202020204" pitchFamily="34" charset="0"/>
              <a:buChar char="►"/>
            </a:pPr>
            <a:endParaRPr lang="en-US" sz="1000" b="1" dirty="0">
              <a:solidFill>
                <a:srgbClr val="000000"/>
              </a:solidFill>
            </a:endParaRPr>
          </a:p>
          <a:p>
            <a:pPr marL="388535" indent="-342900">
              <a:buClr>
                <a:schemeClr val="accent4"/>
              </a:buClr>
              <a:buFont typeface="Arial" panose="020B0604020202020204" pitchFamily="34" charset="0"/>
              <a:buChar char="►"/>
            </a:pPr>
            <a:r>
              <a:rPr lang="en-US" sz="1900" dirty="0" smtClean="0">
                <a:solidFill>
                  <a:srgbClr val="000000"/>
                </a:solidFill>
              </a:rPr>
              <a:t>IRS designated the ACTC and AOTC as medium risk in its 2016 AFR and did not report an estimate for either program</a:t>
            </a:r>
          </a:p>
          <a:p>
            <a:pPr marL="388535" indent="-342900">
              <a:buClr>
                <a:schemeClr val="accent4"/>
              </a:buClr>
              <a:buFont typeface="Arial" panose="020B0604020202020204" pitchFamily="34" charset="0"/>
              <a:buChar char="►"/>
            </a:pPr>
            <a:endParaRPr lang="en-US" sz="1000" dirty="0" smtClean="0">
              <a:solidFill>
                <a:srgbClr val="000000"/>
              </a:solidFill>
            </a:endParaRPr>
          </a:p>
          <a:p>
            <a:pPr marL="388535" indent="-342900">
              <a:buClr>
                <a:schemeClr val="accent4"/>
              </a:buClr>
              <a:buFont typeface="Arial" panose="020B0604020202020204" pitchFamily="34" charset="0"/>
              <a:buChar char="►"/>
            </a:pPr>
            <a:r>
              <a:rPr lang="en-US" sz="1900" dirty="0">
                <a:solidFill>
                  <a:srgbClr val="000000"/>
                </a:solidFill>
              </a:rPr>
              <a:t>Treasury Inspector General for Tax Administration </a:t>
            </a:r>
            <a:r>
              <a:rPr lang="en-US" sz="1900" dirty="0" smtClean="0">
                <a:solidFill>
                  <a:srgbClr val="000000"/>
                </a:solidFill>
              </a:rPr>
              <a:t>(TIGTA) has estimated </a:t>
            </a:r>
            <a:r>
              <a:rPr lang="en-US" sz="1900" b="1" dirty="0" smtClean="0">
                <a:solidFill>
                  <a:srgbClr val="000000"/>
                </a:solidFill>
              </a:rPr>
              <a:t>ACTC improper payments</a:t>
            </a:r>
            <a:r>
              <a:rPr lang="en-US" sz="1900" dirty="0" smtClean="0">
                <a:solidFill>
                  <a:srgbClr val="000000"/>
                </a:solidFill>
              </a:rPr>
              <a:t> from </a:t>
            </a:r>
            <a:r>
              <a:rPr lang="en-US" sz="1900" b="1" dirty="0" smtClean="0">
                <a:solidFill>
                  <a:srgbClr val="000000"/>
                </a:solidFill>
              </a:rPr>
              <a:t>25.2 to 30.5 percent</a:t>
            </a:r>
            <a:r>
              <a:rPr lang="en-US" sz="1900" dirty="0" smtClean="0">
                <a:solidFill>
                  <a:srgbClr val="000000"/>
                </a:solidFill>
              </a:rPr>
              <a:t>, or </a:t>
            </a:r>
            <a:r>
              <a:rPr lang="en-US" sz="1900" b="1" dirty="0" smtClean="0">
                <a:solidFill>
                  <a:srgbClr val="000000"/>
                </a:solidFill>
              </a:rPr>
              <a:t>$5.9 billion to $7.1 billion</a:t>
            </a:r>
            <a:r>
              <a:rPr lang="en-US" sz="1900" dirty="0" smtClean="0">
                <a:solidFill>
                  <a:srgbClr val="000000"/>
                </a:solidFill>
              </a:rPr>
              <a:t>. </a:t>
            </a:r>
          </a:p>
          <a:p>
            <a:pPr marL="388535" indent="-342900">
              <a:buClr>
                <a:schemeClr val="accent4"/>
              </a:buClr>
              <a:buFont typeface="Arial" panose="020B0604020202020204" pitchFamily="34" charset="0"/>
              <a:buChar char="►"/>
            </a:pPr>
            <a:endParaRPr lang="en-US" sz="1000" dirty="0" smtClean="0">
              <a:solidFill>
                <a:srgbClr val="000000"/>
              </a:solidFill>
            </a:endParaRPr>
          </a:p>
          <a:p>
            <a:pPr marL="388535" indent="-342900">
              <a:buClr>
                <a:schemeClr val="accent4"/>
              </a:buClr>
              <a:buFont typeface="Arial" panose="020B0604020202020204" pitchFamily="34" charset="0"/>
              <a:buChar char="►"/>
            </a:pPr>
            <a:r>
              <a:rPr lang="en-US" sz="1900" dirty="0" smtClean="0">
                <a:solidFill>
                  <a:srgbClr val="000000"/>
                </a:solidFill>
              </a:rPr>
              <a:t>For the period 2009 to 2011, GAO estimated average yearly overclaims of </a:t>
            </a:r>
            <a:r>
              <a:rPr lang="en-US" sz="1900" b="1" dirty="0" smtClean="0">
                <a:solidFill>
                  <a:srgbClr val="000000"/>
                </a:solidFill>
              </a:rPr>
              <a:t>$6.4 billion for CTC/ACTC</a:t>
            </a:r>
            <a:r>
              <a:rPr lang="en-US" sz="1900" dirty="0" smtClean="0">
                <a:solidFill>
                  <a:srgbClr val="000000"/>
                </a:solidFill>
              </a:rPr>
              <a:t> and </a:t>
            </a:r>
            <a:r>
              <a:rPr lang="en-US" sz="1900" b="1" dirty="0" smtClean="0">
                <a:solidFill>
                  <a:srgbClr val="000000"/>
                </a:solidFill>
              </a:rPr>
              <a:t>$5.0 billion for AOTC</a:t>
            </a:r>
            <a:r>
              <a:rPr lang="en-US" sz="1900" dirty="0" smtClean="0">
                <a:solidFill>
                  <a:srgbClr val="000000"/>
                </a:solidFill>
              </a:rPr>
              <a:t>. GAO estimated overclaims at a rate of </a:t>
            </a:r>
            <a:r>
              <a:rPr lang="en-US" sz="1900" b="1" dirty="0" smtClean="0">
                <a:solidFill>
                  <a:srgbClr val="000000"/>
                </a:solidFill>
              </a:rPr>
              <a:t>12 percent for CTC/ACTC </a:t>
            </a:r>
            <a:r>
              <a:rPr lang="en-US" sz="1900" dirty="0" smtClean="0">
                <a:solidFill>
                  <a:srgbClr val="000000"/>
                </a:solidFill>
              </a:rPr>
              <a:t>and </a:t>
            </a:r>
            <a:r>
              <a:rPr lang="en-US" sz="1900" b="1" dirty="0" smtClean="0">
                <a:solidFill>
                  <a:srgbClr val="000000"/>
                </a:solidFill>
              </a:rPr>
              <a:t>25 percent for AOTC </a:t>
            </a:r>
            <a:r>
              <a:rPr lang="en-US" sz="1900" dirty="0" smtClean="0">
                <a:solidFill>
                  <a:srgbClr val="000000"/>
                </a:solidFill>
              </a:rPr>
              <a:t>over that period (</a:t>
            </a:r>
            <a:r>
              <a:rPr lang="en-US" sz="1900" b="1" dirty="0" smtClean="0">
                <a:solidFill>
                  <a:srgbClr val="000000"/>
                </a:solidFill>
              </a:rPr>
              <a:t>GAO-16-475</a:t>
            </a:r>
            <a:r>
              <a:rPr lang="en-US" sz="1900" dirty="0" smtClean="0">
                <a:solidFill>
                  <a:srgbClr val="000000"/>
                </a:solidFill>
              </a:rPr>
              <a:t>). </a:t>
            </a:r>
          </a:p>
          <a:p>
            <a:pPr marL="388494" indent="-342859">
              <a:buClrTx/>
              <a:buFont typeface="Courier New" panose="02070309020205020404" pitchFamily="49" charset="0"/>
              <a:buChar char="o"/>
            </a:pPr>
            <a:endParaRPr lang="en-US" sz="2000" dirty="0" smtClean="0">
              <a:solidFill>
                <a:srgbClr val="000000"/>
              </a:solidFill>
            </a:endParaRPr>
          </a:p>
          <a:p>
            <a:pPr marL="388494" indent="-342859">
              <a:buClrTx/>
              <a:buFont typeface="Courier New" panose="02070309020205020404" pitchFamily="49" charset="0"/>
              <a:buChar char="o"/>
            </a:pPr>
            <a:endParaRPr lang="en-US" sz="2000" dirty="0" smtClean="0">
              <a:solidFill>
                <a:srgbClr val="000000"/>
              </a:solidFill>
            </a:endParaRPr>
          </a:p>
          <a:p>
            <a:pPr lvl="1"/>
            <a:endParaRPr lang="en-US" b="1" dirty="0"/>
          </a:p>
          <a:p>
            <a:endParaRPr lang="en-US" b="1" dirty="0"/>
          </a:p>
        </p:txBody>
      </p:sp>
      <p:sp>
        <p:nvSpPr>
          <p:cNvPr id="2" name="TextBox 1"/>
          <p:cNvSpPr txBox="1"/>
          <p:nvPr/>
        </p:nvSpPr>
        <p:spPr>
          <a:xfrm>
            <a:off x="457200" y="2209800"/>
            <a:ext cx="8839200" cy="984885"/>
          </a:xfrm>
          <a:prstGeom prst="rect">
            <a:avLst/>
          </a:prstGeom>
          <a:noFill/>
        </p:spPr>
        <p:txBody>
          <a:bodyPr wrap="square" rtlCol="0">
            <a:spAutoFit/>
          </a:bodyPr>
          <a:lstStyle/>
          <a:p>
            <a:r>
              <a:rPr lang="en-US" b="1" dirty="0">
                <a:solidFill>
                  <a:srgbClr val="000000"/>
                </a:solidFill>
              </a:rPr>
              <a:t>Example: Additional Child Tax Credit (ACTC) and American Opportunity Tax Credit (AOTC)</a:t>
            </a:r>
          </a:p>
          <a:p>
            <a:endParaRPr lang="en-US" sz="1800" dirty="0"/>
          </a:p>
        </p:txBody>
      </p:sp>
    </p:spTree>
    <p:extLst>
      <p:ext uri="{BB962C8B-B14F-4D97-AF65-F5344CB8AC3E}">
        <p14:creationId xmlns:p14="http://schemas.microsoft.com/office/powerpoint/2010/main" val="662789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2438400"/>
            <a:ext cx="9372600" cy="4646477"/>
          </a:xfrm>
          <a:prstGeom prst="rect">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16</a:t>
            </a:fld>
            <a:endParaRPr lang="en-US" dirty="0"/>
          </a:p>
        </p:txBody>
      </p:sp>
      <p:sp>
        <p:nvSpPr>
          <p:cNvPr id="5" name="Title 1"/>
          <p:cNvSpPr>
            <a:spLocks noGrp="1"/>
          </p:cNvSpPr>
          <p:nvPr>
            <p:ph type="title"/>
          </p:nvPr>
        </p:nvSpPr>
        <p:spPr>
          <a:xfrm>
            <a:off x="329184" y="1124712"/>
            <a:ext cx="9372600" cy="1033272"/>
          </a:xfrm>
        </p:spPr>
        <p:txBody>
          <a:bodyPr>
            <a:normAutofit fontScale="90000"/>
          </a:bodyPr>
          <a:lstStyle/>
          <a:p>
            <a:r>
              <a:rPr lang="en-US" dirty="0" smtClean="0">
                <a:solidFill>
                  <a:srgbClr val="000066"/>
                </a:solidFill>
              </a:rPr>
              <a:t>Risk-Susceptible Programs Not Reporting Estimates (continued)</a:t>
            </a:r>
            <a:endParaRPr lang="en-US" dirty="0">
              <a:solidFill>
                <a:srgbClr val="000066"/>
              </a:solidFill>
            </a:endParaRPr>
          </a:p>
        </p:txBody>
      </p:sp>
      <p:sp>
        <p:nvSpPr>
          <p:cNvPr id="6" name="Content Placeholder 2"/>
          <p:cNvSpPr>
            <a:spLocks noGrp="1"/>
          </p:cNvSpPr>
          <p:nvPr>
            <p:ph idx="1"/>
          </p:nvPr>
        </p:nvSpPr>
        <p:spPr>
          <a:xfrm>
            <a:off x="304800" y="2209800"/>
            <a:ext cx="9372600" cy="4791456"/>
          </a:xfrm>
        </p:spPr>
        <p:txBody>
          <a:bodyPr>
            <a:normAutofit lnSpcReduction="10000"/>
          </a:bodyPr>
          <a:lstStyle/>
          <a:p>
            <a:pPr marL="0" indent="0">
              <a:buNone/>
            </a:pPr>
            <a:endParaRPr lang="en-US" sz="1400" b="1" dirty="0" smtClean="0">
              <a:solidFill>
                <a:srgbClr val="000000"/>
              </a:solidFill>
            </a:endParaRPr>
          </a:p>
          <a:p>
            <a:pPr marL="0" indent="0">
              <a:buNone/>
            </a:pPr>
            <a:r>
              <a:rPr lang="en-US" sz="2200" b="1" dirty="0" smtClean="0">
                <a:solidFill>
                  <a:srgbClr val="000000"/>
                </a:solidFill>
              </a:rPr>
              <a:t>Example: Supplemental Nutrition Assistance Program (SNAP)</a:t>
            </a:r>
            <a:endParaRPr lang="en-US" sz="200" b="1" dirty="0" smtClean="0">
              <a:solidFill>
                <a:srgbClr val="000000"/>
              </a:solidFill>
            </a:endParaRPr>
          </a:p>
          <a:p>
            <a:pPr marL="0" indent="0">
              <a:buNone/>
            </a:pPr>
            <a:endParaRPr lang="en-US" sz="200" b="1" dirty="0" smtClean="0">
              <a:solidFill>
                <a:srgbClr val="000000"/>
              </a:solidFill>
            </a:endParaRPr>
          </a:p>
          <a:p>
            <a:pPr marL="388535" indent="-342900">
              <a:buClr>
                <a:schemeClr val="accent4"/>
              </a:buClr>
              <a:buFont typeface="Arial" panose="020B0604020202020204" pitchFamily="34" charset="0"/>
              <a:buChar char="►"/>
            </a:pPr>
            <a:r>
              <a:rPr lang="en-US" sz="2000" dirty="0" smtClean="0">
                <a:solidFill>
                  <a:srgbClr val="000000"/>
                </a:solidFill>
              </a:rPr>
              <a:t>In its 2016 AFR, USDA reported that based on in-depth, systematic review of all State quality control systems, it determined that it could not release a national SNAP improper payment rate</a:t>
            </a:r>
          </a:p>
          <a:p>
            <a:pPr marL="388535" indent="-342900">
              <a:buClr>
                <a:schemeClr val="accent4"/>
              </a:buClr>
              <a:buFont typeface="Arial" panose="020B0604020202020204" pitchFamily="34" charset="0"/>
              <a:buChar char="►"/>
            </a:pPr>
            <a:endParaRPr lang="en-US" sz="2000" dirty="0" smtClean="0">
              <a:solidFill>
                <a:srgbClr val="000000"/>
              </a:solidFill>
            </a:endParaRPr>
          </a:p>
          <a:p>
            <a:pPr marL="388535" indent="-342900">
              <a:buClr>
                <a:schemeClr val="accent4"/>
              </a:buClr>
              <a:buFont typeface="Arial" panose="020B0604020202020204" pitchFamily="34" charset="0"/>
              <a:buChar char="►"/>
            </a:pPr>
            <a:r>
              <a:rPr lang="en-US" sz="2000" dirty="0" smtClean="0">
                <a:solidFill>
                  <a:srgbClr val="000000"/>
                </a:solidFill>
              </a:rPr>
              <a:t>USDA is unable to calculate a national improper payment rate due to the unreliability of some State reported data.</a:t>
            </a:r>
          </a:p>
          <a:p>
            <a:pPr marL="388535" indent="-342900">
              <a:buClr>
                <a:schemeClr val="accent4"/>
              </a:buClr>
              <a:buFont typeface="Arial" panose="020B0604020202020204" pitchFamily="34" charset="0"/>
              <a:buChar char="►"/>
            </a:pPr>
            <a:endParaRPr lang="en-US" sz="2000" dirty="0" smtClean="0">
              <a:solidFill>
                <a:srgbClr val="000000"/>
              </a:solidFill>
            </a:endParaRPr>
          </a:p>
          <a:p>
            <a:pPr marL="388535" indent="-342900">
              <a:buClr>
                <a:schemeClr val="accent4"/>
              </a:buClr>
              <a:buFont typeface="Arial" panose="020B0604020202020204" pitchFamily="34" charset="0"/>
              <a:buChar char="►"/>
            </a:pPr>
            <a:r>
              <a:rPr lang="en-US" sz="2000" dirty="0" smtClean="0">
                <a:solidFill>
                  <a:srgbClr val="000000"/>
                </a:solidFill>
              </a:rPr>
              <a:t>USDA IG reported in September 2015 that USDA Food and Nutrition Services’ (FNS) two-tier quality control process was vulnerable to State abuse due to (1) conflicting interests between accurately reporting true improper payment rates and incurring penalties, or (2) mitigating improper payments and receiving a bonus for exceeding standards</a:t>
            </a:r>
          </a:p>
          <a:p>
            <a:pPr marL="388494" indent="-342859">
              <a:buClrTx/>
              <a:buFont typeface="Courier New" panose="02070309020205020404" pitchFamily="49" charset="0"/>
              <a:buChar char="o"/>
            </a:pPr>
            <a:endParaRPr lang="en-US" sz="2000" dirty="0">
              <a:solidFill>
                <a:srgbClr val="000000"/>
              </a:solidFill>
            </a:endParaRPr>
          </a:p>
          <a:p>
            <a:pPr marL="388494" indent="-342859">
              <a:buClrTx/>
              <a:buFont typeface="Courier New" panose="02070309020205020404" pitchFamily="49" charset="0"/>
              <a:buChar char="o"/>
            </a:pPr>
            <a:endParaRPr lang="en-US" sz="2000" dirty="0">
              <a:solidFill>
                <a:srgbClr val="000000"/>
              </a:solidFill>
            </a:endParaRPr>
          </a:p>
          <a:p>
            <a:pPr lvl="1"/>
            <a:endParaRPr lang="en-US" b="1" dirty="0"/>
          </a:p>
          <a:p>
            <a:endParaRPr lang="en-US" b="1" dirty="0"/>
          </a:p>
        </p:txBody>
      </p:sp>
    </p:spTree>
    <p:extLst>
      <p:ext uri="{BB962C8B-B14F-4D97-AF65-F5344CB8AC3E}">
        <p14:creationId xmlns:p14="http://schemas.microsoft.com/office/powerpoint/2010/main" val="3156378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2363923"/>
            <a:ext cx="9372600" cy="4798877"/>
          </a:xfrm>
          <a:prstGeom prst="rect">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17</a:t>
            </a:fld>
            <a:endParaRPr lang="en-US" dirty="0"/>
          </a:p>
        </p:txBody>
      </p:sp>
      <p:sp>
        <p:nvSpPr>
          <p:cNvPr id="6" name="Content Placeholder 2"/>
          <p:cNvSpPr>
            <a:spLocks noGrp="1"/>
          </p:cNvSpPr>
          <p:nvPr>
            <p:ph idx="1"/>
          </p:nvPr>
        </p:nvSpPr>
        <p:spPr/>
        <p:txBody>
          <a:bodyPr/>
          <a:lstStyle/>
          <a:p>
            <a:pPr marL="0" indent="0">
              <a:buNone/>
            </a:pPr>
            <a:r>
              <a:rPr lang="en-US" sz="2200" b="1" dirty="0" smtClean="0">
                <a:solidFill>
                  <a:srgbClr val="000000"/>
                </a:solidFill>
              </a:rPr>
              <a:t>Example: Temporary </a:t>
            </a:r>
            <a:r>
              <a:rPr lang="en-US" sz="2200" b="1" dirty="0">
                <a:solidFill>
                  <a:srgbClr val="000000"/>
                </a:solidFill>
              </a:rPr>
              <a:t>Assistance for Needy Families (TANF</a:t>
            </a:r>
            <a:r>
              <a:rPr lang="en-US" sz="2200" b="1" dirty="0" smtClean="0">
                <a:solidFill>
                  <a:srgbClr val="000000"/>
                </a:solidFill>
              </a:rPr>
              <a:t>)</a:t>
            </a:r>
          </a:p>
          <a:p>
            <a:pPr marL="0" indent="0">
              <a:buNone/>
            </a:pPr>
            <a:endParaRPr lang="en-US" sz="2000" b="1" dirty="0">
              <a:solidFill>
                <a:srgbClr val="000000"/>
              </a:solidFill>
            </a:endParaRPr>
          </a:p>
          <a:p>
            <a:pPr marL="388535" indent="-342900">
              <a:buClr>
                <a:schemeClr val="accent4"/>
              </a:buClr>
              <a:buFont typeface="Arial" panose="020B0604020202020204" pitchFamily="34" charset="0"/>
              <a:buChar char="►"/>
            </a:pPr>
            <a:r>
              <a:rPr lang="en-US" sz="2100" dirty="0">
                <a:solidFill>
                  <a:srgbClr val="000000"/>
                </a:solidFill>
              </a:rPr>
              <a:t>HHS reported statutory limitations prevent the agency from requiring states to estimate TANF improper payments </a:t>
            </a:r>
            <a:endParaRPr lang="en-US" sz="2100" dirty="0" smtClean="0">
              <a:solidFill>
                <a:srgbClr val="000000"/>
              </a:solidFill>
            </a:endParaRPr>
          </a:p>
          <a:p>
            <a:pPr marL="388535" indent="-342900">
              <a:buClr>
                <a:schemeClr val="accent4"/>
              </a:buClr>
              <a:buFont typeface="Arial" panose="020B0604020202020204" pitchFamily="34" charset="0"/>
              <a:buChar char="►"/>
            </a:pPr>
            <a:endParaRPr lang="en-US" sz="2100" dirty="0">
              <a:solidFill>
                <a:srgbClr val="000000"/>
              </a:solidFill>
            </a:endParaRPr>
          </a:p>
          <a:p>
            <a:pPr marL="388535" indent="-342900">
              <a:buClr>
                <a:schemeClr val="accent4"/>
              </a:buClr>
              <a:buFont typeface="Arial" panose="020B0604020202020204" pitchFamily="34" charset="0"/>
              <a:buChar char="►"/>
            </a:pPr>
            <a:r>
              <a:rPr lang="en-US" sz="2100" dirty="0" smtClean="0">
                <a:solidFill>
                  <a:srgbClr val="000000"/>
                </a:solidFill>
              </a:rPr>
              <a:t>Program </a:t>
            </a:r>
            <a:r>
              <a:rPr lang="en-US" sz="2100" dirty="0">
                <a:solidFill>
                  <a:srgbClr val="000000"/>
                </a:solidFill>
              </a:rPr>
              <a:t>outlays were </a:t>
            </a:r>
            <a:r>
              <a:rPr lang="en-US" sz="2100" b="1" dirty="0">
                <a:solidFill>
                  <a:srgbClr val="000000"/>
                </a:solidFill>
              </a:rPr>
              <a:t>$</a:t>
            </a:r>
            <a:r>
              <a:rPr lang="en-US" sz="2100" b="1" dirty="0" smtClean="0">
                <a:solidFill>
                  <a:srgbClr val="000000"/>
                </a:solidFill>
              </a:rPr>
              <a:t>15.5 </a:t>
            </a:r>
            <a:r>
              <a:rPr lang="en-US" sz="2100" b="1" dirty="0">
                <a:solidFill>
                  <a:srgbClr val="000000"/>
                </a:solidFill>
              </a:rPr>
              <a:t>billion</a:t>
            </a:r>
            <a:r>
              <a:rPr lang="en-US" sz="2100" dirty="0">
                <a:solidFill>
                  <a:srgbClr val="000000"/>
                </a:solidFill>
              </a:rPr>
              <a:t> in FY </a:t>
            </a:r>
            <a:r>
              <a:rPr lang="en-US" sz="2100" dirty="0" smtClean="0">
                <a:solidFill>
                  <a:srgbClr val="000000"/>
                </a:solidFill>
              </a:rPr>
              <a:t>2016; </a:t>
            </a:r>
            <a:r>
              <a:rPr lang="en-US" sz="2100" dirty="0">
                <a:solidFill>
                  <a:srgbClr val="000000"/>
                </a:solidFill>
              </a:rPr>
              <a:t>TANF is </a:t>
            </a:r>
            <a:r>
              <a:rPr lang="en-US" sz="2100" dirty="0" smtClean="0">
                <a:solidFill>
                  <a:srgbClr val="000000"/>
                </a:solidFill>
              </a:rPr>
              <a:t>considered by OMB </a:t>
            </a:r>
            <a:r>
              <a:rPr lang="en-US" sz="2100" dirty="0">
                <a:solidFill>
                  <a:srgbClr val="000000"/>
                </a:solidFill>
              </a:rPr>
              <a:t>to be susceptible to significant improper </a:t>
            </a:r>
            <a:r>
              <a:rPr lang="en-US" sz="2100" dirty="0" smtClean="0">
                <a:solidFill>
                  <a:srgbClr val="000000"/>
                </a:solidFill>
              </a:rPr>
              <a:t>payments</a:t>
            </a:r>
          </a:p>
          <a:p>
            <a:pPr marL="388535" indent="-342900">
              <a:buClr>
                <a:schemeClr val="accent4"/>
              </a:buClr>
              <a:buFont typeface="Arial" panose="020B0604020202020204" pitchFamily="34" charset="0"/>
              <a:buChar char="►"/>
            </a:pPr>
            <a:endParaRPr lang="en-US" sz="2100" dirty="0">
              <a:solidFill>
                <a:srgbClr val="000000"/>
              </a:solidFill>
            </a:endParaRPr>
          </a:p>
          <a:p>
            <a:pPr marL="388535" indent="-342900">
              <a:buClr>
                <a:schemeClr val="accent4"/>
              </a:buClr>
              <a:buFont typeface="Arial" panose="020B0604020202020204" pitchFamily="34" charset="0"/>
              <a:buChar char="►"/>
            </a:pPr>
            <a:r>
              <a:rPr lang="en-US" sz="2100" dirty="0">
                <a:solidFill>
                  <a:srgbClr val="000000"/>
                </a:solidFill>
              </a:rPr>
              <a:t>HHS’s OIG recommended </a:t>
            </a:r>
            <a:r>
              <a:rPr lang="en-US" sz="2100" dirty="0" smtClean="0">
                <a:solidFill>
                  <a:srgbClr val="000000"/>
                </a:solidFill>
              </a:rPr>
              <a:t>that HHS continue to work with OMB to implement one of the potential alternative approaches to reporting on TANF improper payments, as recommended by OMB</a:t>
            </a:r>
            <a:endParaRPr lang="en-US" sz="2100" dirty="0">
              <a:solidFill>
                <a:srgbClr val="000000"/>
              </a:solidFill>
            </a:endParaRPr>
          </a:p>
          <a:p>
            <a:pPr lvl="1"/>
            <a:endParaRPr lang="en-US" b="1" dirty="0"/>
          </a:p>
          <a:p>
            <a:endParaRPr lang="en-US" b="1" dirty="0"/>
          </a:p>
        </p:txBody>
      </p:sp>
      <p:sp>
        <p:nvSpPr>
          <p:cNvPr id="8" name="Title 1"/>
          <p:cNvSpPr>
            <a:spLocks noGrp="1"/>
          </p:cNvSpPr>
          <p:nvPr>
            <p:ph type="title"/>
          </p:nvPr>
        </p:nvSpPr>
        <p:spPr>
          <a:xfrm>
            <a:off x="329184" y="1124712"/>
            <a:ext cx="9372600" cy="1033272"/>
          </a:xfrm>
        </p:spPr>
        <p:txBody>
          <a:bodyPr>
            <a:normAutofit fontScale="90000"/>
          </a:bodyPr>
          <a:lstStyle/>
          <a:p>
            <a:r>
              <a:rPr lang="en-US" dirty="0" smtClean="0">
                <a:solidFill>
                  <a:srgbClr val="000066"/>
                </a:solidFill>
              </a:rPr>
              <a:t>Risk-Susceptible Programs Not Reporting Estimates (continued)</a:t>
            </a:r>
            <a:endParaRPr lang="en-US" dirty="0">
              <a:solidFill>
                <a:srgbClr val="000066"/>
              </a:solidFill>
            </a:endParaRPr>
          </a:p>
        </p:txBody>
      </p:sp>
    </p:spTree>
    <p:extLst>
      <p:ext uri="{BB962C8B-B14F-4D97-AF65-F5344CB8AC3E}">
        <p14:creationId xmlns:p14="http://schemas.microsoft.com/office/powerpoint/2010/main" val="3902642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66"/>
                </a:solidFill>
              </a:rPr>
              <a:t>Risk Assessments Not Accurately Assessing Improper Payment Risks </a:t>
            </a:r>
            <a:endParaRPr lang="en-US" dirty="0"/>
          </a:p>
        </p:txBody>
      </p:sp>
      <p:sp>
        <p:nvSpPr>
          <p:cNvPr id="3" name="Content Placeholder 2"/>
          <p:cNvSpPr>
            <a:spLocks noGrp="1"/>
          </p:cNvSpPr>
          <p:nvPr>
            <p:ph sz="half" idx="1"/>
          </p:nvPr>
        </p:nvSpPr>
        <p:spPr>
          <a:xfrm>
            <a:off x="301752" y="2212848"/>
            <a:ext cx="9223248" cy="4736592"/>
          </a:xfrm>
        </p:spPr>
        <p:txBody>
          <a:bodyPr/>
          <a:lstStyle/>
          <a:p>
            <a:endParaRPr lang="en-US" sz="2500" b="1" dirty="0" smtClean="0"/>
          </a:p>
          <a:p>
            <a:pPr>
              <a:buClr>
                <a:schemeClr val="accent4"/>
              </a:buClr>
              <a:buFont typeface="Wingdings" panose="05000000000000000000" pitchFamily="2" charset="2"/>
              <a:buChar char="§"/>
            </a:pPr>
            <a:r>
              <a:rPr lang="en-US" sz="2500" b="1" dirty="0" smtClean="0"/>
              <a:t>Agencies </a:t>
            </a:r>
            <a:r>
              <a:rPr lang="en-US" sz="2500" b="1" dirty="0"/>
              <a:t>conduct their own risk assessments to determine which programs are susceptible to significant improper payments</a:t>
            </a:r>
          </a:p>
          <a:p>
            <a:pPr lvl="1">
              <a:buClr>
                <a:schemeClr val="accent4"/>
              </a:buClr>
              <a:buFont typeface="Wingdings" panose="05000000000000000000" pitchFamily="2" charset="2"/>
              <a:buChar char="§"/>
            </a:pPr>
            <a:endParaRPr lang="en-US" sz="2500" b="1" dirty="0"/>
          </a:p>
          <a:p>
            <a:pPr>
              <a:buClr>
                <a:schemeClr val="accent4"/>
              </a:buClr>
              <a:buFont typeface="Wingdings" panose="05000000000000000000" pitchFamily="2" charset="2"/>
              <a:buChar char="§"/>
            </a:pPr>
            <a:r>
              <a:rPr lang="en-US" sz="2500" b="1" dirty="0" smtClean="0"/>
              <a:t>GAO and agency IGs have reported issues </a:t>
            </a:r>
            <a:r>
              <a:rPr lang="en-US" sz="2500" b="1" dirty="0"/>
              <a:t>related to certain agencies’ risk assessments </a:t>
            </a:r>
            <a:r>
              <a:rPr lang="en-US" sz="2500" b="1" dirty="0" smtClean="0"/>
              <a:t>which call </a:t>
            </a:r>
            <a:r>
              <a:rPr lang="en-US" sz="2500" b="1" dirty="0"/>
              <a:t>into question whether these agencies are identifying all programs susceptible to significant improper payments</a:t>
            </a:r>
          </a:p>
          <a:p>
            <a:endParaRPr lang="en-US" dirty="0"/>
          </a:p>
        </p:txBody>
      </p:sp>
      <p:sp>
        <p:nvSpPr>
          <p:cNvPr id="5" name="Slide Number Placeholder 4"/>
          <p:cNvSpPr>
            <a:spLocks noGrp="1"/>
          </p:cNvSpPr>
          <p:nvPr>
            <p:ph type="sldNum" sz="quarter" idx="12"/>
          </p:nvPr>
        </p:nvSpPr>
        <p:spPr/>
        <p:txBody>
          <a:bodyPr/>
          <a:lstStyle/>
          <a:p>
            <a:r>
              <a:rPr lang="en-US" dirty="0" smtClean="0"/>
              <a:t>Page </a:t>
            </a:r>
            <a:fld id="{01E16EBA-0216-4FA1-BFEC-225E79399361}" type="slidenum">
              <a:rPr lang="en-US" smtClean="0"/>
              <a:pPr/>
              <a:t>18</a:t>
            </a:fld>
            <a:endParaRPr lang="en-US" dirty="0"/>
          </a:p>
        </p:txBody>
      </p:sp>
    </p:spTree>
    <p:extLst>
      <p:ext uri="{BB962C8B-B14F-4D97-AF65-F5344CB8AC3E}">
        <p14:creationId xmlns:p14="http://schemas.microsoft.com/office/powerpoint/2010/main" val="1687657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4800" y="2362200"/>
            <a:ext cx="9372600" cy="4876800"/>
          </a:xfrm>
          <a:prstGeom prst="rect">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19</a:t>
            </a:fld>
            <a:endParaRPr lang="en-US" dirty="0"/>
          </a:p>
        </p:txBody>
      </p:sp>
      <p:sp>
        <p:nvSpPr>
          <p:cNvPr id="6" name="Content Placeholder 2"/>
          <p:cNvSpPr>
            <a:spLocks noGrp="1"/>
          </p:cNvSpPr>
          <p:nvPr>
            <p:ph idx="1"/>
          </p:nvPr>
        </p:nvSpPr>
        <p:spPr>
          <a:xfrm>
            <a:off x="304800" y="2404872"/>
            <a:ext cx="9372600" cy="4791456"/>
          </a:xfrm>
        </p:spPr>
        <p:txBody>
          <a:bodyPr>
            <a:normAutofit fontScale="85000" lnSpcReduction="20000"/>
          </a:bodyPr>
          <a:lstStyle/>
          <a:p>
            <a:pPr marL="0" indent="0">
              <a:buNone/>
            </a:pPr>
            <a:r>
              <a:rPr lang="en-US" sz="2200" b="1" dirty="0" smtClean="0">
                <a:solidFill>
                  <a:srgbClr val="000000"/>
                </a:solidFill>
              </a:rPr>
              <a:t>Example: General Services Administration</a:t>
            </a:r>
          </a:p>
          <a:p>
            <a:pPr marL="0" indent="0">
              <a:buNone/>
            </a:pPr>
            <a:endParaRPr lang="en-US" sz="2000" b="1" dirty="0">
              <a:solidFill>
                <a:srgbClr val="000000"/>
              </a:solidFill>
            </a:endParaRPr>
          </a:p>
          <a:p>
            <a:pPr marL="388535" indent="-342900">
              <a:buClr>
                <a:schemeClr val="accent4"/>
              </a:buClr>
              <a:buFont typeface="Arial" panose="020B0604020202020204" pitchFamily="34" charset="0"/>
              <a:buChar char="►"/>
            </a:pPr>
            <a:r>
              <a:rPr lang="en-US" sz="2300" dirty="0" smtClean="0">
                <a:solidFill>
                  <a:srgbClr val="000000"/>
                </a:solidFill>
              </a:rPr>
              <a:t>Fiscal </a:t>
            </a:r>
            <a:r>
              <a:rPr lang="en-US" sz="2300" dirty="0">
                <a:solidFill>
                  <a:srgbClr val="000000"/>
                </a:solidFill>
              </a:rPr>
              <a:t>Y</a:t>
            </a:r>
            <a:r>
              <a:rPr lang="en-US" sz="2300" dirty="0" smtClean="0">
                <a:solidFill>
                  <a:srgbClr val="000000"/>
                </a:solidFill>
              </a:rPr>
              <a:t>ear 2015 IPERA Compliance Report noted GSA employed a qualitative approach in its fiscal year 2015 risk assessments, relying on questionnaires distributed to 32 subprograms</a:t>
            </a:r>
          </a:p>
          <a:p>
            <a:pPr marL="388535" indent="-342900">
              <a:buClr>
                <a:schemeClr val="accent4"/>
              </a:buClr>
              <a:buFont typeface="Arial" panose="020B0604020202020204" pitchFamily="34" charset="0"/>
              <a:buChar char="►"/>
            </a:pPr>
            <a:endParaRPr lang="en-US" sz="2300" dirty="0">
              <a:solidFill>
                <a:srgbClr val="000000"/>
              </a:solidFill>
            </a:endParaRPr>
          </a:p>
          <a:p>
            <a:pPr marL="388535" indent="-342900">
              <a:buClr>
                <a:schemeClr val="accent4"/>
              </a:buClr>
              <a:buFont typeface="Arial" panose="020B0604020202020204" pitchFamily="34" charset="0"/>
              <a:buChar char="►"/>
            </a:pPr>
            <a:r>
              <a:rPr lang="en-US" sz="2300" dirty="0" smtClean="0">
                <a:solidFill>
                  <a:srgbClr val="000000"/>
                </a:solidFill>
              </a:rPr>
              <a:t>GSA OIG reviewed questionnaires completed by six subprograms with the greatest fiscal year 2014 disbursements and noted several issues, including:</a:t>
            </a:r>
          </a:p>
          <a:p>
            <a:pPr marL="834271" lvl="1" indent="-342900">
              <a:buClr>
                <a:schemeClr val="accent4"/>
              </a:buClr>
              <a:buFont typeface="Wingdings" panose="05000000000000000000" pitchFamily="2" charset="2"/>
              <a:buChar char="§"/>
            </a:pPr>
            <a:r>
              <a:rPr lang="en-US" sz="2300" dirty="0" smtClean="0">
                <a:solidFill>
                  <a:srgbClr val="000000"/>
                </a:solidFill>
              </a:rPr>
              <a:t>Questionnaires did not ask if the subprograms actually experienced improper payments</a:t>
            </a:r>
          </a:p>
          <a:p>
            <a:pPr marL="834271" lvl="1" indent="-342900">
              <a:buClr>
                <a:schemeClr val="accent4"/>
              </a:buClr>
              <a:buFont typeface="Wingdings" panose="05000000000000000000" pitchFamily="2" charset="2"/>
              <a:buChar char="§"/>
            </a:pPr>
            <a:r>
              <a:rPr lang="en-US" sz="2300" dirty="0" smtClean="0">
                <a:solidFill>
                  <a:srgbClr val="000000"/>
                </a:solidFill>
              </a:rPr>
              <a:t>Questionnaires were completed by individuals with no direct or specific knowledge of improper payments</a:t>
            </a:r>
          </a:p>
          <a:p>
            <a:pPr marL="834271" lvl="1" indent="-342900">
              <a:buClr>
                <a:schemeClr val="accent4"/>
              </a:buClr>
              <a:buFont typeface="Wingdings" panose="05000000000000000000" pitchFamily="2" charset="2"/>
              <a:buChar char="§"/>
            </a:pPr>
            <a:r>
              <a:rPr lang="en-US" sz="2300" dirty="0" smtClean="0">
                <a:solidFill>
                  <a:srgbClr val="000000"/>
                </a:solidFill>
              </a:rPr>
              <a:t>Questionnaires included incomplete information</a:t>
            </a:r>
          </a:p>
          <a:p>
            <a:pPr marL="834271" lvl="1" indent="-342900">
              <a:buClr>
                <a:schemeClr val="accent4"/>
              </a:buClr>
              <a:buFont typeface="Wingdings" panose="05000000000000000000" pitchFamily="2" charset="2"/>
              <a:buChar char="§"/>
            </a:pPr>
            <a:endParaRPr lang="en-US" sz="2300" dirty="0">
              <a:solidFill>
                <a:srgbClr val="000000"/>
              </a:solidFill>
            </a:endParaRPr>
          </a:p>
          <a:p>
            <a:pPr marL="388535" indent="-342900">
              <a:buClr>
                <a:schemeClr val="accent4"/>
              </a:buClr>
              <a:buFont typeface="Arial" panose="020B0604020202020204" pitchFamily="34" charset="0"/>
              <a:buChar char="►"/>
            </a:pPr>
            <a:r>
              <a:rPr lang="en-US" sz="2300" dirty="0" smtClean="0">
                <a:solidFill>
                  <a:srgbClr val="000000"/>
                </a:solidFill>
              </a:rPr>
              <a:t>Use of questionnaires relies on individuals to accurately mark responses, and can be vulnerable to inherent bias and conflicts of interest  </a:t>
            </a:r>
          </a:p>
          <a:p>
            <a:pPr marL="834230" lvl="1" indent="-342859">
              <a:buFont typeface="Courier New" panose="02070309020205020404" pitchFamily="49" charset="0"/>
              <a:buChar char="o"/>
            </a:pPr>
            <a:endParaRPr lang="en-US" sz="2000" dirty="0" smtClean="0">
              <a:solidFill>
                <a:srgbClr val="000000"/>
              </a:solidFill>
            </a:endParaRPr>
          </a:p>
          <a:p>
            <a:pPr marL="388494" indent="-342859">
              <a:buClrTx/>
              <a:buFont typeface="Courier New" panose="02070309020205020404" pitchFamily="49" charset="0"/>
              <a:buChar char="o"/>
            </a:pPr>
            <a:endParaRPr lang="en-US" sz="2000" dirty="0">
              <a:solidFill>
                <a:srgbClr val="000000"/>
              </a:solidFill>
            </a:endParaRPr>
          </a:p>
          <a:p>
            <a:pPr marL="388494" indent="-342859">
              <a:buClrTx/>
              <a:buFont typeface="Courier New" panose="02070309020205020404" pitchFamily="49" charset="0"/>
              <a:buChar char="o"/>
            </a:pPr>
            <a:endParaRPr lang="en-US" sz="2000" dirty="0" smtClean="0">
              <a:solidFill>
                <a:srgbClr val="000000"/>
              </a:solidFill>
            </a:endParaRPr>
          </a:p>
          <a:p>
            <a:pPr lvl="1"/>
            <a:endParaRPr lang="en-US" b="1" dirty="0"/>
          </a:p>
          <a:p>
            <a:endParaRPr lang="en-US" b="1" dirty="0"/>
          </a:p>
        </p:txBody>
      </p:sp>
      <p:sp>
        <p:nvSpPr>
          <p:cNvPr id="9" name="Title 6"/>
          <p:cNvSpPr>
            <a:spLocks noGrp="1"/>
          </p:cNvSpPr>
          <p:nvPr>
            <p:ph type="title"/>
          </p:nvPr>
        </p:nvSpPr>
        <p:spPr>
          <a:xfrm>
            <a:off x="304800" y="1066800"/>
            <a:ext cx="9372600" cy="1033272"/>
          </a:xfrm>
        </p:spPr>
        <p:txBody>
          <a:bodyPr>
            <a:noAutofit/>
          </a:bodyPr>
          <a:lstStyle/>
          <a:p>
            <a:r>
              <a:rPr lang="en-US" sz="3200" dirty="0">
                <a:solidFill>
                  <a:srgbClr val="000066"/>
                </a:solidFill>
              </a:rPr>
              <a:t>Risk Assessments Not Accurately Assessing Improper Payment </a:t>
            </a:r>
            <a:r>
              <a:rPr lang="en-US" sz="3200" dirty="0" smtClean="0">
                <a:solidFill>
                  <a:srgbClr val="000066"/>
                </a:solidFill>
              </a:rPr>
              <a:t>Risks (continued)</a:t>
            </a:r>
            <a:endParaRPr lang="en-US" sz="3200" dirty="0">
              <a:solidFill>
                <a:srgbClr val="000066"/>
              </a:solidFill>
            </a:endParaRPr>
          </a:p>
        </p:txBody>
      </p:sp>
    </p:spTree>
    <p:extLst>
      <p:ext uri="{BB962C8B-B14F-4D97-AF65-F5344CB8AC3E}">
        <p14:creationId xmlns:p14="http://schemas.microsoft.com/office/powerpoint/2010/main" val="3088975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1371600"/>
            <a:ext cx="9304020" cy="584775"/>
          </a:xfrm>
        </p:spPr>
        <p:txBody>
          <a:bodyPr/>
          <a:lstStyle/>
          <a:p>
            <a:pPr algn="ctr"/>
            <a:r>
              <a:rPr lang="en-US" sz="4000" dirty="0" smtClean="0">
                <a:solidFill>
                  <a:srgbClr val="000066"/>
                </a:solidFill>
              </a:rPr>
              <a:t>Improper Payments Discussion Points</a:t>
            </a:r>
            <a:endParaRPr lang="en-US" sz="4000" dirty="0">
              <a:solidFill>
                <a:srgbClr val="000066"/>
              </a:solidFill>
            </a:endParaRPr>
          </a:p>
        </p:txBody>
      </p:sp>
      <p:sp>
        <p:nvSpPr>
          <p:cNvPr id="3" name="Slide Number Placeholder 2"/>
          <p:cNvSpPr>
            <a:spLocks noGrp="1"/>
          </p:cNvSpPr>
          <p:nvPr>
            <p:ph type="sldNum" sz="quarter" idx="12"/>
          </p:nvPr>
        </p:nvSpPr>
        <p:spPr/>
        <p:txBody>
          <a:bodyPr/>
          <a:lstStyle/>
          <a:p>
            <a:r>
              <a:rPr lang="en-US" dirty="0" smtClean="0"/>
              <a:t>Page </a:t>
            </a:r>
            <a:fld id="{01E16EBA-0216-4FA1-BFEC-225E79399361}" type="slidenum">
              <a:rPr lang="en-US" smtClean="0"/>
              <a:pPr/>
              <a:t>2</a:t>
            </a:fld>
            <a:endParaRPr lang="en-US" dirty="0"/>
          </a:p>
        </p:txBody>
      </p:sp>
      <p:sp>
        <p:nvSpPr>
          <p:cNvPr id="4" name="TextBox 3"/>
          <p:cNvSpPr txBox="1"/>
          <p:nvPr/>
        </p:nvSpPr>
        <p:spPr>
          <a:xfrm>
            <a:off x="228600" y="2569726"/>
            <a:ext cx="9525000" cy="4062651"/>
          </a:xfrm>
          <a:prstGeom prst="rect">
            <a:avLst/>
          </a:prstGeom>
          <a:noFill/>
        </p:spPr>
        <p:txBody>
          <a:bodyPr wrap="square" rtlCol="0">
            <a:spAutoFit/>
          </a:bodyPr>
          <a:lstStyle/>
          <a:p>
            <a:pPr marL="457200" indent="-457200">
              <a:buClr>
                <a:schemeClr val="accent4"/>
              </a:buClr>
              <a:buFont typeface="Wingdings" panose="05000000000000000000" pitchFamily="2" charset="2"/>
              <a:buChar char="§"/>
            </a:pPr>
            <a:r>
              <a:rPr lang="en-US" sz="3400" b="1" dirty="0" smtClean="0"/>
              <a:t>Definition</a:t>
            </a:r>
          </a:p>
          <a:p>
            <a:pPr marL="457200" indent="-457200">
              <a:buFont typeface="Courier New" panose="02070309020205020404" pitchFamily="49" charset="0"/>
              <a:buChar char="o"/>
            </a:pPr>
            <a:endParaRPr lang="en-US" sz="3400" b="1" dirty="0" smtClean="0"/>
          </a:p>
          <a:p>
            <a:pPr marL="457200" indent="-457200">
              <a:buClr>
                <a:schemeClr val="accent4"/>
              </a:buClr>
              <a:buFont typeface="Wingdings" panose="05000000000000000000" pitchFamily="2" charset="2"/>
              <a:buChar char="§"/>
            </a:pPr>
            <a:r>
              <a:rPr lang="en-US" sz="3400" b="1" dirty="0" smtClean="0"/>
              <a:t>Current Status</a:t>
            </a:r>
          </a:p>
          <a:p>
            <a:pPr marL="457200" indent="-457200">
              <a:buFont typeface="Courier New" panose="02070309020205020404" pitchFamily="49" charset="0"/>
              <a:buChar char="o"/>
            </a:pPr>
            <a:endParaRPr lang="en-US" sz="3400" b="1" dirty="0" smtClean="0"/>
          </a:p>
          <a:p>
            <a:pPr marL="457200" indent="-457200">
              <a:buClr>
                <a:schemeClr val="accent4"/>
              </a:buClr>
              <a:buFont typeface="Wingdings" panose="05000000000000000000" pitchFamily="2" charset="2"/>
              <a:buChar char="§"/>
            </a:pPr>
            <a:r>
              <a:rPr lang="en-US" sz="3400" b="1" dirty="0" smtClean="0"/>
              <a:t>Challenges</a:t>
            </a:r>
          </a:p>
          <a:p>
            <a:pPr marL="457200" indent="-457200">
              <a:buClr>
                <a:schemeClr val="accent4"/>
              </a:buClr>
              <a:buFont typeface="Wingdings" panose="05000000000000000000" pitchFamily="2" charset="2"/>
              <a:buChar char="§"/>
            </a:pPr>
            <a:endParaRPr lang="en-US" sz="3400" dirty="0" smtClean="0">
              <a:solidFill>
                <a:srgbClr val="000000"/>
              </a:solidFill>
            </a:endParaRPr>
          </a:p>
          <a:p>
            <a:pPr marL="457200" indent="-457200">
              <a:buClr>
                <a:schemeClr val="accent4"/>
              </a:buClr>
              <a:buFont typeface="Wingdings" panose="05000000000000000000" pitchFamily="2" charset="2"/>
              <a:buChar char="§"/>
            </a:pPr>
            <a:r>
              <a:rPr lang="en-US" sz="3400" b="1" dirty="0" smtClean="0"/>
              <a:t>Reduction Strategies</a:t>
            </a:r>
            <a:endParaRPr lang="en-US" sz="3400" b="1" dirty="0"/>
          </a:p>
          <a:p>
            <a:pPr lvl="1"/>
            <a:endParaRPr lang="en-US" dirty="0"/>
          </a:p>
        </p:txBody>
      </p:sp>
    </p:spTree>
    <p:extLst>
      <p:ext uri="{BB962C8B-B14F-4D97-AF65-F5344CB8AC3E}">
        <p14:creationId xmlns:p14="http://schemas.microsoft.com/office/powerpoint/2010/main" val="82822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Page </a:t>
            </a:r>
            <a:fld id="{01E16EBA-0216-4FA1-BFEC-225E79399361}" type="slidenum">
              <a:rPr lang="en-US" smtClean="0"/>
              <a:pPr/>
              <a:t>20</a:t>
            </a:fld>
            <a:endParaRPr lang="en-US" dirty="0"/>
          </a:p>
        </p:txBody>
      </p:sp>
      <p:sp>
        <p:nvSpPr>
          <p:cNvPr id="4" name="Title 1"/>
          <p:cNvSpPr txBox="1">
            <a:spLocks/>
          </p:cNvSpPr>
          <p:nvPr/>
        </p:nvSpPr>
        <p:spPr>
          <a:xfrm>
            <a:off x="228600" y="1371600"/>
            <a:ext cx="9372600" cy="1033272"/>
          </a:xfrm>
          <a:prstGeom prst="rect">
            <a:avLst/>
          </a:prstGeom>
        </p:spPr>
        <p:txBody>
          <a:bodyPr>
            <a:noAutofit/>
          </a:bodyPr>
          <a:lst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a:lstStyle>
          <a:p>
            <a:r>
              <a:rPr lang="en-US" sz="3200" dirty="0" smtClean="0">
                <a:solidFill>
                  <a:srgbClr val="000066"/>
                </a:solidFill>
              </a:rPr>
              <a:t>Audience Question</a:t>
            </a:r>
            <a:endParaRPr lang="en-US" sz="3200" dirty="0">
              <a:solidFill>
                <a:srgbClr val="000066"/>
              </a:solidFill>
            </a:endParaRPr>
          </a:p>
        </p:txBody>
      </p:sp>
      <p:sp>
        <p:nvSpPr>
          <p:cNvPr id="5" name="Content Placeholder 2"/>
          <p:cNvSpPr>
            <a:spLocks noGrp="1"/>
          </p:cNvSpPr>
          <p:nvPr>
            <p:ph idx="4294967295"/>
          </p:nvPr>
        </p:nvSpPr>
        <p:spPr>
          <a:xfrm>
            <a:off x="533400" y="2590800"/>
            <a:ext cx="8178120" cy="4766661"/>
          </a:xfrm>
          <a:prstGeom prst="rect">
            <a:avLst/>
          </a:prstGeom>
        </p:spPr>
        <p:txBody>
          <a:bodyPr/>
          <a:lstStyle/>
          <a:p>
            <a:pPr marL="0" indent="0">
              <a:buNone/>
            </a:pPr>
            <a:r>
              <a:rPr lang="en-US" b="1" dirty="0"/>
              <a:t>Of the 24 Chief Financial Officers Act agencies, how many did not </a:t>
            </a:r>
            <a:r>
              <a:rPr lang="en-US" b="1" dirty="0" smtClean="0"/>
              <a:t>identify programs susceptible to significant improper payments for fiscal year 2016?</a:t>
            </a:r>
            <a:endParaRPr lang="en-US" b="1" dirty="0"/>
          </a:p>
          <a:p>
            <a:pPr marL="0" indent="0">
              <a:buNone/>
            </a:pPr>
            <a:endParaRPr lang="en-US" b="1" dirty="0"/>
          </a:p>
          <a:p>
            <a:pPr marL="457200" indent="-457200">
              <a:buFont typeface="+mj-lt"/>
              <a:buAutoNum type="alphaUcPeriod"/>
            </a:pPr>
            <a:r>
              <a:rPr lang="en-US" b="1" dirty="0"/>
              <a:t>0</a:t>
            </a:r>
          </a:p>
          <a:p>
            <a:pPr marL="457200" indent="-457200">
              <a:buFont typeface="+mj-lt"/>
              <a:buAutoNum type="alphaUcPeriod"/>
            </a:pPr>
            <a:r>
              <a:rPr lang="en-US" b="1" dirty="0"/>
              <a:t>5</a:t>
            </a:r>
          </a:p>
          <a:p>
            <a:pPr marL="457200" indent="-457200">
              <a:buFont typeface="+mj-lt"/>
              <a:buAutoNum type="alphaUcPeriod"/>
            </a:pPr>
            <a:r>
              <a:rPr lang="en-US" b="1" dirty="0" smtClean="0"/>
              <a:t>9</a:t>
            </a:r>
            <a:endParaRPr lang="en-US" b="1" dirty="0"/>
          </a:p>
          <a:p>
            <a:pPr marL="457200" indent="-457200">
              <a:buFont typeface="+mj-lt"/>
              <a:buAutoNum type="alphaUcPeriod"/>
            </a:pPr>
            <a:r>
              <a:rPr lang="en-US" b="1" dirty="0"/>
              <a:t>12</a:t>
            </a:r>
          </a:p>
          <a:p>
            <a:pPr marL="457200" indent="-457200">
              <a:buFont typeface="+mj-lt"/>
              <a:buAutoNum type="alphaUcPeriod"/>
            </a:pPr>
            <a:endParaRPr lang="en-US" dirty="0"/>
          </a:p>
        </p:txBody>
      </p:sp>
      <p:pic>
        <p:nvPicPr>
          <p:cNvPr id="1027" name="Picture 3" descr="C:\Users\FlavinD\AppData\Local\Microsoft\Windows\Temporary Internet Files\Content.IE5\EUC08X4A\Picture1_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86200"/>
            <a:ext cx="5382771" cy="260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693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solidFill>
                  <a:srgbClr val="000066"/>
                </a:solidFill>
              </a:rPr>
              <a:t>Some Agencies Did Not Identify Programs Susceptible to Significant Improper Payments for Fiscal Year 2016</a:t>
            </a:r>
            <a:endParaRPr lang="en-US" sz="2800" dirty="0">
              <a:solidFill>
                <a:srgbClr val="000066"/>
              </a:solidFill>
            </a:endParaRPr>
          </a:p>
        </p:txBody>
      </p:sp>
      <p:sp>
        <p:nvSpPr>
          <p:cNvPr id="3" name="Content Placeholder 2"/>
          <p:cNvSpPr>
            <a:spLocks noGrp="1"/>
          </p:cNvSpPr>
          <p:nvPr>
            <p:ph idx="1"/>
          </p:nvPr>
        </p:nvSpPr>
        <p:spPr/>
        <p:txBody>
          <a:bodyPr>
            <a:normAutofit lnSpcReduction="10000"/>
          </a:bodyPr>
          <a:lstStyle/>
          <a:p>
            <a:pPr marL="0" indent="0">
              <a:buNone/>
            </a:pPr>
            <a:r>
              <a:rPr lang="en-US" b="1" dirty="0"/>
              <a:t>CFO Act Agencies with No Programs Reporting Improper Payments</a:t>
            </a:r>
          </a:p>
          <a:p>
            <a:pPr lvl="1">
              <a:buClr>
                <a:schemeClr val="accent4"/>
              </a:buClr>
              <a:buFont typeface="Wingdings" panose="05000000000000000000" pitchFamily="2" charset="2"/>
              <a:buChar char="§"/>
            </a:pPr>
            <a:r>
              <a:rPr lang="en-US" dirty="0"/>
              <a:t>U.S. Agency for International Development</a:t>
            </a:r>
          </a:p>
          <a:p>
            <a:pPr lvl="1">
              <a:buClr>
                <a:schemeClr val="accent4"/>
              </a:buClr>
              <a:buFont typeface="Wingdings" panose="05000000000000000000" pitchFamily="2" charset="2"/>
              <a:buChar char="§"/>
            </a:pPr>
            <a:r>
              <a:rPr lang="en-US" dirty="0"/>
              <a:t>Department of Energy</a:t>
            </a:r>
          </a:p>
          <a:p>
            <a:pPr lvl="1">
              <a:buClr>
                <a:schemeClr val="accent4"/>
              </a:buClr>
              <a:buFont typeface="Wingdings" panose="05000000000000000000" pitchFamily="2" charset="2"/>
              <a:buChar char="§"/>
            </a:pPr>
            <a:r>
              <a:rPr lang="en-US" dirty="0"/>
              <a:t>Department of State</a:t>
            </a:r>
          </a:p>
          <a:p>
            <a:pPr lvl="1">
              <a:buClr>
                <a:schemeClr val="accent4"/>
              </a:buClr>
              <a:buFont typeface="Wingdings" panose="05000000000000000000" pitchFamily="2" charset="2"/>
              <a:buChar char="§"/>
            </a:pPr>
            <a:r>
              <a:rPr lang="en-US" dirty="0"/>
              <a:t>National Science Foundation</a:t>
            </a:r>
          </a:p>
          <a:p>
            <a:pPr lvl="1">
              <a:buClr>
                <a:schemeClr val="accent4"/>
              </a:buClr>
              <a:buFont typeface="Wingdings" panose="05000000000000000000" pitchFamily="2" charset="2"/>
              <a:buChar char="§"/>
            </a:pPr>
            <a:r>
              <a:rPr lang="en-US" dirty="0"/>
              <a:t>Nuclear Regulatory Commission </a:t>
            </a:r>
          </a:p>
          <a:p>
            <a:pPr marL="0" indent="0">
              <a:buNone/>
            </a:pPr>
            <a:r>
              <a:rPr lang="en-US" b="1" dirty="0"/>
              <a:t>CFO Act Agencies Reporting Only </a:t>
            </a:r>
            <a:r>
              <a:rPr lang="en-US" b="1" dirty="0" smtClean="0"/>
              <a:t>DRAA-Related </a:t>
            </a:r>
            <a:r>
              <a:rPr lang="en-US" b="1" dirty="0"/>
              <a:t>Estimates</a:t>
            </a:r>
          </a:p>
          <a:p>
            <a:pPr lvl="1">
              <a:buClr>
                <a:schemeClr val="accent4"/>
              </a:buClr>
              <a:buFont typeface="Wingdings" panose="05000000000000000000" pitchFamily="2" charset="2"/>
              <a:buChar char="§"/>
            </a:pPr>
            <a:r>
              <a:rPr lang="en-US" dirty="0"/>
              <a:t>Department of Commerce</a:t>
            </a:r>
          </a:p>
          <a:p>
            <a:pPr lvl="1">
              <a:buClr>
                <a:schemeClr val="accent4"/>
              </a:buClr>
              <a:buFont typeface="Wingdings" panose="05000000000000000000" pitchFamily="2" charset="2"/>
              <a:buChar char="§"/>
            </a:pPr>
            <a:r>
              <a:rPr lang="en-US" dirty="0"/>
              <a:t>Department of the Interior</a:t>
            </a:r>
          </a:p>
          <a:p>
            <a:pPr lvl="1">
              <a:buClr>
                <a:schemeClr val="accent4"/>
              </a:buClr>
              <a:buFont typeface="Wingdings" panose="05000000000000000000" pitchFamily="2" charset="2"/>
              <a:buChar char="§"/>
            </a:pPr>
            <a:r>
              <a:rPr lang="en-US" dirty="0"/>
              <a:t>Department of Justice</a:t>
            </a:r>
          </a:p>
          <a:p>
            <a:pPr lvl="1">
              <a:buClr>
                <a:schemeClr val="accent4"/>
              </a:buClr>
              <a:buFont typeface="Wingdings" panose="05000000000000000000" pitchFamily="2" charset="2"/>
              <a:buChar char="§"/>
            </a:pPr>
            <a:r>
              <a:rPr lang="en-US" dirty="0"/>
              <a:t>National Aeronautics and Space Administration</a:t>
            </a:r>
          </a:p>
          <a:p>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21</a:t>
            </a:fld>
            <a:endParaRPr lang="en-US" dirty="0"/>
          </a:p>
        </p:txBody>
      </p:sp>
      <p:sp>
        <p:nvSpPr>
          <p:cNvPr id="5" name="TextBox 4"/>
          <p:cNvSpPr txBox="1"/>
          <p:nvPr/>
        </p:nvSpPr>
        <p:spPr>
          <a:xfrm>
            <a:off x="762000" y="7315200"/>
            <a:ext cx="6096000" cy="369332"/>
          </a:xfrm>
          <a:prstGeom prst="rect">
            <a:avLst/>
          </a:prstGeom>
          <a:noFill/>
        </p:spPr>
        <p:txBody>
          <a:bodyPr wrap="square" rtlCol="0">
            <a:spAutoFit/>
          </a:bodyPr>
          <a:lstStyle/>
          <a:p>
            <a:r>
              <a:rPr lang="en-US" sz="1800" dirty="0" smtClean="0"/>
              <a:t>DRAA = Disaster Relief Appropriations Act, 2013</a:t>
            </a:r>
            <a:endParaRPr lang="en-US" sz="1800" dirty="0"/>
          </a:p>
        </p:txBody>
      </p:sp>
    </p:spTree>
    <p:extLst>
      <p:ext uri="{BB962C8B-B14F-4D97-AF65-F5344CB8AC3E}">
        <p14:creationId xmlns:p14="http://schemas.microsoft.com/office/powerpoint/2010/main" val="3930575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66"/>
                </a:solidFill>
              </a:rPr>
              <a:t>Estimation Methodologies Not Producing Reliable Estimates</a:t>
            </a:r>
            <a:endParaRPr lang="en-US" dirty="0"/>
          </a:p>
        </p:txBody>
      </p:sp>
      <p:sp>
        <p:nvSpPr>
          <p:cNvPr id="3" name="Content Placeholder 2"/>
          <p:cNvSpPr>
            <a:spLocks noGrp="1"/>
          </p:cNvSpPr>
          <p:nvPr>
            <p:ph idx="1"/>
          </p:nvPr>
        </p:nvSpPr>
        <p:spPr/>
        <p:txBody>
          <a:bodyPr/>
          <a:lstStyle/>
          <a:p>
            <a:endParaRPr lang="en-US" dirty="0"/>
          </a:p>
          <a:p>
            <a:pPr>
              <a:buClr>
                <a:schemeClr val="accent4"/>
              </a:buClr>
              <a:buFont typeface="Wingdings" panose="05000000000000000000" pitchFamily="2" charset="2"/>
              <a:buChar char="§"/>
            </a:pPr>
            <a:r>
              <a:rPr lang="en-US" b="1" dirty="0"/>
              <a:t>Flexibility in how agencies implement improper payment estimation requirements can contribute to inconsistent or understated estimates</a:t>
            </a:r>
          </a:p>
          <a:p>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22</a:t>
            </a:fld>
            <a:endParaRPr lang="en-US" dirty="0"/>
          </a:p>
        </p:txBody>
      </p:sp>
    </p:spTree>
    <p:extLst>
      <p:ext uri="{BB962C8B-B14F-4D97-AF65-F5344CB8AC3E}">
        <p14:creationId xmlns:p14="http://schemas.microsoft.com/office/powerpoint/2010/main" val="1287290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3375" y="2362200"/>
            <a:ext cx="9372600" cy="4791075"/>
          </a:xfrm>
          <a:prstGeom prst="rect">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23</a:t>
            </a:fld>
            <a:endParaRPr lang="en-US" dirty="0"/>
          </a:p>
        </p:txBody>
      </p:sp>
      <p:sp>
        <p:nvSpPr>
          <p:cNvPr id="5" name="Content Placeholder 2"/>
          <p:cNvSpPr txBox="1">
            <a:spLocks/>
          </p:cNvSpPr>
          <p:nvPr/>
        </p:nvSpPr>
        <p:spPr>
          <a:xfrm>
            <a:off x="333375" y="2371344"/>
            <a:ext cx="9372600" cy="4791456"/>
          </a:xfrm>
          <a:prstGeom prst="rect">
            <a:avLst/>
          </a:prstGeom>
          <a:ln>
            <a:noFill/>
          </a:ln>
        </p:spPr>
        <p:txBody>
          <a:bodyPr vert="horz" lIns="101882" tIns="50941" rIns="101882" bIns="50941" rtlCol="0">
            <a:normAutofit/>
          </a:bodyPr>
          <a:lst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1971675" indent="-252413" algn="l" defTabSz="1018824" rtl="0" eaLnBrk="1" fontAlgn="base" latinLnBrk="0" hangingPunct="1">
              <a:lnSpc>
                <a:spcPct val="85000"/>
              </a:lnSpc>
              <a:spcBef>
                <a:spcPct val="15000"/>
              </a:spcBef>
              <a:spcAft>
                <a:spcPct val="0"/>
              </a:spcAft>
              <a:buFont typeface="Arial" pitchFamily="34" charset="0"/>
              <a:buChar char="•"/>
              <a:defRPr lang="en-US" sz="1800"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2200" b="1" dirty="0" smtClean="0">
                <a:solidFill>
                  <a:srgbClr val="000000"/>
                </a:solidFill>
              </a:rPr>
              <a:t>Example: Rental Housing Assistance Programs (RHAP)</a:t>
            </a:r>
          </a:p>
          <a:p>
            <a:pPr marL="0" indent="0">
              <a:buFont typeface="Arial" pitchFamily="34" charset="0"/>
              <a:buNone/>
            </a:pPr>
            <a:endParaRPr lang="en-US" sz="2000" b="1" dirty="0" smtClean="0">
              <a:solidFill>
                <a:srgbClr val="000000"/>
              </a:solidFill>
            </a:endParaRPr>
          </a:p>
          <a:p>
            <a:pPr marL="388535" indent="-342900">
              <a:buClr>
                <a:schemeClr val="accent4"/>
              </a:buClr>
              <a:buFont typeface="Arial" panose="020B0604020202020204" pitchFamily="34" charset="0"/>
              <a:buChar char="►"/>
            </a:pPr>
            <a:r>
              <a:rPr lang="en-US" sz="2100" dirty="0" smtClean="0">
                <a:solidFill>
                  <a:srgbClr val="000000"/>
                </a:solidFill>
              </a:rPr>
              <a:t>HUD OIG’s IPERA compliance reports have noted issues concerning the reasonableness of HUD’s RHAP improper payment estimate</a:t>
            </a:r>
          </a:p>
          <a:p>
            <a:pPr marL="834271" lvl="1" indent="-342900">
              <a:buClr>
                <a:srgbClr val="C00000"/>
              </a:buClr>
              <a:buFont typeface="Wingdings" panose="05000000000000000000" pitchFamily="2" charset="2"/>
              <a:buChar char="§"/>
            </a:pPr>
            <a:r>
              <a:rPr lang="en-US" sz="2100" dirty="0" smtClean="0">
                <a:solidFill>
                  <a:srgbClr val="000000"/>
                </a:solidFill>
              </a:rPr>
              <a:t>Estimates for some types of errors based on potentially outdated data</a:t>
            </a:r>
          </a:p>
          <a:p>
            <a:pPr marL="834271" lvl="1" indent="-342900">
              <a:buClr>
                <a:srgbClr val="C00000"/>
              </a:buClr>
              <a:buFont typeface="Wingdings" panose="05000000000000000000" pitchFamily="2" charset="2"/>
              <a:buChar char="§"/>
            </a:pPr>
            <a:r>
              <a:rPr lang="en-US" sz="2100" dirty="0" smtClean="0">
                <a:solidFill>
                  <a:srgbClr val="000000"/>
                </a:solidFill>
              </a:rPr>
              <a:t>Use </a:t>
            </a:r>
            <a:r>
              <a:rPr lang="en-US" sz="2100" dirty="0">
                <a:solidFill>
                  <a:srgbClr val="000000"/>
                </a:solidFill>
              </a:rPr>
              <a:t>of a combined improper payment rate for the three components of </a:t>
            </a:r>
            <a:r>
              <a:rPr lang="en-US" sz="2100" dirty="0" smtClean="0">
                <a:solidFill>
                  <a:srgbClr val="000000"/>
                </a:solidFill>
              </a:rPr>
              <a:t>RHAP has </a:t>
            </a:r>
            <a:r>
              <a:rPr lang="en-US" sz="2100" dirty="0">
                <a:solidFill>
                  <a:srgbClr val="000000"/>
                </a:solidFill>
              </a:rPr>
              <a:t>the potential to mask an increase in the rate of one or more of the components</a:t>
            </a:r>
          </a:p>
          <a:p>
            <a:pPr marL="834271" lvl="1" indent="-342900">
              <a:buClr>
                <a:srgbClr val="C00000"/>
              </a:buClr>
              <a:buFont typeface="Wingdings" panose="05000000000000000000" pitchFamily="2" charset="2"/>
              <a:buChar char="§"/>
            </a:pPr>
            <a:endParaRPr lang="en-US" sz="2100" dirty="0" smtClean="0">
              <a:solidFill>
                <a:srgbClr val="000000"/>
              </a:solidFill>
            </a:endParaRPr>
          </a:p>
          <a:p>
            <a:pPr marL="388535" indent="-342900">
              <a:buClr>
                <a:schemeClr val="accent4"/>
              </a:buClr>
              <a:buFont typeface="Arial" panose="020B0604020202020204" pitchFamily="34" charset="0"/>
              <a:buChar char="►"/>
            </a:pPr>
            <a:r>
              <a:rPr lang="en-US" sz="2100" dirty="0" smtClean="0">
                <a:solidFill>
                  <a:srgbClr val="000000"/>
                </a:solidFill>
              </a:rPr>
              <a:t>In fiscal year 2016, HUD reported that it closed an OIG recommendation to obtain updated data by completing a new billing error study, and that it was continuing to work closely with its OIG on prior recommendations </a:t>
            </a:r>
          </a:p>
          <a:p>
            <a:pPr marL="388494" indent="-342859">
              <a:buFont typeface="Courier New" panose="02070309020205020404" pitchFamily="49" charset="0"/>
              <a:buChar char="o"/>
            </a:pPr>
            <a:endParaRPr lang="en-US" sz="2000" dirty="0" smtClean="0">
              <a:solidFill>
                <a:srgbClr val="000000"/>
              </a:solidFill>
            </a:endParaRPr>
          </a:p>
          <a:p>
            <a:pPr marL="388494" indent="-342859">
              <a:buFont typeface="Courier New" panose="02070309020205020404" pitchFamily="49" charset="0"/>
              <a:buChar char="o"/>
            </a:pPr>
            <a:endParaRPr lang="en-US" sz="2000" dirty="0" smtClean="0">
              <a:solidFill>
                <a:srgbClr val="000000"/>
              </a:solidFill>
            </a:endParaRPr>
          </a:p>
          <a:p>
            <a:pPr lvl="1"/>
            <a:endParaRPr lang="en-US" b="1" dirty="0" smtClean="0"/>
          </a:p>
          <a:p>
            <a:endParaRPr lang="en-US" b="1" dirty="0"/>
          </a:p>
        </p:txBody>
      </p:sp>
      <p:sp>
        <p:nvSpPr>
          <p:cNvPr id="6" name="Title 1"/>
          <p:cNvSpPr>
            <a:spLocks noGrp="1"/>
          </p:cNvSpPr>
          <p:nvPr>
            <p:ph type="title"/>
          </p:nvPr>
        </p:nvSpPr>
        <p:spPr>
          <a:xfrm>
            <a:off x="329184" y="1124712"/>
            <a:ext cx="9372600" cy="1033272"/>
          </a:xfrm>
        </p:spPr>
        <p:txBody>
          <a:bodyPr>
            <a:normAutofit fontScale="90000"/>
          </a:bodyPr>
          <a:lstStyle/>
          <a:p>
            <a:r>
              <a:rPr lang="en-US" dirty="0">
                <a:solidFill>
                  <a:srgbClr val="000066"/>
                </a:solidFill>
              </a:rPr>
              <a:t>Estimation Methodologies Not Producing Reliable </a:t>
            </a:r>
            <a:r>
              <a:rPr lang="en-US" dirty="0" smtClean="0">
                <a:solidFill>
                  <a:srgbClr val="000066"/>
                </a:solidFill>
              </a:rPr>
              <a:t>Estimates (continued)</a:t>
            </a:r>
            <a:endParaRPr lang="en-US" dirty="0"/>
          </a:p>
        </p:txBody>
      </p:sp>
    </p:spTree>
    <p:extLst>
      <p:ext uri="{BB962C8B-B14F-4D97-AF65-F5344CB8AC3E}">
        <p14:creationId xmlns:p14="http://schemas.microsoft.com/office/powerpoint/2010/main" val="35492087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362200"/>
            <a:ext cx="9296400" cy="4800600"/>
          </a:xfrm>
          <a:prstGeom prst="rect">
            <a:avLst/>
          </a:prstGeom>
          <a:solidFill>
            <a:schemeClr val="accent6">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solidFill>
                  <a:srgbClr val="000066"/>
                </a:solidFill>
              </a:rPr>
              <a:t>Estimation Methodologies Not Producing Reliable </a:t>
            </a:r>
            <a:r>
              <a:rPr lang="en-US" dirty="0" smtClean="0">
                <a:solidFill>
                  <a:srgbClr val="000066"/>
                </a:solidFill>
              </a:rPr>
              <a:t>Estimates (continued)</a:t>
            </a:r>
            <a:endParaRPr lang="en-US" dirty="0"/>
          </a:p>
        </p:txBody>
      </p:sp>
      <p:sp>
        <p:nvSpPr>
          <p:cNvPr id="3" name="Content Placeholder 2"/>
          <p:cNvSpPr>
            <a:spLocks noGrp="1"/>
          </p:cNvSpPr>
          <p:nvPr>
            <p:ph idx="1"/>
          </p:nvPr>
        </p:nvSpPr>
        <p:spPr/>
        <p:txBody>
          <a:bodyPr>
            <a:noAutofit/>
          </a:bodyPr>
          <a:lstStyle/>
          <a:p>
            <a:pPr marL="0" indent="0">
              <a:buNone/>
            </a:pPr>
            <a:r>
              <a:rPr lang="en-US" sz="2300" b="1" dirty="0">
                <a:solidFill>
                  <a:srgbClr val="000000"/>
                </a:solidFill>
              </a:rPr>
              <a:t>Example: TRICARE vs. Medicare (GAO-15-269</a:t>
            </a:r>
            <a:r>
              <a:rPr lang="en-US" sz="2300" b="1" dirty="0" smtClean="0">
                <a:solidFill>
                  <a:srgbClr val="000000"/>
                </a:solidFill>
              </a:rPr>
              <a:t>)</a:t>
            </a:r>
          </a:p>
          <a:p>
            <a:pPr>
              <a:buClr>
                <a:srgbClr val="FF0000"/>
              </a:buClr>
              <a:buFont typeface="Wingdings" panose="05000000000000000000" pitchFamily="2" charset="2"/>
              <a:buChar char="§"/>
            </a:pPr>
            <a:endParaRPr lang="en-US" sz="600" b="1" dirty="0">
              <a:solidFill>
                <a:srgbClr val="000000"/>
              </a:solidFill>
            </a:endParaRPr>
          </a:p>
          <a:p>
            <a:pPr marL="566324" lvl="1" indent="-342900">
              <a:lnSpc>
                <a:spcPct val="90000"/>
              </a:lnSpc>
              <a:buClr>
                <a:srgbClr val="C00000"/>
              </a:buClr>
              <a:buFont typeface="Arial" panose="020B0604020202020204" pitchFamily="34" charset="0"/>
              <a:buChar char="►"/>
            </a:pPr>
            <a:r>
              <a:rPr lang="en-US" sz="2000" dirty="0">
                <a:solidFill>
                  <a:srgbClr val="000000"/>
                </a:solidFill>
              </a:rPr>
              <a:t>DOD uses a less comprehensive methodology for estimating TRICARE improper payments than the methodology used in Medicare estimates</a:t>
            </a:r>
          </a:p>
          <a:p>
            <a:pPr marL="566324" lvl="1" indent="-342900">
              <a:lnSpc>
                <a:spcPct val="90000"/>
              </a:lnSpc>
              <a:buClr>
                <a:srgbClr val="C00000"/>
              </a:buClr>
              <a:buFont typeface="Arial" panose="020B0604020202020204" pitchFamily="34" charset="0"/>
              <a:buChar char="►"/>
            </a:pPr>
            <a:endParaRPr lang="en-US" sz="400" dirty="0">
              <a:solidFill>
                <a:srgbClr val="000000"/>
              </a:solidFill>
            </a:endParaRPr>
          </a:p>
          <a:p>
            <a:pPr marL="566324" lvl="1" indent="-342900">
              <a:lnSpc>
                <a:spcPct val="90000"/>
              </a:lnSpc>
              <a:buClr>
                <a:srgbClr val="C00000"/>
              </a:buClr>
              <a:buFont typeface="Arial" panose="020B0604020202020204" pitchFamily="34" charset="0"/>
              <a:buChar char="►"/>
            </a:pPr>
            <a:r>
              <a:rPr lang="en-US" sz="2000" dirty="0">
                <a:solidFill>
                  <a:srgbClr val="000000"/>
                </a:solidFill>
              </a:rPr>
              <a:t>DOD did not </a:t>
            </a:r>
            <a:r>
              <a:rPr lang="en-US" sz="2000" dirty="0" smtClean="0">
                <a:solidFill>
                  <a:srgbClr val="000000"/>
                </a:solidFill>
              </a:rPr>
              <a:t>examine </a:t>
            </a:r>
            <a:r>
              <a:rPr lang="en-US" sz="2000" dirty="0">
                <a:solidFill>
                  <a:srgbClr val="000000"/>
                </a:solidFill>
              </a:rPr>
              <a:t>medical records to support each payment</a:t>
            </a:r>
          </a:p>
          <a:p>
            <a:pPr marL="566324" lvl="1" indent="-342900">
              <a:lnSpc>
                <a:spcPct val="90000"/>
              </a:lnSpc>
              <a:buClr>
                <a:srgbClr val="C00000"/>
              </a:buClr>
              <a:buFont typeface="Arial" panose="020B0604020202020204" pitchFamily="34" charset="0"/>
              <a:buChar char="►"/>
            </a:pPr>
            <a:endParaRPr lang="en-US" sz="400" dirty="0">
              <a:solidFill>
                <a:srgbClr val="000000"/>
              </a:solidFill>
            </a:endParaRPr>
          </a:p>
          <a:p>
            <a:pPr marL="566324" lvl="1" indent="-342900">
              <a:lnSpc>
                <a:spcPct val="90000"/>
              </a:lnSpc>
              <a:buClr>
                <a:srgbClr val="C00000"/>
              </a:buClr>
              <a:buFont typeface="Arial" panose="020B0604020202020204" pitchFamily="34" charset="0"/>
              <a:buChar char="►"/>
            </a:pPr>
            <a:r>
              <a:rPr lang="en-US" sz="2000" dirty="0">
                <a:solidFill>
                  <a:srgbClr val="000000"/>
                </a:solidFill>
              </a:rPr>
              <a:t>TRICARE’s methodology is likely to understate its improper payment rate compared to Medicare’s </a:t>
            </a:r>
            <a:r>
              <a:rPr lang="en-US" sz="2000" dirty="0" smtClean="0">
                <a:solidFill>
                  <a:srgbClr val="000000"/>
                </a:solidFill>
              </a:rPr>
              <a:t>methodology</a:t>
            </a:r>
          </a:p>
          <a:p>
            <a:pPr marL="566324" lvl="1" indent="-342900">
              <a:lnSpc>
                <a:spcPct val="90000"/>
              </a:lnSpc>
              <a:buClr>
                <a:srgbClr val="C00000"/>
              </a:buClr>
              <a:buFont typeface="Arial" panose="020B0604020202020204" pitchFamily="34" charset="0"/>
              <a:buChar char="►"/>
            </a:pPr>
            <a:endParaRPr lang="en-US" sz="400" dirty="0">
              <a:solidFill>
                <a:srgbClr val="000000"/>
              </a:solidFill>
            </a:endParaRPr>
          </a:p>
          <a:p>
            <a:pPr marL="566324" lvl="1" indent="-342900">
              <a:lnSpc>
                <a:spcPct val="90000"/>
              </a:lnSpc>
              <a:buClr>
                <a:srgbClr val="C00000"/>
              </a:buClr>
              <a:buFont typeface="Arial" panose="020B0604020202020204" pitchFamily="34" charset="0"/>
              <a:buChar char="►"/>
            </a:pPr>
            <a:r>
              <a:rPr lang="en-US" sz="2000" dirty="0">
                <a:solidFill>
                  <a:srgbClr val="000000"/>
                </a:solidFill>
              </a:rPr>
              <a:t>TRICARE – f</a:t>
            </a:r>
            <a:r>
              <a:rPr lang="en-US" sz="2000" dirty="0" smtClean="0">
                <a:solidFill>
                  <a:srgbClr val="000000"/>
                </a:solidFill>
              </a:rPr>
              <a:t>iscal year 2016: </a:t>
            </a:r>
          </a:p>
          <a:p>
            <a:pPr marL="1012060" lvl="2" indent="-342900">
              <a:lnSpc>
                <a:spcPct val="90000"/>
              </a:lnSpc>
              <a:buClr>
                <a:srgbClr val="C00000"/>
              </a:buClr>
            </a:pPr>
            <a:r>
              <a:rPr lang="en-US" sz="2000" dirty="0" smtClean="0">
                <a:solidFill>
                  <a:srgbClr val="000000"/>
                </a:solidFill>
              </a:rPr>
              <a:t>Outlays</a:t>
            </a:r>
            <a:r>
              <a:rPr lang="en-US" sz="2000" dirty="0">
                <a:solidFill>
                  <a:srgbClr val="000000"/>
                </a:solidFill>
              </a:rPr>
              <a:t>: </a:t>
            </a:r>
            <a:r>
              <a:rPr lang="en-US" sz="2000" b="1" dirty="0" smtClean="0">
                <a:solidFill>
                  <a:srgbClr val="000000"/>
                </a:solidFill>
              </a:rPr>
              <a:t>$20.5B</a:t>
            </a:r>
            <a:r>
              <a:rPr lang="en-US" sz="2000" dirty="0">
                <a:solidFill>
                  <a:srgbClr val="000000"/>
                </a:solidFill>
              </a:rPr>
              <a:t>, </a:t>
            </a:r>
            <a:r>
              <a:rPr lang="en-US" sz="2000" dirty="0" smtClean="0">
                <a:solidFill>
                  <a:srgbClr val="000000"/>
                </a:solidFill>
              </a:rPr>
              <a:t>Improper payment rate</a:t>
            </a:r>
            <a:r>
              <a:rPr lang="en-US" sz="2000" dirty="0">
                <a:solidFill>
                  <a:srgbClr val="000000"/>
                </a:solidFill>
              </a:rPr>
              <a:t>: </a:t>
            </a:r>
            <a:r>
              <a:rPr lang="en-US" sz="2000" b="1" dirty="0" smtClean="0">
                <a:solidFill>
                  <a:srgbClr val="000000"/>
                </a:solidFill>
              </a:rPr>
              <a:t>0.7%</a:t>
            </a:r>
          </a:p>
          <a:p>
            <a:pPr marL="1521472" lvl="3" indent="-342900">
              <a:lnSpc>
                <a:spcPct val="90000"/>
              </a:lnSpc>
              <a:buClr>
                <a:srgbClr val="C00000"/>
              </a:buClr>
              <a:buFont typeface="Arial" panose="020B0604020202020204" pitchFamily="34" charset="0"/>
              <a:buChar char="►"/>
            </a:pPr>
            <a:endParaRPr lang="en-US" sz="400" dirty="0">
              <a:solidFill>
                <a:srgbClr val="000000"/>
              </a:solidFill>
            </a:endParaRPr>
          </a:p>
          <a:p>
            <a:pPr marL="566324" lvl="1" indent="-342900">
              <a:lnSpc>
                <a:spcPct val="90000"/>
              </a:lnSpc>
              <a:buClr>
                <a:srgbClr val="C00000"/>
              </a:buClr>
              <a:buFont typeface="Arial" panose="020B0604020202020204" pitchFamily="34" charset="0"/>
              <a:buChar char="►"/>
            </a:pPr>
            <a:r>
              <a:rPr lang="en-US" sz="2000" dirty="0">
                <a:solidFill>
                  <a:srgbClr val="000000"/>
                </a:solidFill>
              </a:rPr>
              <a:t>Medicare FFS </a:t>
            </a:r>
            <a:r>
              <a:rPr lang="en-US" sz="2000" dirty="0" smtClean="0">
                <a:solidFill>
                  <a:srgbClr val="000000"/>
                </a:solidFill>
              </a:rPr>
              <a:t>– fiscal year 2016:</a:t>
            </a:r>
          </a:p>
          <a:p>
            <a:pPr marL="1012060" lvl="2" indent="-342900">
              <a:lnSpc>
                <a:spcPct val="90000"/>
              </a:lnSpc>
              <a:buClr>
                <a:srgbClr val="C00000"/>
              </a:buClr>
            </a:pPr>
            <a:r>
              <a:rPr lang="en-US" sz="2000" dirty="0" smtClean="0">
                <a:solidFill>
                  <a:srgbClr val="000000"/>
                </a:solidFill>
              </a:rPr>
              <a:t>Outlays</a:t>
            </a:r>
            <a:r>
              <a:rPr lang="en-US" sz="2000" dirty="0">
                <a:solidFill>
                  <a:srgbClr val="000000"/>
                </a:solidFill>
              </a:rPr>
              <a:t>: </a:t>
            </a:r>
            <a:r>
              <a:rPr lang="en-US" sz="2000" b="1" dirty="0">
                <a:solidFill>
                  <a:srgbClr val="000000"/>
                </a:solidFill>
              </a:rPr>
              <a:t>$</a:t>
            </a:r>
            <a:r>
              <a:rPr lang="en-US" sz="2000" b="1" dirty="0" smtClean="0">
                <a:solidFill>
                  <a:srgbClr val="000000"/>
                </a:solidFill>
              </a:rPr>
              <a:t>373.7B</a:t>
            </a:r>
            <a:r>
              <a:rPr lang="en-US" sz="2000" dirty="0">
                <a:solidFill>
                  <a:srgbClr val="000000"/>
                </a:solidFill>
              </a:rPr>
              <a:t>, </a:t>
            </a:r>
            <a:r>
              <a:rPr lang="en-US" sz="2000" dirty="0" smtClean="0">
                <a:solidFill>
                  <a:srgbClr val="000000"/>
                </a:solidFill>
              </a:rPr>
              <a:t>Improper payment rate</a:t>
            </a:r>
            <a:r>
              <a:rPr lang="en-US" sz="2000" dirty="0">
                <a:solidFill>
                  <a:srgbClr val="000000"/>
                </a:solidFill>
              </a:rPr>
              <a:t>: </a:t>
            </a:r>
            <a:r>
              <a:rPr lang="en-US" sz="2000" b="1" dirty="0" smtClean="0">
                <a:solidFill>
                  <a:srgbClr val="000000"/>
                </a:solidFill>
              </a:rPr>
              <a:t>11.0%</a:t>
            </a:r>
            <a:endParaRPr lang="en-US" sz="2000" b="1" dirty="0">
              <a:solidFill>
                <a:srgbClr val="000000"/>
              </a:solidFill>
            </a:endParaRPr>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24</a:t>
            </a:fld>
            <a:endParaRPr lang="en-US" dirty="0"/>
          </a:p>
        </p:txBody>
      </p:sp>
    </p:spTree>
    <p:extLst>
      <p:ext uri="{BB962C8B-B14F-4D97-AF65-F5344CB8AC3E}">
        <p14:creationId xmlns:p14="http://schemas.microsoft.com/office/powerpoint/2010/main" val="4773470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2286000"/>
            <a:ext cx="9296400" cy="4953000"/>
          </a:xfrm>
          <a:prstGeom prst="rect">
            <a:avLst/>
          </a:prstGeom>
          <a:solidFill>
            <a:schemeClr val="accent6">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a:solidFill>
                  <a:srgbClr val="000066"/>
                </a:solidFill>
              </a:rPr>
              <a:t>Estimation Methodologies Not Producing Reliable </a:t>
            </a:r>
            <a:r>
              <a:rPr lang="en-US" dirty="0" smtClean="0">
                <a:solidFill>
                  <a:srgbClr val="000066"/>
                </a:solidFill>
              </a:rPr>
              <a:t>Estimates (continued)</a:t>
            </a:r>
            <a:endParaRPr lang="en-US" dirty="0"/>
          </a:p>
        </p:txBody>
      </p:sp>
      <p:sp>
        <p:nvSpPr>
          <p:cNvPr id="3" name="Content Placeholder 2"/>
          <p:cNvSpPr>
            <a:spLocks noGrp="1"/>
          </p:cNvSpPr>
          <p:nvPr>
            <p:ph idx="1"/>
          </p:nvPr>
        </p:nvSpPr>
        <p:spPr>
          <a:xfrm>
            <a:off x="329184" y="2286000"/>
            <a:ext cx="9195816" cy="4882896"/>
          </a:xfrm>
        </p:spPr>
        <p:txBody>
          <a:bodyPr>
            <a:normAutofit fontScale="92500" lnSpcReduction="20000"/>
          </a:bodyPr>
          <a:lstStyle/>
          <a:p>
            <a:pPr marL="0" indent="0">
              <a:buNone/>
            </a:pPr>
            <a:r>
              <a:rPr lang="en-US" b="1" dirty="0">
                <a:solidFill>
                  <a:srgbClr val="000000"/>
                </a:solidFill>
              </a:rPr>
              <a:t>Example: DOD’s Defense Finance and Accounting Service Commercial Pay </a:t>
            </a:r>
            <a:r>
              <a:rPr lang="en-US" b="1" dirty="0" smtClean="0">
                <a:solidFill>
                  <a:srgbClr val="000000"/>
                </a:solidFill>
              </a:rPr>
              <a:t>Program</a:t>
            </a:r>
          </a:p>
          <a:p>
            <a:pPr marL="0" indent="0">
              <a:buNone/>
            </a:pPr>
            <a:endParaRPr lang="en-US" sz="200" b="1" dirty="0" smtClean="0">
              <a:solidFill>
                <a:srgbClr val="000000"/>
              </a:solidFill>
            </a:endParaRPr>
          </a:p>
          <a:p>
            <a:pPr marL="0" indent="0">
              <a:buNone/>
            </a:pPr>
            <a:endParaRPr lang="en-US" sz="200" b="1" dirty="0">
              <a:solidFill>
                <a:srgbClr val="000000"/>
              </a:solidFill>
            </a:endParaRPr>
          </a:p>
          <a:p>
            <a:pPr marL="0" indent="0">
              <a:buClr>
                <a:srgbClr val="C00000"/>
              </a:buClr>
              <a:buNone/>
            </a:pPr>
            <a:endParaRPr lang="en-US" sz="200" b="1" dirty="0">
              <a:solidFill>
                <a:srgbClr val="000000"/>
              </a:solidFill>
            </a:endParaRPr>
          </a:p>
          <a:p>
            <a:pPr marL="566324" lvl="1" indent="-342900">
              <a:lnSpc>
                <a:spcPct val="90000"/>
              </a:lnSpc>
              <a:buClr>
                <a:srgbClr val="C00000"/>
              </a:buClr>
              <a:buFont typeface="Arial" panose="020B0604020202020204" pitchFamily="34" charset="0"/>
              <a:buChar char="►"/>
            </a:pPr>
            <a:r>
              <a:rPr lang="en-US" sz="2200" dirty="0">
                <a:solidFill>
                  <a:srgbClr val="000000"/>
                </a:solidFill>
              </a:rPr>
              <a:t>The DOD Inspector General reported that the agency was unable to demonstrate that all payments subject to improper payment estimation requirements were captured for review </a:t>
            </a:r>
            <a:endParaRPr lang="en-US" sz="2200" dirty="0" smtClean="0">
              <a:solidFill>
                <a:srgbClr val="000000"/>
              </a:solidFill>
            </a:endParaRPr>
          </a:p>
          <a:p>
            <a:pPr marL="566324" lvl="1" indent="-342900">
              <a:lnSpc>
                <a:spcPct val="90000"/>
              </a:lnSpc>
              <a:buClr>
                <a:srgbClr val="C00000"/>
              </a:buClr>
              <a:buFont typeface="Arial" panose="020B0604020202020204" pitchFamily="34" charset="0"/>
              <a:buChar char="►"/>
            </a:pPr>
            <a:endParaRPr lang="en-US" sz="1200" dirty="0">
              <a:solidFill>
                <a:srgbClr val="000000"/>
              </a:solidFill>
            </a:endParaRPr>
          </a:p>
          <a:p>
            <a:pPr marL="566324" lvl="1" indent="-342900">
              <a:lnSpc>
                <a:spcPct val="90000"/>
              </a:lnSpc>
              <a:buClr>
                <a:srgbClr val="C00000"/>
              </a:buClr>
              <a:buFont typeface="Arial" panose="020B0604020202020204" pitchFamily="34" charset="0"/>
              <a:buChar char="►"/>
            </a:pPr>
            <a:r>
              <a:rPr lang="en-US" sz="2200" dirty="0" smtClean="0">
                <a:solidFill>
                  <a:srgbClr val="000000"/>
                </a:solidFill>
              </a:rPr>
              <a:t>Therefore</a:t>
            </a:r>
            <a:r>
              <a:rPr lang="en-US" sz="2200" dirty="0">
                <a:solidFill>
                  <a:srgbClr val="000000"/>
                </a:solidFill>
              </a:rPr>
              <a:t>, DOD’s improper payment estimates, including the estimate for its Defense Finance and Accounting Service (DFAS) Commercial Pay program, may not be reliable </a:t>
            </a:r>
            <a:endParaRPr lang="en-US" sz="2200" dirty="0" smtClean="0">
              <a:solidFill>
                <a:srgbClr val="000000"/>
              </a:solidFill>
            </a:endParaRPr>
          </a:p>
          <a:p>
            <a:pPr marL="566324" lvl="1" indent="-342900">
              <a:lnSpc>
                <a:spcPct val="90000"/>
              </a:lnSpc>
              <a:buClr>
                <a:srgbClr val="C00000"/>
              </a:buClr>
              <a:buFont typeface="Arial" panose="020B0604020202020204" pitchFamily="34" charset="0"/>
              <a:buChar char="►"/>
            </a:pPr>
            <a:endParaRPr lang="en-US" sz="1300" dirty="0">
              <a:solidFill>
                <a:srgbClr val="000000"/>
              </a:solidFill>
            </a:endParaRPr>
          </a:p>
          <a:p>
            <a:pPr marL="566324" lvl="1" indent="-342900">
              <a:lnSpc>
                <a:spcPct val="90000"/>
              </a:lnSpc>
              <a:buClr>
                <a:srgbClr val="C00000"/>
              </a:buClr>
              <a:buFont typeface="Arial" panose="020B0604020202020204" pitchFamily="34" charset="0"/>
              <a:buChar char="►"/>
            </a:pPr>
            <a:r>
              <a:rPr lang="en-US" sz="2200" dirty="0">
                <a:solidFill>
                  <a:srgbClr val="000000"/>
                </a:solidFill>
              </a:rPr>
              <a:t>While DFAS Commercial Pay’s improper payment estimate is low, its program outlays are significant—approximately $</a:t>
            </a:r>
            <a:r>
              <a:rPr lang="en-US" sz="2200" dirty="0" smtClean="0">
                <a:solidFill>
                  <a:srgbClr val="000000"/>
                </a:solidFill>
              </a:rPr>
              <a:t>249 </a:t>
            </a:r>
            <a:r>
              <a:rPr lang="en-US" sz="2200" dirty="0">
                <a:solidFill>
                  <a:srgbClr val="000000"/>
                </a:solidFill>
              </a:rPr>
              <a:t>billion for fiscal year </a:t>
            </a:r>
            <a:r>
              <a:rPr lang="en-US" sz="2200" dirty="0" smtClean="0">
                <a:solidFill>
                  <a:srgbClr val="000000"/>
                </a:solidFill>
              </a:rPr>
              <a:t>2016 </a:t>
            </a:r>
          </a:p>
          <a:p>
            <a:pPr marL="566324" lvl="1" indent="-342900">
              <a:lnSpc>
                <a:spcPct val="90000"/>
              </a:lnSpc>
              <a:buClr>
                <a:srgbClr val="C00000"/>
              </a:buClr>
              <a:buFont typeface="Arial" panose="020B0604020202020204" pitchFamily="34" charset="0"/>
              <a:buChar char="►"/>
            </a:pPr>
            <a:endParaRPr lang="en-US" sz="1300" dirty="0">
              <a:solidFill>
                <a:srgbClr val="000000"/>
              </a:solidFill>
            </a:endParaRPr>
          </a:p>
          <a:p>
            <a:pPr marL="566324" lvl="1" indent="-342900">
              <a:lnSpc>
                <a:spcPct val="90000"/>
              </a:lnSpc>
              <a:buClr>
                <a:srgbClr val="C00000"/>
              </a:buClr>
              <a:buFont typeface="Arial" panose="020B0604020202020204" pitchFamily="34" charset="0"/>
              <a:buChar char="►"/>
            </a:pPr>
            <a:r>
              <a:rPr lang="en-US" sz="2200" dirty="0">
                <a:solidFill>
                  <a:srgbClr val="000000"/>
                </a:solidFill>
              </a:rPr>
              <a:t>Consequently, a small change in the program’s estimated </a:t>
            </a:r>
            <a:r>
              <a:rPr lang="en-US" sz="2200" dirty="0" smtClean="0">
                <a:solidFill>
                  <a:srgbClr val="000000"/>
                </a:solidFill>
              </a:rPr>
              <a:t>improper payment </a:t>
            </a:r>
            <a:r>
              <a:rPr lang="en-US" sz="2200" dirty="0">
                <a:solidFill>
                  <a:srgbClr val="000000"/>
                </a:solidFill>
              </a:rPr>
              <a:t>rate could result in a significant change in the dollar value of its improper payment estimate</a:t>
            </a:r>
          </a:p>
          <a:p>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25</a:t>
            </a:fld>
            <a:endParaRPr lang="en-US" dirty="0"/>
          </a:p>
        </p:txBody>
      </p:sp>
    </p:spTree>
    <p:extLst>
      <p:ext uri="{BB962C8B-B14F-4D97-AF65-F5344CB8AC3E}">
        <p14:creationId xmlns:p14="http://schemas.microsoft.com/office/powerpoint/2010/main" val="1120846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smtClean="0"/>
              <a:t>Page </a:t>
            </a:r>
            <a:fld id="{01E16EBA-0216-4FA1-BFEC-225E79399361}" type="slidenum">
              <a:rPr lang="en-US" smtClean="0"/>
              <a:pPr/>
              <a:t>26</a:t>
            </a:fld>
            <a:endParaRPr lang="en-US" dirty="0"/>
          </a:p>
        </p:txBody>
      </p:sp>
      <p:sp>
        <p:nvSpPr>
          <p:cNvPr id="4" name="Title 1"/>
          <p:cNvSpPr txBox="1">
            <a:spLocks/>
          </p:cNvSpPr>
          <p:nvPr/>
        </p:nvSpPr>
        <p:spPr>
          <a:xfrm>
            <a:off x="335534" y="1282700"/>
            <a:ext cx="9372600" cy="1033272"/>
          </a:xfrm>
          <a:prstGeom prst="rect">
            <a:avLst/>
          </a:prstGeom>
        </p:spPr>
        <p:txBody>
          <a:bodyPr>
            <a:noAutofit/>
          </a:bodyPr>
          <a:lst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a:lstStyle>
          <a:p>
            <a:r>
              <a:rPr lang="en-US" sz="3200" dirty="0" smtClean="0">
                <a:solidFill>
                  <a:srgbClr val="000066"/>
                </a:solidFill>
              </a:rPr>
              <a:t>Audience Question</a:t>
            </a:r>
            <a:endParaRPr lang="en-US" sz="3200" dirty="0">
              <a:solidFill>
                <a:srgbClr val="000066"/>
              </a:solidFill>
            </a:endParaRPr>
          </a:p>
        </p:txBody>
      </p:sp>
      <p:sp>
        <p:nvSpPr>
          <p:cNvPr id="5" name="Content Placeholder 2"/>
          <p:cNvSpPr>
            <a:spLocks noGrp="1"/>
          </p:cNvSpPr>
          <p:nvPr>
            <p:ph idx="4294967295"/>
          </p:nvPr>
        </p:nvSpPr>
        <p:spPr>
          <a:xfrm>
            <a:off x="533400" y="2590800"/>
            <a:ext cx="8178120" cy="4766661"/>
          </a:xfrm>
          <a:prstGeom prst="rect">
            <a:avLst/>
          </a:prstGeom>
        </p:spPr>
        <p:txBody>
          <a:bodyPr/>
          <a:lstStyle/>
          <a:p>
            <a:pPr marL="0" indent="0">
              <a:buNone/>
            </a:pPr>
            <a:r>
              <a:rPr lang="en-US" b="1" dirty="0" smtClean="0"/>
              <a:t>Of </a:t>
            </a:r>
            <a:r>
              <a:rPr lang="en-US" b="1" dirty="0"/>
              <a:t>the 24 Chief Financial Officers Act agencies, how many </a:t>
            </a:r>
            <a:r>
              <a:rPr lang="en-US" b="1" dirty="0" smtClean="0"/>
              <a:t>were determined by their Inspectors General to be noncompliant in fiscal </a:t>
            </a:r>
            <a:r>
              <a:rPr lang="en-US" b="1" dirty="0"/>
              <a:t>year </a:t>
            </a:r>
            <a:r>
              <a:rPr lang="en-US" b="1" dirty="0" smtClean="0"/>
              <a:t>2015?</a:t>
            </a:r>
            <a:endParaRPr lang="en-US" b="1" dirty="0"/>
          </a:p>
          <a:p>
            <a:pPr marL="0" indent="0">
              <a:buNone/>
            </a:pPr>
            <a:endParaRPr lang="en-US" b="1" dirty="0"/>
          </a:p>
          <a:p>
            <a:pPr marL="457200" indent="-457200">
              <a:buFont typeface="+mj-lt"/>
              <a:buAutoNum type="alphaUcPeriod"/>
            </a:pPr>
            <a:r>
              <a:rPr lang="en-US" b="1" dirty="0" smtClean="0"/>
              <a:t>3</a:t>
            </a:r>
            <a:endParaRPr lang="en-US" b="1" dirty="0"/>
          </a:p>
          <a:p>
            <a:pPr marL="457200" indent="-457200">
              <a:buFont typeface="+mj-lt"/>
              <a:buAutoNum type="alphaUcPeriod"/>
            </a:pPr>
            <a:r>
              <a:rPr lang="en-US" b="1" dirty="0" smtClean="0"/>
              <a:t>7</a:t>
            </a:r>
            <a:endParaRPr lang="en-US" b="1" dirty="0"/>
          </a:p>
          <a:p>
            <a:pPr marL="457200" indent="-457200">
              <a:buFont typeface="+mj-lt"/>
              <a:buAutoNum type="alphaUcPeriod"/>
            </a:pPr>
            <a:r>
              <a:rPr lang="en-US" b="1" dirty="0" smtClean="0"/>
              <a:t>15</a:t>
            </a:r>
            <a:endParaRPr lang="en-US" b="1" dirty="0"/>
          </a:p>
          <a:p>
            <a:pPr marL="457200" indent="-457200">
              <a:buFont typeface="+mj-lt"/>
              <a:buAutoNum type="alphaUcPeriod"/>
            </a:pPr>
            <a:r>
              <a:rPr lang="en-US" b="1" dirty="0" smtClean="0"/>
              <a:t>22</a:t>
            </a:r>
            <a:endParaRPr lang="en-US" b="1" dirty="0"/>
          </a:p>
          <a:p>
            <a:pPr marL="457200" indent="-457200">
              <a:buFont typeface="+mj-lt"/>
              <a:buAutoNum type="alphaUcPeriod"/>
            </a:pPr>
            <a:endParaRPr lang="en-US" dirty="0"/>
          </a:p>
        </p:txBody>
      </p:sp>
      <p:pic>
        <p:nvPicPr>
          <p:cNvPr id="1027" name="Picture 3" descr="C:\Users\FlavinD\AppData\Local\Microsoft\Windows\Temporary Internet Files\Content.IE5\EUC08X4A\Picture1_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86200"/>
            <a:ext cx="5382771" cy="260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549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7180" y="3124200"/>
            <a:ext cx="9532620" cy="1295400"/>
          </a:xfrm>
          <a:prstGeom prst="rect">
            <a:avLst/>
          </a:prstGeom>
          <a:solidFill>
            <a:schemeClr val="accent5">
              <a:lumMod val="20000"/>
              <a:lumOff val="8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1"/>
          <p:cNvSpPr>
            <a:spLocks noGrp="1"/>
          </p:cNvSpPr>
          <p:nvPr>
            <p:ph sz="quarter" idx="13"/>
          </p:nvPr>
        </p:nvSpPr>
        <p:spPr>
          <a:xfrm>
            <a:off x="297180" y="2438400"/>
            <a:ext cx="9532620" cy="6929589"/>
          </a:xfrm>
          <a:noFill/>
        </p:spPr>
        <p:txBody>
          <a:bodyPr/>
          <a:lstStyle/>
          <a:p>
            <a:pPr marL="63676" indent="0"/>
            <a:r>
              <a:rPr lang="en-US" sz="2400" dirty="0" smtClean="0">
                <a:solidFill>
                  <a:schemeClr val="tx1"/>
                </a:solidFill>
              </a:rPr>
              <a:t>In </a:t>
            </a:r>
            <a:r>
              <a:rPr lang="en-US" sz="2400" dirty="0">
                <a:solidFill>
                  <a:schemeClr val="tx1"/>
                </a:solidFill>
              </a:rPr>
              <a:t>f</a:t>
            </a:r>
            <a:r>
              <a:rPr lang="en-US" sz="2400" dirty="0" smtClean="0">
                <a:solidFill>
                  <a:schemeClr val="tx1"/>
                </a:solidFill>
              </a:rPr>
              <a:t>iscal year 2015, </a:t>
            </a:r>
            <a:r>
              <a:rPr lang="en-US" sz="2400" dirty="0">
                <a:solidFill>
                  <a:schemeClr val="tx1"/>
                </a:solidFill>
              </a:rPr>
              <a:t>IGs at CFO Act agencies </a:t>
            </a:r>
            <a:r>
              <a:rPr lang="en-US" sz="2400" dirty="0" smtClean="0">
                <a:solidFill>
                  <a:schemeClr val="tx1"/>
                </a:solidFill>
              </a:rPr>
              <a:t>again reported 15 agencies were not compliant with IPERIA.</a:t>
            </a:r>
          </a:p>
          <a:p>
            <a:pPr marL="63676" indent="0"/>
            <a:endParaRPr lang="en-US" sz="200" dirty="0" smtClean="0">
              <a:solidFill>
                <a:schemeClr val="tx1"/>
              </a:solidFill>
            </a:endParaRPr>
          </a:p>
          <a:p>
            <a:pPr marL="63676" indent="0"/>
            <a:endParaRPr lang="en-US" sz="400" b="0" dirty="0" smtClean="0"/>
          </a:p>
          <a:p>
            <a:pPr marL="406576" indent="-342900">
              <a:buClr>
                <a:srgbClr val="C00000"/>
              </a:buClr>
              <a:buFont typeface="Arial" panose="020B0604020202020204" pitchFamily="34" charset="0"/>
              <a:buChar char="►"/>
            </a:pPr>
            <a:r>
              <a:rPr lang="en-US" sz="2000" dirty="0"/>
              <a:t>The most prevalent reported reasons for noncompliance were: </a:t>
            </a:r>
          </a:p>
          <a:p>
            <a:pPr marL="509412" lvl="1" indent="0"/>
            <a:r>
              <a:rPr lang="en-US" sz="2000" dirty="0" smtClean="0"/>
              <a:t>(1</a:t>
            </a:r>
            <a:r>
              <a:rPr lang="en-US" sz="2000" dirty="0"/>
              <a:t>) agencies failing to publish or meet reduction targets, and </a:t>
            </a:r>
          </a:p>
          <a:p>
            <a:pPr marL="509412" lvl="1" indent="0"/>
            <a:r>
              <a:rPr lang="en-US" sz="2000" dirty="0" smtClean="0"/>
              <a:t>(2</a:t>
            </a:r>
            <a:r>
              <a:rPr lang="en-US" sz="2000" dirty="0"/>
              <a:t>) agencies failing to publish improper payment </a:t>
            </a:r>
            <a:r>
              <a:rPr lang="en-US" sz="2000" dirty="0" smtClean="0"/>
              <a:t>improper payment </a:t>
            </a:r>
            <a:r>
              <a:rPr lang="en-US" sz="2000" dirty="0"/>
              <a:t>rates less than 10</a:t>
            </a:r>
            <a:r>
              <a:rPr lang="en-US" sz="2000" dirty="0" smtClean="0"/>
              <a:t>%</a:t>
            </a:r>
          </a:p>
          <a:p>
            <a:pPr marL="509412" lvl="1" indent="0"/>
            <a:endParaRPr lang="en-US" sz="1200" b="0" dirty="0"/>
          </a:p>
          <a:p>
            <a:pPr marL="406576" indent="-342900">
              <a:buFont typeface="Arial" panose="020B0604020202020204" pitchFamily="34" charset="0"/>
              <a:buChar char="•"/>
            </a:pPr>
            <a:r>
              <a:rPr lang="en-US" sz="2000" b="0" dirty="0" smtClean="0">
                <a:solidFill>
                  <a:schemeClr val="tx1"/>
                </a:solidFill>
              </a:rPr>
              <a:t>Compliance criteria:</a:t>
            </a:r>
          </a:p>
          <a:p>
            <a:pPr marL="852312" lvl="1" indent="-342900">
              <a:buClr>
                <a:schemeClr val="accent4"/>
              </a:buClr>
              <a:buFont typeface="Wingdings" panose="05000000000000000000" pitchFamily="2" charset="2"/>
              <a:buChar char="§"/>
            </a:pPr>
            <a:r>
              <a:rPr lang="en-US" sz="2000" b="0" dirty="0" smtClean="0">
                <a:solidFill>
                  <a:schemeClr val="tx1"/>
                </a:solidFill>
              </a:rPr>
              <a:t>Published required information in PAR/AFR</a:t>
            </a:r>
          </a:p>
          <a:p>
            <a:pPr marL="852312" lvl="1" indent="-342900">
              <a:buClr>
                <a:schemeClr val="accent4"/>
              </a:buClr>
              <a:buFont typeface="Wingdings" panose="05000000000000000000" pitchFamily="2" charset="2"/>
              <a:buChar char="§"/>
            </a:pPr>
            <a:r>
              <a:rPr lang="en-US" sz="2000" b="0" dirty="0" smtClean="0">
                <a:solidFill>
                  <a:schemeClr val="tx1"/>
                </a:solidFill>
              </a:rPr>
              <a:t>Conducted program-specific risk assessments</a:t>
            </a:r>
          </a:p>
          <a:p>
            <a:pPr marL="852312" lvl="1" indent="-342900">
              <a:buClr>
                <a:schemeClr val="accent4"/>
              </a:buClr>
              <a:buFont typeface="Wingdings" panose="05000000000000000000" pitchFamily="2" charset="2"/>
              <a:buChar char="§"/>
            </a:pPr>
            <a:r>
              <a:rPr lang="en-US" sz="2000" b="0" dirty="0" smtClean="0">
                <a:solidFill>
                  <a:schemeClr val="tx1"/>
                </a:solidFill>
              </a:rPr>
              <a:t>Published improper payment estimates for programs and activities deemed susceptible </a:t>
            </a:r>
          </a:p>
          <a:p>
            <a:pPr marL="852312" lvl="1" indent="-342900">
              <a:buClr>
                <a:schemeClr val="accent4"/>
              </a:buClr>
              <a:buFont typeface="Wingdings" panose="05000000000000000000" pitchFamily="2" charset="2"/>
              <a:buChar char="§"/>
            </a:pPr>
            <a:r>
              <a:rPr lang="en-US" sz="2000" b="0" dirty="0" smtClean="0">
                <a:solidFill>
                  <a:schemeClr val="tx1"/>
                </a:solidFill>
              </a:rPr>
              <a:t>Published corrective action plans</a:t>
            </a:r>
          </a:p>
          <a:p>
            <a:pPr marL="852312" lvl="1" indent="-342900">
              <a:buClr>
                <a:schemeClr val="accent4"/>
              </a:buClr>
              <a:buFont typeface="Wingdings" panose="05000000000000000000" pitchFamily="2" charset="2"/>
              <a:buChar char="§"/>
            </a:pPr>
            <a:r>
              <a:rPr lang="en-US" sz="2000" b="0" dirty="0" smtClean="0">
                <a:solidFill>
                  <a:schemeClr val="tx1"/>
                </a:solidFill>
              </a:rPr>
              <a:t>Published and met annual reduction targets</a:t>
            </a:r>
          </a:p>
          <a:p>
            <a:pPr marL="852312" lvl="1" indent="-342900">
              <a:buClr>
                <a:schemeClr val="accent4"/>
              </a:buClr>
              <a:buFont typeface="Wingdings" panose="05000000000000000000" pitchFamily="2" charset="2"/>
              <a:buChar char="§"/>
            </a:pPr>
            <a:r>
              <a:rPr lang="en-US" sz="2000" b="0" dirty="0" smtClean="0">
                <a:solidFill>
                  <a:schemeClr val="tx1"/>
                </a:solidFill>
              </a:rPr>
              <a:t>Reported an improper payment rate of less than 10% for each program and activity for which an estimate was published</a:t>
            </a:r>
          </a:p>
          <a:p>
            <a:pPr marL="63676" indent="0"/>
            <a:endParaRPr lang="en-US" sz="2000" b="0" dirty="0"/>
          </a:p>
          <a:p>
            <a:pPr marL="852312" lvl="1" indent="-342900">
              <a:buFont typeface="Courier New" panose="02070309020205020404" pitchFamily="49" charset="0"/>
              <a:buChar char="o"/>
            </a:pPr>
            <a:endParaRPr lang="en-US" sz="2000" b="0" dirty="0"/>
          </a:p>
          <a:p>
            <a:pPr marL="445736" lvl="1" indent="0"/>
            <a:endParaRPr lang="en-US" sz="2000" b="0" dirty="0" smtClean="0"/>
          </a:p>
          <a:p>
            <a:pPr marL="445736" lvl="1" indent="0"/>
            <a:endParaRPr lang="en-US" sz="2000" b="0" dirty="0"/>
          </a:p>
          <a:p>
            <a:pPr marL="342900" indent="-342900">
              <a:buFont typeface="Arial" panose="020B0604020202020204" pitchFamily="34" charset="0"/>
              <a:buChar char="•"/>
            </a:pPr>
            <a:endParaRPr lang="en-US" sz="2000" b="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p:txBody>
      </p:sp>
      <p:sp>
        <p:nvSpPr>
          <p:cNvPr id="3" name="Slide Number Placeholder 2"/>
          <p:cNvSpPr>
            <a:spLocks noGrp="1"/>
          </p:cNvSpPr>
          <p:nvPr>
            <p:ph type="sldNum" sz="quarter" idx="12"/>
          </p:nvPr>
        </p:nvSpPr>
        <p:spPr/>
        <p:txBody>
          <a:bodyPr/>
          <a:lstStyle/>
          <a:p>
            <a:r>
              <a:rPr lang="en-US" dirty="0" smtClean="0"/>
              <a:t>Page </a:t>
            </a:r>
            <a:fld id="{01E16EBA-0216-4FA1-BFEC-225E79399361}" type="slidenum">
              <a:rPr lang="en-US" smtClean="0"/>
              <a:pPr/>
              <a:t>27</a:t>
            </a:fld>
            <a:endParaRPr lang="en-US" dirty="0"/>
          </a:p>
        </p:txBody>
      </p:sp>
      <p:sp>
        <p:nvSpPr>
          <p:cNvPr id="7" name="Title 1"/>
          <p:cNvSpPr txBox="1">
            <a:spLocks/>
          </p:cNvSpPr>
          <p:nvPr/>
        </p:nvSpPr>
        <p:spPr>
          <a:xfrm>
            <a:off x="310134" y="1219200"/>
            <a:ext cx="9372600" cy="1033272"/>
          </a:xfrm>
          <a:prstGeom prst="rect">
            <a:avLst/>
          </a:prstGeom>
        </p:spPr>
        <p:txBody>
          <a:bodyPr>
            <a:noAutofit/>
          </a:bodyPr>
          <a:lst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a:lstStyle>
          <a:p>
            <a:r>
              <a:rPr lang="en-US" sz="3200" dirty="0" smtClean="0">
                <a:solidFill>
                  <a:srgbClr val="000066"/>
                </a:solidFill>
              </a:rPr>
              <a:t>Continued Reported Noncompliance with Legislative Requirements</a:t>
            </a:r>
            <a:endParaRPr lang="en-US" sz="3200" dirty="0">
              <a:solidFill>
                <a:srgbClr val="000066"/>
              </a:solidFill>
            </a:endParaRPr>
          </a:p>
        </p:txBody>
      </p:sp>
    </p:spTree>
    <p:extLst>
      <p:ext uri="{BB962C8B-B14F-4D97-AF65-F5344CB8AC3E}">
        <p14:creationId xmlns:p14="http://schemas.microsoft.com/office/powerpoint/2010/main" val="9459006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4676" y="2362195"/>
            <a:ext cx="5574408" cy="48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idx="1"/>
          </p:nvPr>
        </p:nvSpPr>
        <p:spPr>
          <a:xfrm>
            <a:off x="4038600" y="2514599"/>
            <a:ext cx="5791201" cy="4435475"/>
          </a:xfrm>
        </p:spPr>
        <p:txBody>
          <a:bodyPr/>
          <a:lstStyle/>
          <a:p>
            <a:r>
              <a:rPr lang="en-US" sz="2350" dirty="0"/>
              <a:t>In fiscal year 2011—the first year of </a:t>
            </a:r>
            <a:r>
              <a:rPr lang="en-US" sz="2350" dirty="0" smtClean="0"/>
              <a:t>reporting by the IGs—14 </a:t>
            </a:r>
            <a:r>
              <a:rPr lang="en-US" sz="2350" dirty="0"/>
              <a:t>agencies did not comply with at least one of the IPERA criteria</a:t>
            </a:r>
          </a:p>
          <a:p>
            <a:r>
              <a:rPr lang="en-US" sz="2350" dirty="0"/>
              <a:t>While </a:t>
            </a:r>
            <a:r>
              <a:rPr lang="en-US" sz="2350" dirty="0" smtClean="0"/>
              <a:t>reported compliance </a:t>
            </a:r>
            <a:r>
              <a:rPr lang="en-US" sz="2350" dirty="0"/>
              <a:t>improved in fiscal years 2012 and 2013, IGs reported an increase in agency noncompliance to 15 agencies in fiscal </a:t>
            </a:r>
            <a:r>
              <a:rPr lang="en-US" sz="2350" dirty="0" smtClean="0"/>
              <a:t>years 2014 and 2015</a:t>
            </a:r>
            <a:endParaRPr lang="en-US" sz="2350" dirty="0"/>
          </a:p>
          <a:p>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28</a:t>
            </a:fld>
            <a:endParaRPr lang="en-US" dirty="0"/>
          </a:p>
        </p:txBody>
      </p:sp>
      <p:sp>
        <p:nvSpPr>
          <p:cNvPr id="8" name="Title 1"/>
          <p:cNvSpPr txBox="1">
            <a:spLocks/>
          </p:cNvSpPr>
          <p:nvPr/>
        </p:nvSpPr>
        <p:spPr>
          <a:xfrm>
            <a:off x="310134" y="1219200"/>
            <a:ext cx="9372600" cy="1033272"/>
          </a:xfrm>
          <a:prstGeom prst="rect">
            <a:avLst/>
          </a:prstGeom>
        </p:spPr>
        <p:txBody>
          <a:bodyPr>
            <a:noAutofit/>
          </a:bodyPr>
          <a:lst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a:lstStyle>
          <a:p>
            <a:r>
              <a:rPr lang="en-US" sz="3200" dirty="0" smtClean="0">
                <a:solidFill>
                  <a:srgbClr val="000066"/>
                </a:solidFill>
              </a:rPr>
              <a:t>Continued Reported Noncompliance with Legislative Requirements (continued)</a:t>
            </a:r>
            <a:endParaRPr lang="en-US" sz="3200" dirty="0">
              <a:solidFill>
                <a:srgbClr val="000066"/>
              </a:solidFill>
            </a:endParaRPr>
          </a:p>
        </p:txBody>
      </p:sp>
    </p:spTree>
    <p:extLst>
      <p:ext uri="{BB962C8B-B14F-4D97-AF65-F5344CB8AC3E}">
        <p14:creationId xmlns:p14="http://schemas.microsoft.com/office/powerpoint/2010/main" val="2726952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9372600" cy="1033272"/>
          </a:xfrm>
        </p:spPr>
        <p:txBody>
          <a:bodyPr>
            <a:normAutofit fontScale="90000"/>
          </a:bodyPr>
          <a:lstStyle/>
          <a:p>
            <a:r>
              <a:rPr lang="en-US" dirty="0" smtClean="0">
                <a:solidFill>
                  <a:srgbClr val="000066"/>
                </a:solidFill>
              </a:rPr>
              <a:t>Continued Reported Noncompliance with Legislative Requirements (continued)</a:t>
            </a:r>
            <a:endParaRPr lang="en-US" dirty="0">
              <a:solidFill>
                <a:srgbClr val="000066"/>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32175669"/>
              </p:ext>
            </p:extLst>
          </p:nvPr>
        </p:nvGraphicFramePr>
        <p:xfrm>
          <a:off x="304800" y="2133600"/>
          <a:ext cx="6019800" cy="5079402"/>
        </p:xfrm>
        <a:graphic>
          <a:graphicData uri="http://schemas.openxmlformats.org/drawingml/2006/table">
            <a:tbl>
              <a:tblPr firstRow="1" bandRow="1">
                <a:tableStyleId>{5C22544A-7EE6-4342-B048-85BDC9FD1C3A}</a:tableStyleId>
              </a:tblPr>
              <a:tblGrid>
                <a:gridCol w="3009900">
                  <a:extLst>
                    <a:ext uri="{9D8B030D-6E8A-4147-A177-3AD203B41FA5}">
                      <a16:colId xmlns:a16="http://schemas.microsoft.com/office/drawing/2014/main" val="20000"/>
                    </a:ext>
                  </a:extLst>
                </a:gridCol>
                <a:gridCol w="3009900">
                  <a:extLst>
                    <a:ext uri="{9D8B030D-6E8A-4147-A177-3AD203B41FA5}">
                      <a16:colId xmlns:a16="http://schemas.microsoft.com/office/drawing/2014/main" val="20001"/>
                    </a:ext>
                  </a:extLst>
                </a:gridCol>
              </a:tblGrid>
              <a:tr h="315357">
                <a:tc>
                  <a:txBody>
                    <a:bodyPr/>
                    <a:lstStyle/>
                    <a:p>
                      <a:pPr algn="ctr"/>
                      <a:r>
                        <a:rPr lang="en-US" sz="1600" b="1" kern="1000" baseline="0" dirty="0" smtClean="0">
                          <a:solidFill>
                            <a:srgbClr val="000000"/>
                          </a:solidFill>
                          <a:latin typeface="+mj-lt"/>
                        </a:rPr>
                        <a:t>FY 2014 </a:t>
                      </a:r>
                    </a:p>
                  </a:txBody>
                  <a:tcPr marL="83127" marR="83127" marT="40341" marB="40341" anchor="b">
                    <a:lnB w="12700" cap="flat" cmpd="sng" algn="ctr">
                      <a:solidFill>
                        <a:schemeClr val="bg1"/>
                      </a:solidFill>
                      <a:prstDash val="solid"/>
                      <a:round/>
                      <a:headEnd type="none" w="med" len="med"/>
                      <a:tailEnd type="none" w="med" len="med"/>
                    </a:lnB>
                  </a:tcPr>
                </a:tc>
                <a:tc>
                  <a:txBody>
                    <a:bodyPr/>
                    <a:lstStyle/>
                    <a:p>
                      <a:pPr algn="ctr"/>
                      <a:r>
                        <a:rPr lang="en-US" sz="1600" b="1" kern="1000" baseline="0" dirty="0" smtClean="0">
                          <a:solidFill>
                            <a:srgbClr val="000000"/>
                          </a:solidFill>
                          <a:latin typeface="+mj-lt"/>
                        </a:rPr>
                        <a:t>FY 2015</a:t>
                      </a:r>
                    </a:p>
                  </a:txBody>
                  <a:tcPr marL="83127" marR="83127" marT="40341" marB="40341" anchor="b">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08040">
                <a:tc>
                  <a:txBody>
                    <a:bodyPr/>
                    <a:lstStyle/>
                    <a:p>
                      <a:r>
                        <a:rPr lang="en-US" sz="1600" b="0" kern="900" dirty="0" smtClean="0">
                          <a:solidFill>
                            <a:srgbClr val="000000"/>
                          </a:solidFill>
                          <a:latin typeface="+mj-lt"/>
                        </a:rPr>
                        <a:t>USDA</a:t>
                      </a:r>
                      <a:endParaRPr lang="en-US" sz="1600" b="0" kern="900" dirty="0">
                        <a:solidFill>
                          <a:srgbClr val="000000"/>
                        </a:solidFill>
                        <a:latin typeface="+mj-lt"/>
                      </a:endParaRPr>
                    </a:p>
                  </a:txBody>
                  <a:tcPr marT="36576" marB="36576">
                    <a:lnT w="12700" cap="flat" cmpd="sng" algn="ctr">
                      <a:solidFill>
                        <a:schemeClr val="bg1"/>
                      </a:solidFill>
                      <a:prstDash val="solid"/>
                      <a:round/>
                      <a:headEnd type="none" w="med" len="med"/>
                      <a:tailEnd type="none" w="med" len="med"/>
                    </a:lnT>
                  </a:tcPr>
                </a:tc>
                <a:tc>
                  <a:txBody>
                    <a:bodyPr/>
                    <a:lstStyle/>
                    <a:p>
                      <a:pPr algn="l"/>
                      <a:r>
                        <a:rPr lang="en-US" sz="1600" b="0" kern="900" dirty="0" smtClean="0">
                          <a:solidFill>
                            <a:srgbClr val="000000"/>
                          </a:solidFill>
                          <a:latin typeface="+mj-lt"/>
                        </a:rPr>
                        <a:t>USDA</a:t>
                      </a:r>
                      <a:endParaRPr lang="en-US" sz="1600" b="0" kern="900" dirty="0">
                        <a:solidFill>
                          <a:srgbClr val="000000"/>
                        </a:solidFill>
                        <a:latin typeface="+mj-lt"/>
                      </a:endParaRPr>
                    </a:p>
                  </a:txBody>
                  <a:tcPr marT="36576" marB="36576">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308040">
                <a:tc>
                  <a:txBody>
                    <a:bodyPr/>
                    <a:lstStyle/>
                    <a:p>
                      <a:pPr marL="0" lvl="0" algn="l" defTabSz="1018824" rtl="0" eaLnBrk="1" latinLnBrk="0" hangingPunct="1"/>
                      <a:r>
                        <a:rPr lang="en-US" sz="1600" b="0" kern="900" dirty="0" smtClean="0">
                          <a:solidFill>
                            <a:srgbClr val="000000"/>
                          </a:solidFill>
                          <a:latin typeface="+mj-lt"/>
                          <a:ea typeface="+mn-ea"/>
                          <a:cs typeface="+mn-cs"/>
                        </a:rPr>
                        <a:t>DOD</a:t>
                      </a:r>
                      <a:endParaRPr lang="en-US" sz="1600" b="0" kern="900" dirty="0">
                        <a:solidFill>
                          <a:srgbClr val="000000"/>
                        </a:solidFill>
                        <a:latin typeface="+mj-lt"/>
                        <a:ea typeface="+mn-ea"/>
                        <a:cs typeface="+mn-cs"/>
                      </a:endParaRPr>
                    </a:p>
                  </a:txBody>
                  <a:tcPr marT="36576" marB="36576"/>
                </a:tc>
                <a:tc>
                  <a:txBody>
                    <a:bodyPr/>
                    <a:lstStyle/>
                    <a:p>
                      <a:pPr marL="0" lvl="0" algn="l" defTabSz="1018824" rtl="0" eaLnBrk="1" latinLnBrk="0" hangingPunct="1"/>
                      <a:r>
                        <a:rPr lang="en-US" sz="1600" b="0" kern="900" dirty="0" smtClean="0">
                          <a:solidFill>
                            <a:srgbClr val="000000"/>
                          </a:solidFill>
                          <a:latin typeface="+mj-lt"/>
                          <a:ea typeface="+mn-ea"/>
                          <a:cs typeface="+mn-cs"/>
                        </a:rPr>
                        <a:t>DOD</a:t>
                      </a:r>
                      <a:endParaRPr lang="en-US" sz="16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02"/>
                  </a:ext>
                </a:extLst>
              </a:tr>
              <a:tr h="308040">
                <a:tc>
                  <a:txBody>
                    <a:bodyPr/>
                    <a:lstStyle/>
                    <a:p>
                      <a:r>
                        <a:rPr lang="en-US" sz="1600" b="0" kern="900" dirty="0" smtClean="0">
                          <a:solidFill>
                            <a:srgbClr val="000000"/>
                          </a:solidFill>
                          <a:latin typeface="+mj-lt"/>
                        </a:rPr>
                        <a:t>Education</a:t>
                      </a:r>
                      <a:endParaRPr lang="en-US" sz="1600" b="0" kern="900" dirty="0">
                        <a:solidFill>
                          <a:srgbClr val="000000"/>
                        </a:solidFill>
                        <a:latin typeface="+mj-lt"/>
                      </a:endParaRPr>
                    </a:p>
                  </a:txBody>
                  <a:tcPr marT="36576" marB="36576"/>
                </a:tc>
                <a:tc>
                  <a:txBody>
                    <a:bodyPr/>
                    <a:lstStyle/>
                    <a:p>
                      <a:pPr algn="l"/>
                      <a:r>
                        <a:rPr lang="en-US" sz="1600" b="0" kern="900" dirty="0" smtClean="0">
                          <a:solidFill>
                            <a:srgbClr val="000000"/>
                          </a:solidFill>
                          <a:latin typeface="+mj-lt"/>
                        </a:rPr>
                        <a:t>Education</a:t>
                      </a:r>
                      <a:endParaRPr lang="en-US" sz="1600" b="0" kern="900" dirty="0">
                        <a:solidFill>
                          <a:srgbClr val="000000"/>
                        </a:solidFill>
                        <a:latin typeface="+mj-lt"/>
                      </a:endParaRPr>
                    </a:p>
                  </a:txBody>
                  <a:tcPr marT="36576" marB="36576"/>
                </a:tc>
                <a:extLst>
                  <a:ext uri="{0D108BD9-81ED-4DB2-BD59-A6C34878D82A}">
                    <a16:rowId xmlns:a16="http://schemas.microsoft.com/office/drawing/2014/main" val="10003"/>
                  </a:ext>
                </a:extLst>
              </a:tr>
              <a:tr h="308040">
                <a:tc>
                  <a:txBody>
                    <a:bodyPr/>
                    <a:lstStyle/>
                    <a:p>
                      <a:r>
                        <a:rPr lang="en-US" sz="1600" b="0" kern="900" dirty="0" smtClean="0">
                          <a:solidFill>
                            <a:srgbClr val="000000"/>
                          </a:solidFill>
                          <a:latin typeface="+mj-lt"/>
                        </a:rPr>
                        <a:t>HHS</a:t>
                      </a:r>
                      <a:endParaRPr lang="en-US" sz="1600" b="0" kern="900" dirty="0">
                        <a:solidFill>
                          <a:srgbClr val="000000"/>
                        </a:solidFill>
                        <a:latin typeface="+mj-lt"/>
                      </a:endParaRPr>
                    </a:p>
                  </a:txBody>
                  <a:tcPr marT="36576" marB="36576"/>
                </a:tc>
                <a:tc>
                  <a:txBody>
                    <a:bodyPr/>
                    <a:lstStyle/>
                    <a:p>
                      <a:pPr algn="l"/>
                      <a:r>
                        <a:rPr lang="en-US" sz="1600" b="0" kern="900" dirty="0" smtClean="0">
                          <a:solidFill>
                            <a:srgbClr val="000000"/>
                          </a:solidFill>
                          <a:latin typeface="+mj-lt"/>
                        </a:rPr>
                        <a:t>HHS</a:t>
                      </a:r>
                      <a:endParaRPr lang="en-US" sz="1600" b="0" kern="900" dirty="0">
                        <a:solidFill>
                          <a:srgbClr val="000000"/>
                        </a:solidFill>
                        <a:latin typeface="+mj-lt"/>
                      </a:endParaRPr>
                    </a:p>
                  </a:txBody>
                  <a:tcPr marT="36576" marB="36576"/>
                </a:tc>
                <a:extLst>
                  <a:ext uri="{0D108BD9-81ED-4DB2-BD59-A6C34878D82A}">
                    <a16:rowId xmlns:a16="http://schemas.microsoft.com/office/drawing/2014/main" val="10004"/>
                  </a:ext>
                </a:extLst>
              </a:tr>
              <a:tr h="308040">
                <a:tc>
                  <a:txBody>
                    <a:bodyPr/>
                    <a:lstStyle/>
                    <a:p>
                      <a:r>
                        <a:rPr lang="en-US" sz="1600" b="0" kern="900" dirty="0" smtClean="0">
                          <a:solidFill>
                            <a:srgbClr val="000000"/>
                          </a:solidFill>
                          <a:latin typeface="+mj-lt"/>
                        </a:rPr>
                        <a:t>DHS</a:t>
                      </a:r>
                      <a:endParaRPr lang="en-US" sz="1600" b="0" kern="900" dirty="0">
                        <a:solidFill>
                          <a:srgbClr val="000000"/>
                        </a:solidFill>
                        <a:latin typeface="+mj-lt"/>
                      </a:endParaRPr>
                    </a:p>
                  </a:txBody>
                  <a:tcPr marT="36576" marB="36576"/>
                </a:tc>
                <a:tc>
                  <a:txBody>
                    <a:bodyPr/>
                    <a:lstStyle/>
                    <a:p>
                      <a:pPr algn="l"/>
                      <a:r>
                        <a:rPr lang="en-US" sz="1600" b="0" kern="900" dirty="0" smtClean="0">
                          <a:solidFill>
                            <a:srgbClr val="000000"/>
                          </a:solidFill>
                          <a:latin typeface="+mj-lt"/>
                        </a:rPr>
                        <a:t>DHS</a:t>
                      </a:r>
                      <a:endParaRPr lang="en-US" sz="1600" b="0" kern="900" dirty="0">
                        <a:solidFill>
                          <a:srgbClr val="000000"/>
                        </a:solidFill>
                        <a:latin typeface="+mj-lt"/>
                      </a:endParaRPr>
                    </a:p>
                  </a:txBody>
                  <a:tcPr marT="36576" marB="36576"/>
                </a:tc>
                <a:extLst>
                  <a:ext uri="{0D108BD9-81ED-4DB2-BD59-A6C34878D82A}">
                    <a16:rowId xmlns:a16="http://schemas.microsoft.com/office/drawing/2014/main" val="10005"/>
                  </a:ext>
                </a:extLst>
              </a:tr>
              <a:tr h="308040">
                <a:tc>
                  <a:txBody>
                    <a:bodyPr/>
                    <a:lstStyle/>
                    <a:p>
                      <a:pPr marL="0" algn="l" defTabSz="1018824" rtl="0" eaLnBrk="1" latinLnBrk="0" hangingPunct="1"/>
                      <a:r>
                        <a:rPr lang="en-US" sz="1600" b="0" kern="900" dirty="0" smtClean="0">
                          <a:solidFill>
                            <a:srgbClr val="000000"/>
                          </a:solidFill>
                          <a:latin typeface="+mj-lt"/>
                          <a:ea typeface="+mn-ea"/>
                          <a:cs typeface="+mn-cs"/>
                        </a:rPr>
                        <a:t>HUD</a:t>
                      </a:r>
                      <a:endParaRPr lang="en-US" sz="1600" b="0" kern="900" dirty="0">
                        <a:solidFill>
                          <a:srgbClr val="000000"/>
                        </a:solidFill>
                        <a:latin typeface="+mj-lt"/>
                        <a:ea typeface="+mn-ea"/>
                        <a:cs typeface="+mn-cs"/>
                      </a:endParaRPr>
                    </a:p>
                  </a:txBody>
                  <a:tcPr marT="36576" marB="36576"/>
                </a:tc>
                <a:tc>
                  <a:txBody>
                    <a:bodyPr/>
                    <a:lstStyle/>
                    <a:p>
                      <a:pPr marL="0" algn="l" defTabSz="1018824" rtl="0" eaLnBrk="1" latinLnBrk="0" hangingPunct="1"/>
                      <a:r>
                        <a:rPr lang="en-US" sz="1600" b="0" kern="900" dirty="0" smtClean="0">
                          <a:solidFill>
                            <a:srgbClr val="000000"/>
                          </a:solidFill>
                          <a:latin typeface="+mj-lt"/>
                          <a:ea typeface="+mn-ea"/>
                          <a:cs typeface="+mn-cs"/>
                        </a:rPr>
                        <a:t>HUD</a:t>
                      </a:r>
                      <a:endParaRPr lang="en-US" sz="16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06"/>
                  </a:ext>
                </a:extLst>
              </a:tr>
              <a:tr h="308040">
                <a:tc>
                  <a:txBody>
                    <a:bodyPr/>
                    <a:lstStyle/>
                    <a:p>
                      <a:pPr marL="0" algn="l" defTabSz="1018824" rtl="0" eaLnBrk="1" latinLnBrk="0" hangingPunct="1"/>
                      <a:r>
                        <a:rPr lang="en-US" sz="1600" b="0" kern="900" dirty="0" smtClean="0">
                          <a:solidFill>
                            <a:srgbClr val="000000"/>
                          </a:solidFill>
                          <a:latin typeface="+mj-lt"/>
                          <a:ea typeface="+mn-ea"/>
                          <a:cs typeface="+mn-cs"/>
                        </a:rPr>
                        <a:t>DOI</a:t>
                      </a:r>
                      <a:endParaRPr lang="en-US" sz="1600" b="0" kern="900" dirty="0">
                        <a:solidFill>
                          <a:srgbClr val="000000"/>
                        </a:solidFill>
                        <a:latin typeface="+mj-lt"/>
                        <a:ea typeface="+mn-ea"/>
                        <a:cs typeface="+mn-cs"/>
                      </a:endParaRPr>
                    </a:p>
                  </a:txBody>
                  <a:tcPr marT="36576" marB="36576"/>
                </a:tc>
                <a:tc>
                  <a:txBody>
                    <a:bodyPr/>
                    <a:lstStyle/>
                    <a:p>
                      <a:pPr marL="0" algn="l" defTabSz="1018824" rtl="0" eaLnBrk="1" latinLnBrk="0" hangingPunct="1"/>
                      <a:r>
                        <a:rPr lang="en-US" sz="1600" b="0" kern="900" dirty="0" smtClean="0">
                          <a:solidFill>
                            <a:srgbClr val="000000"/>
                          </a:solidFill>
                          <a:latin typeface="+mj-lt"/>
                          <a:ea typeface="+mn-ea"/>
                          <a:cs typeface="+mn-cs"/>
                        </a:rPr>
                        <a:t>DOI</a:t>
                      </a:r>
                      <a:endParaRPr lang="en-US" sz="16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07"/>
                  </a:ext>
                </a:extLst>
              </a:tr>
              <a:tr h="308040">
                <a:tc>
                  <a:txBody>
                    <a:bodyPr/>
                    <a:lstStyle/>
                    <a:p>
                      <a:pPr marL="0" algn="l" defTabSz="1018824" rtl="0" eaLnBrk="1" latinLnBrk="0" hangingPunct="1"/>
                      <a:r>
                        <a:rPr lang="en-US" sz="1600" b="0" kern="900" dirty="0" smtClean="0">
                          <a:solidFill>
                            <a:srgbClr val="000000"/>
                          </a:solidFill>
                          <a:latin typeface="+mj-lt"/>
                          <a:ea typeface="+mn-ea"/>
                          <a:cs typeface="+mn-cs"/>
                        </a:rPr>
                        <a:t>DOL</a:t>
                      </a:r>
                      <a:endParaRPr lang="en-US" sz="1600" b="0" kern="900" dirty="0">
                        <a:solidFill>
                          <a:srgbClr val="000000"/>
                        </a:solidFill>
                        <a:latin typeface="+mj-lt"/>
                        <a:ea typeface="+mn-ea"/>
                        <a:cs typeface="+mn-cs"/>
                      </a:endParaRPr>
                    </a:p>
                  </a:txBody>
                  <a:tcPr marT="36576" marB="36576"/>
                </a:tc>
                <a:tc>
                  <a:txBody>
                    <a:bodyPr/>
                    <a:lstStyle/>
                    <a:p>
                      <a:pPr marL="0" algn="l" defTabSz="1018824" rtl="0" eaLnBrk="1" latinLnBrk="0" hangingPunct="1"/>
                      <a:r>
                        <a:rPr lang="en-US" sz="1600" b="0" kern="900" dirty="0" smtClean="0">
                          <a:solidFill>
                            <a:srgbClr val="000000"/>
                          </a:solidFill>
                          <a:latin typeface="+mj-lt"/>
                          <a:ea typeface="+mn-ea"/>
                          <a:cs typeface="+mn-cs"/>
                        </a:rPr>
                        <a:t>DOL</a:t>
                      </a:r>
                      <a:endParaRPr lang="en-US" sz="16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08"/>
                  </a:ext>
                </a:extLst>
              </a:tr>
              <a:tr h="308040">
                <a:tc>
                  <a:txBody>
                    <a:bodyPr/>
                    <a:lstStyle/>
                    <a:p>
                      <a:pPr marL="0" algn="l" defTabSz="1018824" rtl="0" eaLnBrk="1" latinLnBrk="0" hangingPunct="1"/>
                      <a:r>
                        <a:rPr lang="en-US" sz="1600" b="0" kern="900" dirty="0" smtClean="0">
                          <a:solidFill>
                            <a:srgbClr val="000000"/>
                          </a:solidFill>
                          <a:latin typeface="+mj-lt"/>
                          <a:ea typeface="+mn-ea"/>
                          <a:cs typeface="+mn-cs"/>
                        </a:rPr>
                        <a:t>DOT</a:t>
                      </a:r>
                      <a:endParaRPr lang="en-US" sz="1600" b="0" kern="900" dirty="0">
                        <a:solidFill>
                          <a:srgbClr val="000000"/>
                        </a:solidFill>
                        <a:latin typeface="+mj-lt"/>
                        <a:ea typeface="+mn-ea"/>
                        <a:cs typeface="+mn-cs"/>
                      </a:endParaRPr>
                    </a:p>
                  </a:txBody>
                  <a:tcPr marT="36576" marB="36576"/>
                </a:tc>
                <a:tc>
                  <a:txBody>
                    <a:bodyPr/>
                    <a:lstStyle/>
                    <a:p>
                      <a:pPr marL="0" algn="l" defTabSz="1018824" rtl="0" eaLnBrk="1" latinLnBrk="0" hangingPunct="1"/>
                      <a:r>
                        <a:rPr lang="en-US" sz="1600" b="0" kern="900" dirty="0" smtClean="0">
                          <a:solidFill>
                            <a:srgbClr val="000000"/>
                          </a:solidFill>
                          <a:latin typeface="+mj-lt"/>
                          <a:ea typeface="+mn-ea"/>
                          <a:cs typeface="+mn-cs"/>
                        </a:rPr>
                        <a:t>DOT</a:t>
                      </a:r>
                      <a:endParaRPr lang="en-US" sz="16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09"/>
                  </a:ext>
                </a:extLst>
              </a:tr>
              <a:tr h="308040">
                <a:tc>
                  <a:txBody>
                    <a:bodyPr/>
                    <a:lstStyle/>
                    <a:p>
                      <a:pPr marL="0" algn="l" defTabSz="1018824" rtl="0" eaLnBrk="1" latinLnBrk="0" hangingPunct="1"/>
                      <a:r>
                        <a:rPr lang="en-US" sz="1600" b="0" kern="900" dirty="0" smtClean="0">
                          <a:solidFill>
                            <a:srgbClr val="000000"/>
                          </a:solidFill>
                          <a:latin typeface="+mj-lt"/>
                          <a:ea typeface="+mn-ea"/>
                          <a:cs typeface="+mn-cs"/>
                        </a:rPr>
                        <a:t>Treasury</a:t>
                      </a:r>
                      <a:endParaRPr lang="en-US" sz="1600" b="0" kern="900" dirty="0">
                        <a:solidFill>
                          <a:srgbClr val="000000"/>
                        </a:solidFill>
                        <a:latin typeface="+mj-lt"/>
                        <a:ea typeface="+mn-ea"/>
                        <a:cs typeface="+mn-cs"/>
                      </a:endParaRPr>
                    </a:p>
                  </a:txBody>
                  <a:tcPr marT="36576" marB="36576"/>
                </a:tc>
                <a:tc>
                  <a:txBody>
                    <a:bodyPr/>
                    <a:lstStyle/>
                    <a:p>
                      <a:pPr marL="0" algn="l" defTabSz="1018824" rtl="0" eaLnBrk="1" latinLnBrk="0" hangingPunct="1"/>
                      <a:r>
                        <a:rPr lang="en-US" sz="1600" b="0" kern="900" dirty="0" smtClean="0">
                          <a:solidFill>
                            <a:srgbClr val="000000"/>
                          </a:solidFill>
                          <a:latin typeface="+mj-lt"/>
                          <a:ea typeface="+mn-ea"/>
                          <a:cs typeface="+mn-cs"/>
                        </a:rPr>
                        <a:t>Treasury</a:t>
                      </a:r>
                      <a:endParaRPr lang="en-US" sz="16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10"/>
                  </a:ext>
                </a:extLst>
              </a:tr>
              <a:tr h="308040">
                <a:tc>
                  <a:txBody>
                    <a:bodyPr/>
                    <a:lstStyle/>
                    <a:p>
                      <a:pPr marL="0" lvl="0" algn="l" defTabSz="1018824" rtl="0" eaLnBrk="1" latinLnBrk="0" hangingPunct="1"/>
                      <a:r>
                        <a:rPr lang="en-US" sz="1600" b="0" kern="900" dirty="0" smtClean="0">
                          <a:solidFill>
                            <a:srgbClr val="000000"/>
                          </a:solidFill>
                          <a:latin typeface="+mj-lt"/>
                          <a:ea typeface="+mn-ea"/>
                          <a:cs typeface="+mn-cs"/>
                        </a:rPr>
                        <a:t>VA</a:t>
                      </a:r>
                      <a:endParaRPr lang="en-US" sz="1600" b="0" kern="900" dirty="0">
                        <a:solidFill>
                          <a:srgbClr val="000000"/>
                        </a:solidFill>
                        <a:latin typeface="+mj-lt"/>
                        <a:ea typeface="+mn-ea"/>
                        <a:cs typeface="+mn-cs"/>
                      </a:endParaRPr>
                    </a:p>
                  </a:txBody>
                  <a:tcPr marT="36576" marB="36576"/>
                </a:tc>
                <a:tc>
                  <a:txBody>
                    <a:bodyPr/>
                    <a:lstStyle/>
                    <a:p>
                      <a:pPr marL="0" lvl="0" algn="l" defTabSz="1018824" rtl="0" eaLnBrk="1" latinLnBrk="0" hangingPunct="1"/>
                      <a:r>
                        <a:rPr lang="en-US" sz="1600" b="0" kern="900" dirty="0" smtClean="0">
                          <a:solidFill>
                            <a:srgbClr val="000000"/>
                          </a:solidFill>
                          <a:latin typeface="+mj-lt"/>
                          <a:ea typeface="+mn-ea"/>
                          <a:cs typeface="+mn-cs"/>
                        </a:rPr>
                        <a:t>VA</a:t>
                      </a:r>
                      <a:endParaRPr lang="en-US" sz="16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11"/>
                  </a:ext>
                </a:extLst>
              </a:tr>
              <a:tr h="308040">
                <a:tc>
                  <a:txBody>
                    <a:bodyPr/>
                    <a:lstStyle/>
                    <a:p>
                      <a:pPr marL="0" lvl="0" algn="l" defTabSz="1018824" rtl="0" eaLnBrk="1" latinLnBrk="0" hangingPunct="1"/>
                      <a:r>
                        <a:rPr lang="en-US" sz="1600" b="0" kern="900" dirty="0" smtClean="0">
                          <a:solidFill>
                            <a:srgbClr val="000000"/>
                          </a:solidFill>
                          <a:latin typeface="+mj-lt"/>
                          <a:ea typeface="+mn-ea"/>
                          <a:cs typeface="+mn-cs"/>
                        </a:rPr>
                        <a:t>GSA</a:t>
                      </a:r>
                      <a:endParaRPr lang="en-US" sz="1600" b="0" kern="900" dirty="0">
                        <a:solidFill>
                          <a:srgbClr val="000000"/>
                        </a:solidFill>
                        <a:latin typeface="+mj-lt"/>
                        <a:ea typeface="+mn-ea"/>
                        <a:cs typeface="+mn-cs"/>
                      </a:endParaRPr>
                    </a:p>
                  </a:txBody>
                  <a:tcPr marT="36576" marB="36576"/>
                </a:tc>
                <a:tc>
                  <a:txBody>
                    <a:bodyPr/>
                    <a:lstStyle/>
                    <a:p>
                      <a:pPr marL="0" lvl="0" algn="l" defTabSz="1018824" rtl="0" eaLnBrk="1" latinLnBrk="0" hangingPunct="1"/>
                      <a:r>
                        <a:rPr lang="en-US" sz="1600" b="0" kern="900" dirty="0" smtClean="0">
                          <a:solidFill>
                            <a:srgbClr val="000000"/>
                          </a:solidFill>
                          <a:latin typeface="+mj-lt"/>
                          <a:ea typeface="+mn-ea"/>
                          <a:cs typeface="+mn-cs"/>
                        </a:rPr>
                        <a:t>GSA</a:t>
                      </a:r>
                      <a:endParaRPr lang="en-US" sz="16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12"/>
                  </a:ext>
                </a:extLst>
              </a:tr>
              <a:tr h="308040">
                <a:tc>
                  <a:txBody>
                    <a:bodyPr/>
                    <a:lstStyle/>
                    <a:p>
                      <a:pPr marL="0" lvl="0" algn="l" defTabSz="1018824" rtl="0" eaLnBrk="1" latinLnBrk="0" hangingPunct="1"/>
                      <a:r>
                        <a:rPr lang="en-US" sz="1600" b="0" kern="900" dirty="0" smtClean="0">
                          <a:solidFill>
                            <a:srgbClr val="000000"/>
                          </a:solidFill>
                          <a:latin typeface="+mj-lt"/>
                          <a:ea typeface="+mn-ea"/>
                          <a:cs typeface="+mn-cs"/>
                        </a:rPr>
                        <a:t>SBA</a:t>
                      </a:r>
                      <a:endParaRPr lang="en-US" sz="1600" b="0" kern="900" dirty="0">
                        <a:solidFill>
                          <a:srgbClr val="000000"/>
                        </a:solidFill>
                        <a:latin typeface="+mj-lt"/>
                        <a:ea typeface="+mn-ea"/>
                        <a:cs typeface="+mn-cs"/>
                      </a:endParaRPr>
                    </a:p>
                  </a:txBody>
                  <a:tcPr marT="36576" marB="36576"/>
                </a:tc>
                <a:tc>
                  <a:txBody>
                    <a:bodyPr/>
                    <a:lstStyle/>
                    <a:p>
                      <a:pPr marL="0" lvl="0" algn="l" defTabSz="1018824" rtl="0" eaLnBrk="1" latinLnBrk="0" hangingPunct="1"/>
                      <a:r>
                        <a:rPr lang="en-US" sz="1600" b="0" kern="900" dirty="0" smtClean="0">
                          <a:solidFill>
                            <a:srgbClr val="000000"/>
                          </a:solidFill>
                          <a:latin typeface="+mj-lt"/>
                          <a:ea typeface="+mn-ea"/>
                          <a:cs typeface="+mn-cs"/>
                        </a:rPr>
                        <a:t>SBA</a:t>
                      </a:r>
                      <a:endParaRPr lang="en-US" sz="16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13"/>
                  </a:ext>
                </a:extLst>
              </a:tr>
              <a:tr h="308040">
                <a:tc>
                  <a:txBody>
                    <a:bodyPr/>
                    <a:lstStyle/>
                    <a:p>
                      <a:pPr marL="0" lvl="0" algn="l" defTabSz="1018824" rtl="0" eaLnBrk="1" latinLnBrk="0" hangingPunct="1"/>
                      <a:r>
                        <a:rPr lang="en-US" sz="1600" b="0" kern="900" dirty="0" smtClean="0">
                          <a:solidFill>
                            <a:srgbClr val="000000"/>
                          </a:solidFill>
                          <a:latin typeface="+mj-lt"/>
                          <a:ea typeface="+mn-ea"/>
                          <a:cs typeface="+mn-cs"/>
                        </a:rPr>
                        <a:t>SSA</a:t>
                      </a:r>
                      <a:endParaRPr lang="en-US" sz="1600" b="0" kern="900" dirty="0">
                        <a:solidFill>
                          <a:srgbClr val="000000"/>
                        </a:solidFill>
                        <a:latin typeface="+mj-lt"/>
                        <a:ea typeface="+mn-ea"/>
                        <a:cs typeface="+mn-cs"/>
                      </a:endParaRPr>
                    </a:p>
                  </a:txBody>
                  <a:tcPr marT="36576" marB="36576"/>
                </a:tc>
                <a:tc>
                  <a:txBody>
                    <a:bodyPr/>
                    <a:lstStyle/>
                    <a:p>
                      <a:pPr marL="0" lvl="0" algn="l" defTabSz="1018824" rtl="0" eaLnBrk="1" latinLnBrk="0" hangingPunct="1"/>
                      <a:r>
                        <a:rPr lang="en-US" sz="1600" b="0" kern="900" dirty="0" smtClean="0">
                          <a:solidFill>
                            <a:srgbClr val="000000"/>
                          </a:solidFill>
                          <a:latin typeface="+mj-lt"/>
                          <a:ea typeface="+mn-ea"/>
                          <a:cs typeface="+mn-cs"/>
                        </a:rPr>
                        <a:t>SSA</a:t>
                      </a:r>
                      <a:endParaRPr lang="en-US" sz="1600" b="0" kern="900" dirty="0">
                        <a:solidFill>
                          <a:srgbClr val="000000"/>
                        </a:solidFill>
                        <a:latin typeface="+mj-lt"/>
                        <a:ea typeface="+mn-ea"/>
                        <a:cs typeface="+mn-cs"/>
                      </a:endParaRPr>
                    </a:p>
                  </a:txBody>
                  <a:tcPr marT="36576" marB="36576"/>
                </a:tc>
                <a:extLst>
                  <a:ext uri="{0D108BD9-81ED-4DB2-BD59-A6C34878D82A}">
                    <a16:rowId xmlns:a16="http://schemas.microsoft.com/office/drawing/2014/main" val="10014"/>
                  </a:ext>
                </a:extLst>
              </a:tr>
              <a:tr h="308040">
                <a:tc>
                  <a:txBody>
                    <a:bodyPr/>
                    <a:lstStyle/>
                    <a:p>
                      <a:pPr marL="0" lvl="0" algn="l" defTabSz="1018824" rtl="0" eaLnBrk="1" latinLnBrk="0" hangingPunct="1"/>
                      <a:r>
                        <a:rPr lang="en-US" sz="1600" b="1" i="0" kern="900" dirty="0" smtClean="0">
                          <a:solidFill>
                            <a:srgbClr val="000000"/>
                          </a:solidFill>
                          <a:latin typeface="+mj-lt"/>
                          <a:ea typeface="+mn-ea"/>
                          <a:cs typeface="+mn-cs"/>
                        </a:rPr>
                        <a:t>NSF</a:t>
                      </a:r>
                      <a:endParaRPr lang="en-US" sz="1600" b="1" i="0" kern="900" dirty="0">
                        <a:solidFill>
                          <a:srgbClr val="000000"/>
                        </a:solidFill>
                        <a:latin typeface="+mj-lt"/>
                        <a:ea typeface="+mn-ea"/>
                        <a:cs typeface="+mn-cs"/>
                      </a:endParaRPr>
                    </a:p>
                  </a:txBody>
                  <a:tcPr marT="36576" marB="36576">
                    <a:solidFill>
                      <a:schemeClr val="accent5">
                        <a:lumMod val="40000"/>
                        <a:lumOff val="60000"/>
                      </a:schemeClr>
                    </a:solidFill>
                  </a:tcPr>
                </a:tc>
                <a:tc>
                  <a:txBody>
                    <a:bodyPr/>
                    <a:lstStyle/>
                    <a:p>
                      <a:pPr marL="0" lvl="0" algn="l" defTabSz="1018824" rtl="0" eaLnBrk="1" latinLnBrk="0" hangingPunct="1"/>
                      <a:r>
                        <a:rPr lang="en-US" sz="1600" b="1" i="0" kern="900" dirty="0" smtClean="0">
                          <a:solidFill>
                            <a:srgbClr val="000000"/>
                          </a:solidFill>
                          <a:latin typeface="+mj-lt"/>
                          <a:ea typeface="+mn-ea"/>
                          <a:cs typeface="+mn-cs"/>
                        </a:rPr>
                        <a:t>OPM</a:t>
                      </a:r>
                      <a:endParaRPr lang="en-US" sz="1600" b="1" i="0" kern="900" dirty="0">
                        <a:solidFill>
                          <a:srgbClr val="000000"/>
                        </a:solidFill>
                        <a:latin typeface="+mj-lt"/>
                        <a:ea typeface="+mn-ea"/>
                        <a:cs typeface="+mn-cs"/>
                      </a:endParaRPr>
                    </a:p>
                  </a:txBody>
                  <a:tcPr marT="36576" marB="36576">
                    <a:solidFill>
                      <a:schemeClr val="accent5">
                        <a:lumMod val="40000"/>
                        <a:lumOff val="60000"/>
                      </a:schemeClr>
                    </a:solidFill>
                  </a:tcPr>
                </a:tc>
                <a:extLst>
                  <a:ext uri="{0D108BD9-81ED-4DB2-BD59-A6C34878D82A}">
                    <a16:rowId xmlns:a16="http://schemas.microsoft.com/office/drawing/2014/main" val="10015"/>
                  </a:ext>
                </a:extLst>
              </a:tr>
            </a:tbl>
          </a:graphicData>
        </a:graphic>
      </p:graphicFrame>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29</a:t>
            </a:fld>
            <a:endParaRPr lang="en-US" dirty="0"/>
          </a:p>
        </p:txBody>
      </p:sp>
      <p:sp>
        <p:nvSpPr>
          <p:cNvPr id="7" name="Content Placeholder 5"/>
          <p:cNvSpPr txBox="1">
            <a:spLocks/>
          </p:cNvSpPr>
          <p:nvPr/>
        </p:nvSpPr>
        <p:spPr>
          <a:xfrm>
            <a:off x="6324600" y="2438400"/>
            <a:ext cx="3505200" cy="4724400"/>
          </a:xfrm>
          <a:prstGeom prst="rect">
            <a:avLst/>
          </a:prstGeom>
        </p:spPr>
        <p:txBody>
          <a:bodyPr vert="horz" lIns="101882" tIns="50941" rIns="101882" bIns="50941" rtlCol="0">
            <a:normAutofit lnSpcReduction="10000"/>
          </a:bodyPr>
          <a:lst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1971675" indent="-252413" algn="l" defTabSz="1018824" rtl="0" eaLnBrk="1" fontAlgn="base" latinLnBrk="0" hangingPunct="1">
              <a:lnSpc>
                <a:spcPct val="85000"/>
              </a:lnSpc>
              <a:spcBef>
                <a:spcPct val="15000"/>
              </a:spcBef>
              <a:spcAft>
                <a:spcPct val="0"/>
              </a:spcAft>
              <a:buFont typeface="Arial" pitchFamily="34" charset="0"/>
              <a:buChar char="•"/>
              <a:defRPr lang="en-US" sz="1800"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Font typeface="Courier New" panose="02070309020205020404" pitchFamily="49" charset="0"/>
              <a:buChar char="o"/>
            </a:pPr>
            <a:r>
              <a:rPr lang="en-US" sz="2350" dirty="0" smtClean="0"/>
              <a:t>15 CFO Act Agencies Noncompliant with IPERA for fiscal years 2014-2015, as determined by IGs.</a:t>
            </a:r>
          </a:p>
          <a:p>
            <a:pPr>
              <a:buFont typeface="Courier New" panose="02070309020205020404" pitchFamily="49" charset="0"/>
              <a:buChar char="o"/>
            </a:pPr>
            <a:endParaRPr lang="en-US" sz="2350" dirty="0" smtClean="0"/>
          </a:p>
          <a:p>
            <a:pPr>
              <a:buFont typeface="Courier New" panose="02070309020205020404" pitchFamily="49" charset="0"/>
              <a:buChar char="o"/>
            </a:pPr>
            <a:r>
              <a:rPr lang="en-US" sz="2350" dirty="0" smtClean="0"/>
              <a:t>Changes for fiscal </a:t>
            </a:r>
            <a:r>
              <a:rPr lang="en-US" sz="2350" dirty="0"/>
              <a:t>y</a:t>
            </a:r>
            <a:r>
              <a:rPr lang="en-US" sz="2350" dirty="0" smtClean="0"/>
              <a:t>ear 2015:</a:t>
            </a:r>
          </a:p>
          <a:p>
            <a:pPr lvl="1"/>
            <a:r>
              <a:rPr lang="en-US" sz="2350" dirty="0" smtClean="0"/>
              <a:t>NSF determined to be compliant</a:t>
            </a:r>
          </a:p>
          <a:p>
            <a:pPr lvl="1"/>
            <a:r>
              <a:rPr lang="en-US" sz="2350" dirty="0" smtClean="0"/>
              <a:t>OPM determined to be noncompliant</a:t>
            </a:r>
            <a:endParaRPr lang="en-US" sz="2350" dirty="0"/>
          </a:p>
        </p:txBody>
      </p:sp>
    </p:spTree>
    <p:extLst>
      <p:ext uri="{BB962C8B-B14F-4D97-AF65-F5344CB8AC3E}">
        <p14:creationId xmlns:p14="http://schemas.microsoft.com/office/powerpoint/2010/main" val="2409859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0066"/>
                </a:solidFill>
              </a:rPr>
              <a:t>Definition of Improper Payment</a:t>
            </a:r>
            <a:endParaRPr lang="en-US" sz="4000" dirty="0">
              <a:solidFill>
                <a:srgbClr val="000066"/>
              </a:solidFill>
            </a:endParaRPr>
          </a:p>
        </p:txBody>
      </p:sp>
      <p:sp>
        <p:nvSpPr>
          <p:cNvPr id="9" name="Content Placeholder 4"/>
          <p:cNvSpPr>
            <a:spLocks noGrp="1"/>
          </p:cNvSpPr>
          <p:nvPr>
            <p:ph idx="1"/>
          </p:nvPr>
        </p:nvSpPr>
        <p:spPr/>
        <p:txBody>
          <a:bodyPr>
            <a:normAutofit lnSpcReduction="10000"/>
          </a:bodyPr>
          <a:lstStyle/>
          <a:p>
            <a:pPr>
              <a:buClr>
                <a:schemeClr val="accent4"/>
              </a:buClr>
              <a:buFont typeface="Wingdings" panose="05000000000000000000" pitchFamily="2" charset="2"/>
              <a:buChar char="§"/>
            </a:pPr>
            <a:r>
              <a:rPr lang="en-US" sz="2400" dirty="0" smtClean="0"/>
              <a:t>According to the Improper Payments Information Act of 2002, as amended, an </a:t>
            </a:r>
            <a:r>
              <a:rPr lang="en-US" sz="2400" b="1" dirty="0"/>
              <a:t>improper payment </a:t>
            </a:r>
            <a:r>
              <a:rPr lang="en-US" sz="2400" dirty="0"/>
              <a:t>is any payment that should not have been made or was made in an incorrect amount (including overpayments and underpayments).</a:t>
            </a:r>
          </a:p>
          <a:p>
            <a:pPr marL="509412" lvl="1" indent="0">
              <a:buNone/>
            </a:pPr>
            <a:endParaRPr lang="en-US" sz="2400" dirty="0"/>
          </a:p>
          <a:p>
            <a:pPr lvl="1">
              <a:buClr>
                <a:schemeClr val="bg2">
                  <a:lumMod val="50000"/>
                </a:schemeClr>
              </a:buClr>
              <a:buFont typeface="Wingdings" panose="05000000000000000000" pitchFamily="2" charset="2"/>
              <a:buChar char="Ø"/>
            </a:pPr>
            <a:r>
              <a:rPr lang="en-US" sz="2400" dirty="0" smtClean="0">
                <a:solidFill>
                  <a:schemeClr val="accent4"/>
                </a:solidFill>
              </a:rPr>
              <a:t>For </a:t>
            </a:r>
            <a:r>
              <a:rPr lang="en-US" sz="2400" dirty="0">
                <a:solidFill>
                  <a:schemeClr val="accent4"/>
                </a:solidFill>
              </a:rPr>
              <a:t>example, improper payments include:</a:t>
            </a:r>
          </a:p>
          <a:p>
            <a:pPr lvl="2">
              <a:buClr>
                <a:schemeClr val="bg1">
                  <a:lumMod val="50000"/>
                </a:schemeClr>
              </a:buClr>
              <a:buFont typeface="Wingdings" panose="05000000000000000000" pitchFamily="2" charset="2"/>
              <a:buChar char="§"/>
            </a:pPr>
            <a:r>
              <a:rPr lang="en-US" sz="2400" dirty="0">
                <a:solidFill>
                  <a:schemeClr val="accent4"/>
                </a:solidFill>
              </a:rPr>
              <a:t>Duplicate payments;</a:t>
            </a:r>
          </a:p>
          <a:p>
            <a:pPr lvl="2">
              <a:buClr>
                <a:schemeClr val="bg1">
                  <a:lumMod val="50000"/>
                </a:schemeClr>
              </a:buClr>
              <a:buFont typeface="Wingdings" panose="05000000000000000000" pitchFamily="2" charset="2"/>
              <a:buChar char="§"/>
            </a:pPr>
            <a:r>
              <a:rPr lang="en-US" sz="2400" dirty="0">
                <a:solidFill>
                  <a:schemeClr val="accent4"/>
                </a:solidFill>
              </a:rPr>
              <a:t>Payments to ineligible </a:t>
            </a:r>
            <a:r>
              <a:rPr lang="en-US" sz="2400" dirty="0" smtClean="0">
                <a:solidFill>
                  <a:schemeClr val="accent4"/>
                </a:solidFill>
              </a:rPr>
              <a:t>recipients; and</a:t>
            </a:r>
            <a:endParaRPr lang="en-US" sz="2400" dirty="0">
              <a:solidFill>
                <a:schemeClr val="accent4"/>
              </a:solidFill>
            </a:endParaRPr>
          </a:p>
          <a:p>
            <a:pPr lvl="2">
              <a:buClr>
                <a:schemeClr val="bg1">
                  <a:lumMod val="50000"/>
                </a:schemeClr>
              </a:buClr>
              <a:buFont typeface="Wingdings" panose="05000000000000000000" pitchFamily="2" charset="2"/>
              <a:buChar char="§"/>
            </a:pPr>
            <a:r>
              <a:rPr lang="en-US" sz="2400" dirty="0">
                <a:solidFill>
                  <a:schemeClr val="accent4"/>
                </a:solidFill>
              </a:rPr>
              <a:t>Incorrect amounts </a:t>
            </a:r>
            <a:r>
              <a:rPr lang="en-US" sz="2400" dirty="0" smtClean="0">
                <a:solidFill>
                  <a:schemeClr val="accent4"/>
                </a:solidFill>
              </a:rPr>
              <a:t>paid.</a:t>
            </a:r>
          </a:p>
          <a:p>
            <a:pPr lvl="1"/>
            <a:endParaRPr lang="en-US" sz="2400" dirty="0"/>
          </a:p>
          <a:p>
            <a:pPr>
              <a:buClr>
                <a:schemeClr val="accent4"/>
              </a:buClr>
              <a:buFont typeface="Wingdings" panose="05000000000000000000" pitchFamily="2" charset="2"/>
              <a:buChar char="§"/>
            </a:pPr>
            <a:r>
              <a:rPr lang="en-US" sz="2400" dirty="0"/>
              <a:t>Office of Management and Budget guidance also instructs agencies </a:t>
            </a:r>
            <a:r>
              <a:rPr lang="en-US" sz="2400" dirty="0" smtClean="0"/>
              <a:t>to report </a:t>
            </a:r>
            <a:r>
              <a:rPr lang="en-US" sz="2400" dirty="0"/>
              <a:t>as improper payments any payments for which insufficient or no documentation was found.</a:t>
            </a:r>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3</a:t>
            </a:fld>
            <a:endParaRPr lang="en-US" dirty="0"/>
          </a:p>
        </p:txBody>
      </p:sp>
      <p:pic>
        <p:nvPicPr>
          <p:cNvPr id="1026" name="Picture 2" descr="C:\Users\FlavinD\AppData\Local\Microsoft\Windows\Temporary Internet Files\Content.IE5\TQCI2X2A\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675" y="38814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lavinD\AppData\Local\Microsoft\Windows\Temporary Internet Files\Content.IE5\R7E9XP8R\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675" y="38814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FlavinD\AppData\Local\Microsoft\Windows\Temporary Internet Files\Content.IE5\LLVMKBWD\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25" y="4462463"/>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FlavinD\AppData\Local\Microsoft\Windows\Temporary Internet Files\Content.IE5\ABZGG491\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675" y="38814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725" y="3581400"/>
            <a:ext cx="2247900" cy="2482056"/>
          </a:xfrm>
          <a:prstGeom prst="rect">
            <a:avLst/>
          </a:prstGeom>
        </p:spPr>
      </p:pic>
    </p:spTree>
    <p:extLst>
      <p:ext uri="{BB962C8B-B14F-4D97-AF65-F5344CB8AC3E}">
        <p14:creationId xmlns:p14="http://schemas.microsoft.com/office/powerpoint/2010/main" val="2272069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2667000"/>
            <a:ext cx="5715000" cy="4502771"/>
          </a:xfrm>
        </p:spPr>
        <p:txBody>
          <a:bodyPr/>
          <a:lstStyle/>
          <a:p>
            <a:pPr marL="457200" indent="-457200">
              <a:buClr>
                <a:schemeClr val="accent4"/>
              </a:buClr>
              <a:buFont typeface="Wingdings" panose="05000000000000000000" pitchFamily="2" charset="2"/>
              <a:buChar char="§"/>
            </a:pPr>
            <a:r>
              <a:rPr lang="en-US" dirty="0">
                <a:solidFill>
                  <a:schemeClr val="tx1"/>
                </a:solidFill>
              </a:rPr>
              <a:t>In addition to the material weakness </a:t>
            </a:r>
            <a:r>
              <a:rPr lang="en-US" dirty="0" smtClean="0">
                <a:solidFill>
                  <a:schemeClr val="tx1"/>
                </a:solidFill>
              </a:rPr>
              <a:t>reported in GAO’s audit of the Consolidated Financial Statements of the U.S. Government, </a:t>
            </a:r>
            <a:r>
              <a:rPr lang="en-US" dirty="0">
                <a:solidFill>
                  <a:schemeClr val="tx1"/>
                </a:solidFill>
              </a:rPr>
              <a:t>agency auditors </a:t>
            </a:r>
            <a:r>
              <a:rPr lang="en-US" dirty="0" smtClean="0">
                <a:solidFill>
                  <a:schemeClr val="tx1"/>
                </a:solidFill>
              </a:rPr>
              <a:t>continue </a:t>
            </a:r>
            <a:r>
              <a:rPr lang="en-US" dirty="0">
                <a:solidFill>
                  <a:schemeClr val="tx1"/>
                </a:solidFill>
              </a:rPr>
              <a:t>to report internal control deficiencies over financial reporting, such as financial system limitations and information system control weaknesses </a:t>
            </a:r>
          </a:p>
          <a:p>
            <a:pPr marL="457200" indent="-457200">
              <a:buClr>
                <a:schemeClr val="accent4"/>
              </a:buClr>
              <a:buFont typeface="Wingdings" panose="05000000000000000000" pitchFamily="2" charset="2"/>
              <a:buChar char="§"/>
            </a:pPr>
            <a:endParaRPr lang="en-US" dirty="0">
              <a:solidFill>
                <a:schemeClr val="tx1"/>
              </a:solidFill>
            </a:endParaRPr>
          </a:p>
          <a:p>
            <a:pPr marL="457200" indent="-457200">
              <a:buClr>
                <a:schemeClr val="accent4"/>
              </a:buClr>
              <a:buFont typeface="Wingdings" panose="05000000000000000000" pitchFamily="2" charset="2"/>
              <a:buChar char="§"/>
            </a:pPr>
            <a:r>
              <a:rPr lang="en-US" dirty="0">
                <a:solidFill>
                  <a:schemeClr val="tx1"/>
                </a:solidFill>
              </a:rPr>
              <a:t>Such deficiencies could significantly increase the risk that </a:t>
            </a:r>
            <a:r>
              <a:rPr lang="en-US" dirty="0" smtClean="0">
                <a:solidFill>
                  <a:schemeClr val="tx1"/>
                </a:solidFill>
              </a:rPr>
              <a:t>improper payments </a:t>
            </a:r>
            <a:r>
              <a:rPr lang="en-US" dirty="0">
                <a:solidFill>
                  <a:schemeClr val="tx1"/>
                </a:solidFill>
              </a:rPr>
              <a:t>may occur and not be detected promptly</a:t>
            </a:r>
          </a:p>
        </p:txBody>
      </p:sp>
      <p:sp>
        <p:nvSpPr>
          <p:cNvPr id="3" name="Slide Number Placeholder 2"/>
          <p:cNvSpPr>
            <a:spLocks noGrp="1"/>
          </p:cNvSpPr>
          <p:nvPr>
            <p:ph type="sldNum" sz="quarter" idx="12"/>
          </p:nvPr>
        </p:nvSpPr>
        <p:spPr/>
        <p:txBody>
          <a:bodyPr/>
          <a:lstStyle/>
          <a:p>
            <a:r>
              <a:rPr lang="en-US" dirty="0" smtClean="0"/>
              <a:t>Page </a:t>
            </a:r>
            <a:fld id="{01E16EBA-0216-4FA1-BFEC-225E79399361}" type="slidenum">
              <a:rPr lang="en-US" smtClean="0"/>
              <a:pPr/>
              <a:t>30</a:t>
            </a:fld>
            <a:endParaRPr lang="en-US" dirty="0"/>
          </a:p>
        </p:txBody>
      </p:sp>
      <p:sp>
        <p:nvSpPr>
          <p:cNvPr id="6" name="Title 1"/>
          <p:cNvSpPr txBox="1">
            <a:spLocks/>
          </p:cNvSpPr>
          <p:nvPr/>
        </p:nvSpPr>
        <p:spPr>
          <a:xfrm>
            <a:off x="310134" y="1219200"/>
            <a:ext cx="9372600" cy="1033272"/>
          </a:xfrm>
          <a:prstGeom prst="rect">
            <a:avLst/>
          </a:prstGeom>
        </p:spPr>
        <p:txBody>
          <a:bodyPr>
            <a:noAutofit/>
          </a:bodyPr>
          <a:lst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a:lstStyle>
          <a:p>
            <a:r>
              <a:rPr lang="en-US" sz="3200" dirty="0" smtClean="0">
                <a:solidFill>
                  <a:srgbClr val="000066"/>
                </a:solidFill>
              </a:rPr>
              <a:t>Relevant Internal Control Deficiencies</a:t>
            </a:r>
            <a:endParaRPr lang="en-US" sz="3200" dirty="0">
              <a:solidFill>
                <a:srgbClr val="000066"/>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686050"/>
            <a:ext cx="316928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915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81000" y="2667000"/>
            <a:ext cx="9304020" cy="3157788"/>
          </a:xfrm>
        </p:spPr>
        <p:txBody>
          <a:bodyPr/>
          <a:lstStyle/>
          <a:p>
            <a:pPr marL="457200" indent="-457200">
              <a:buClr>
                <a:schemeClr val="accent4"/>
              </a:buClr>
              <a:buFont typeface="Wingdings" panose="05000000000000000000" pitchFamily="2" charset="2"/>
              <a:buChar char="§"/>
            </a:pPr>
            <a:r>
              <a:rPr lang="en-US" sz="3000" dirty="0">
                <a:solidFill>
                  <a:schemeClr val="tx1"/>
                </a:solidFill>
              </a:rPr>
              <a:t>A number of strategies across government could help reduce improper </a:t>
            </a:r>
            <a:r>
              <a:rPr lang="en-US" sz="3000" dirty="0" smtClean="0">
                <a:solidFill>
                  <a:schemeClr val="tx1"/>
                </a:solidFill>
              </a:rPr>
              <a:t>payments </a:t>
            </a:r>
          </a:p>
          <a:p>
            <a:pPr marL="457200" indent="-457200">
              <a:buClr>
                <a:schemeClr val="accent4"/>
              </a:buClr>
              <a:buFont typeface="Wingdings" panose="05000000000000000000" pitchFamily="2" charset="2"/>
              <a:buChar char="§"/>
            </a:pPr>
            <a:endParaRPr lang="en-US" sz="3000" dirty="0">
              <a:solidFill>
                <a:schemeClr val="tx1"/>
              </a:solidFill>
            </a:endParaRPr>
          </a:p>
          <a:p>
            <a:pPr marL="457200" indent="-457200">
              <a:buClr>
                <a:schemeClr val="accent4"/>
              </a:buClr>
              <a:buFont typeface="Wingdings" panose="05000000000000000000" pitchFamily="2" charset="2"/>
              <a:buChar char="§"/>
            </a:pPr>
            <a:r>
              <a:rPr lang="en-US" sz="3000" dirty="0" smtClean="0">
                <a:solidFill>
                  <a:schemeClr val="tx1"/>
                </a:solidFill>
              </a:rPr>
              <a:t>Robust </a:t>
            </a:r>
            <a:r>
              <a:rPr lang="en-US" sz="3000" dirty="0">
                <a:solidFill>
                  <a:schemeClr val="tx1"/>
                </a:solidFill>
              </a:rPr>
              <a:t>root cause analysis can help agencies target effective corrective </a:t>
            </a:r>
            <a:r>
              <a:rPr lang="en-US" sz="3000" dirty="0" smtClean="0">
                <a:solidFill>
                  <a:schemeClr val="tx1"/>
                </a:solidFill>
              </a:rPr>
              <a:t>actions</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endParaRPr lang="en-US" dirty="0"/>
          </a:p>
        </p:txBody>
      </p:sp>
      <p:sp>
        <p:nvSpPr>
          <p:cNvPr id="3" name="Slide Number Placeholder 2"/>
          <p:cNvSpPr>
            <a:spLocks noGrp="1"/>
          </p:cNvSpPr>
          <p:nvPr>
            <p:ph type="sldNum" sz="quarter" idx="12"/>
          </p:nvPr>
        </p:nvSpPr>
        <p:spPr/>
        <p:txBody>
          <a:bodyPr/>
          <a:lstStyle/>
          <a:p>
            <a:r>
              <a:rPr lang="en-US" dirty="0" smtClean="0"/>
              <a:t>Page </a:t>
            </a:r>
            <a:fld id="{01E16EBA-0216-4FA1-BFEC-225E79399361}" type="slidenum">
              <a:rPr lang="en-US" smtClean="0"/>
              <a:pPr/>
              <a:t>31</a:t>
            </a:fld>
            <a:endParaRPr lang="en-US" dirty="0"/>
          </a:p>
        </p:txBody>
      </p:sp>
      <p:sp>
        <p:nvSpPr>
          <p:cNvPr id="6" name="Title 1"/>
          <p:cNvSpPr txBox="1">
            <a:spLocks/>
          </p:cNvSpPr>
          <p:nvPr/>
        </p:nvSpPr>
        <p:spPr>
          <a:xfrm>
            <a:off x="310134" y="1219200"/>
            <a:ext cx="9372600" cy="1033272"/>
          </a:xfrm>
          <a:prstGeom prst="rect">
            <a:avLst/>
          </a:prstGeom>
        </p:spPr>
        <p:txBody>
          <a:bodyPr>
            <a:noAutofit/>
          </a:bodyPr>
          <a:lst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a:lstStyle>
          <a:p>
            <a:r>
              <a:rPr lang="en-US" sz="3200" dirty="0" smtClean="0">
                <a:solidFill>
                  <a:srgbClr val="000066"/>
                </a:solidFill>
              </a:rPr>
              <a:t>Moving Forward – Reduction Strategies</a:t>
            </a:r>
            <a:endParaRPr lang="en-US" sz="3200" dirty="0">
              <a:solidFill>
                <a:srgbClr val="000066"/>
              </a:solidFill>
            </a:endParaRPr>
          </a:p>
        </p:txBody>
      </p:sp>
      <p:pic>
        <p:nvPicPr>
          <p:cNvPr id="5" name="Picture 8" descr="C:\Users\healyj\AppData\Local\Microsoft\Windows\Temporary Internet Files\Content.IE5\EXJ2TRUF\audit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800600"/>
            <a:ext cx="2090166" cy="225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3672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r>
              <a:rPr lang="en-US" dirty="0" smtClean="0"/>
              <a:t>Page </a:t>
            </a:r>
            <a:fld id="{01E16EBA-0216-4FA1-BFEC-225E79399361}" type="slidenum">
              <a:rPr lang="en-US" smtClean="0"/>
              <a:pPr/>
              <a:t>32</a:t>
            </a:fld>
            <a:endParaRPr lang="en-US" dirty="0"/>
          </a:p>
        </p:txBody>
      </p:sp>
      <p:sp>
        <p:nvSpPr>
          <p:cNvPr id="4" name="Title 1"/>
          <p:cNvSpPr txBox="1">
            <a:spLocks/>
          </p:cNvSpPr>
          <p:nvPr/>
        </p:nvSpPr>
        <p:spPr>
          <a:xfrm>
            <a:off x="310134" y="1219200"/>
            <a:ext cx="9372600" cy="1033272"/>
          </a:xfrm>
          <a:prstGeom prst="rect">
            <a:avLst/>
          </a:prstGeom>
        </p:spPr>
        <p:txBody>
          <a:bodyPr>
            <a:noAutofit/>
          </a:bodyPr>
          <a:lst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a:lstStyle>
          <a:p>
            <a:r>
              <a:rPr lang="en-US" sz="3200" dirty="0" smtClean="0">
                <a:solidFill>
                  <a:srgbClr val="000066"/>
                </a:solidFill>
              </a:rPr>
              <a:t>Moving Forward – Reduction Strategies (continued) </a:t>
            </a:r>
            <a:endParaRPr lang="en-US" sz="3200" dirty="0">
              <a:solidFill>
                <a:srgbClr val="000066"/>
              </a:solidFill>
            </a:endParaRPr>
          </a:p>
        </p:txBody>
      </p:sp>
      <p:sp>
        <p:nvSpPr>
          <p:cNvPr id="5" name="Content Placeholder 1"/>
          <p:cNvSpPr>
            <a:spLocks noGrp="1"/>
          </p:cNvSpPr>
          <p:nvPr>
            <p:ph sz="quarter" idx="13"/>
          </p:nvPr>
        </p:nvSpPr>
        <p:spPr>
          <a:xfrm>
            <a:off x="381000" y="2362200"/>
            <a:ext cx="5029200" cy="3859518"/>
          </a:xfrm>
        </p:spPr>
        <p:txBody>
          <a:bodyPr/>
          <a:lstStyle/>
          <a:p>
            <a:pPr>
              <a:buClr>
                <a:schemeClr val="accent4"/>
              </a:buClr>
              <a:buFont typeface="Wingdings" panose="05000000000000000000" pitchFamily="2" charset="2"/>
              <a:buChar char="§"/>
            </a:pPr>
            <a:r>
              <a:rPr lang="en-US" dirty="0" smtClean="0">
                <a:solidFill>
                  <a:schemeClr val="tx1"/>
                </a:solidFill>
              </a:rPr>
              <a:t>Preventive controls – frontline defense</a:t>
            </a:r>
          </a:p>
          <a:p>
            <a:pPr lvl="1">
              <a:buFont typeface="Arial" panose="020B0604020202020204" pitchFamily="34" charset="0"/>
              <a:buChar char="•"/>
            </a:pPr>
            <a:endParaRPr lang="en-US" dirty="0">
              <a:solidFill>
                <a:schemeClr val="tx1"/>
              </a:solidFill>
            </a:endParaRPr>
          </a:p>
          <a:p>
            <a:pPr lvl="1">
              <a:buFont typeface="Arial" panose="020B0604020202020204" pitchFamily="34" charset="0"/>
              <a:buChar char="•"/>
            </a:pPr>
            <a:r>
              <a:rPr lang="en-US" b="0" dirty="0" smtClean="0">
                <a:solidFill>
                  <a:schemeClr val="tx1"/>
                </a:solidFill>
              </a:rPr>
              <a:t>Up-front eligibility validation through data sharing</a:t>
            </a:r>
          </a:p>
          <a:p>
            <a:pPr lvl="1">
              <a:buFont typeface="Arial" panose="020B0604020202020204" pitchFamily="34" charset="0"/>
              <a:buChar char="•"/>
            </a:pPr>
            <a:endParaRPr lang="en-US" b="0" dirty="0" smtClean="0">
              <a:solidFill>
                <a:schemeClr val="tx1"/>
              </a:solidFill>
            </a:endParaRPr>
          </a:p>
          <a:p>
            <a:pPr lvl="1">
              <a:buFont typeface="Arial" panose="020B0604020202020204" pitchFamily="34" charset="0"/>
              <a:buChar char="•"/>
            </a:pPr>
            <a:r>
              <a:rPr lang="en-US" b="0" dirty="0" smtClean="0">
                <a:solidFill>
                  <a:schemeClr val="tx1"/>
                </a:solidFill>
              </a:rPr>
              <a:t>Predictive analytic technologies</a:t>
            </a:r>
          </a:p>
          <a:p>
            <a:pPr lvl="1">
              <a:buFont typeface="Arial" panose="020B0604020202020204" pitchFamily="34" charset="0"/>
              <a:buChar char="•"/>
            </a:pPr>
            <a:endParaRPr lang="en-US" b="0" dirty="0" smtClean="0">
              <a:solidFill>
                <a:schemeClr val="tx1"/>
              </a:solidFill>
            </a:endParaRPr>
          </a:p>
          <a:p>
            <a:pPr lvl="1">
              <a:buFont typeface="Arial" panose="020B0604020202020204" pitchFamily="34" charset="0"/>
              <a:buChar char="•"/>
            </a:pPr>
            <a:r>
              <a:rPr lang="en-US" b="0" dirty="0" smtClean="0">
                <a:solidFill>
                  <a:schemeClr val="tx1"/>
                </a:solidFill>
              </a:rPr>
              <a:t>Program design review and refinement</a:t>
            </a:r>
            <a:endParaRPr lang="en-US" b="0" dirty="0">
              <a:solidFill>
                <a:schemeClr val="tx1">
                  <a:lumMod val="75000"/>
                </a:schemeClr>
              </a:solidFill>
            </a:endParaRPr>
          </a:p>
          <a:p>
            <a:pPr>
              <a:buFont typeface="Arial" panose="020B0604020202020204" pitchFamily="34" charset="0"/>
              <a:buChar char="•"/>
            </a:pPr>
            <a:endParaRPr lang="en-US" dirty="0">
              <a:solidFill>
                <a:schemeClr val="tx1"/>
              </a:solidFill>
            </a:endParaRPr>
          </a:p>
          <a:p>
            <a:endParaRPr lang="en-US" dirty="0"/>
          </a:p>
        </p:txBody>
      </p:sp>
      <p:sp>
        <p:nvSpPr>
          <p:cNvPr id="6" name="Content Placeholder 1"/>
          <p:cNvSpPr txBox="1">
            <a:spLocks/>
          </p:cNvSpPr>
          <p:nvPr/>
        </p:nvSpPr>
        <p:spPr>
          <a:xfrm>
            <a:off x="5486400" y="2381250"/>
            <a:ext cx="4419600" cy="2573012"/>
          </a:xfrm>
          <a:prstGeom prst="rect">
            <a:avLst/>
          </a:prstGeom>
          <a:noFill/>
          <a:ln w="9525">
            <a:noFill/>
            <a:miter lim="800000"/>
            <a:headEnd/>
            <a:tailEnd/>
          </a:ln>
          <a:effectLst/>
        </p:spPr>
        <p:txBody>
          <a:bodyPr vert="horz" wrap="square" lIns="0" tIns="0" rIns="0" bIns="0" rtlCol="0">
            <a:spAutoFit/>
          </a:bodyPr>
          <a:lstStyle>
            <a:lvl1pPr marL="382059" indent="-382059" algn="l" defTabSz="1018824" rtl="0" eaLnBrk="0" fontAlgn="base" latinLnBrk="0"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marL="827795" indent="-318383" algn="l" defTabSz="1018824" rtl="0" eaLnBrk="0" fontAlgn="base" latinLnBrk="0"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marL="1273531" indent="-254706" algn="l" defTabSz="1018824" rtl="0" eaLnBrk="0" fontAlgn="base" latinLnBrk="0"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3pPr>
            <a:lvl4pPr marL="1782943" indent="-254706" algn="l" defTabSz="1018824" rtl="0" eaLnBrk="0" fontAlgn="base" latinLnBrk="0"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4pPr>
            <a:lvl5pPr marL="2292355" indent="-254706" algn="l" defTabSz="1018824" rtl="0" eaLnBrk="0" fontAlgn="base" latinLnBrk="0" hangingPunct="0">
              <a:lnSpc>
                <a:spcPct val="95000"/>
              </a:lnSpc>
              <a:spcBef>
                <a:spcPct val="0"/>
              </a:spcBef>
              <a:spcAft>
                <a:spcPct val="0"/>
              </a:spcAft>
              <a:buFont typeface="Arial" pitchFamily="34" charset="0"/>
              <a:buNone/>
              <a:defRPr lang="en-US" sz="2200" b="1" kern="1200" dirty="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Clr>
                <a:schemeClr val="accent4"/>
              </a:buClr>
              <a:buFont typeface="Wingdings" panose="05000000000000000000" pitchFamily="2" charset="2"/>
              <a:buChar char="§"/>
            </a:pPr>
            <a:r>
              <a:rPr lang="en-US" dirty="0" smtClean="0">
                <a:solidFill>
                  <a:schemeClr val="tx1"/>
                </a:solidFill>
              </a:rPr>
              <a:t>Detective controls – recover overpayments</a:t>
            </a:r>
          </a:p>
          <a:p>
            <a:pPr lvl="1">
              <a:buFont typeface="Arial" pitchFamily="34" charset="0"/>
              <a:buChar char="•"/>
            </a:pPr>
            <a:endParaRPr lang="en-US" dirty="0" smtClean="0">
              <a:solidFill>
                <a:schemeClr val="tx1"/>
              </a:solidFill>
            </a:endParaRPr>
          </a:p>
          <a:p>
            <a:pPr lvl="1">
              <a:buFont typeface="Arial" pitchFamily="34" charset="0"/>
              <a:buChar char="•"/>
            </a:pPr>
            <a:r>
              <a:rPr lang="en-US" b="0" dirty="0" smtClean="0">
                <a:solidFill>
                  <a:schemeClr val="tx1"/>
                </a:solidFill>
              </a:rPr>
              <a:t>Data mining</a:t>
            </a:r>
          </a:p>
          <a:p>
            <a:pPr lvl="1">
              <a:buFont typeface="Arial" pitchFamily="34" charset="0"/>
              <a:buChar char="•"/>
            </a:pPr>
            <a:endParaRPr lang="en-US" b="0" dirty="0">
              <a:solidFill>
                <a:schemeClr val="tx1"/>
              </a:solidFill>
            </a:endParaRPr>
          </a:p>
          <a:p>
            <a:pPr lvl="1">
              <a:buFont typeface="Arial" pitchFamily="34" charset="0"/>
              <a:buChar char="•"/>
            </a:pPr>
            <a:r>
              <a:rPr lang="en-US" b="0" dirty="0" smtClean="0">
                <a:solidFill>
                  <a:schemeClr val="tx1"/>
                </a:solidFill>
              </a:rPr>
              <a:t>Recovery auditing</a:t>
            </a:r>
            <a:endParaRPr lang="en-US" b="0" dirty="0" smtClean="0">
              <a:solidFill>
                <a:schemeClr val="tx1">
                  <a:lumMod val="75000"/>
                </a:schemeClr>
              </a:solidFill>
            </a:endParaRPr>
          </a:p>
          <a:p>
            <a:pPr>
              <a:buFont typeface="Arial" panose="020B0604020202020204" pitchFamily="34" charset="0"/>
              <a:buChar char="•"/>
            </a:pPr>
            <a:endParaRPr lang="en-US" dirty="0" smtClean="0">
              <a:solidFill>
                <a:schemeClr val="tx1"/>
              </a:solidFill>
            </a:endParaRPr>
          </a:p>
          <a:p>
            <a:endParaRPr lang="en-US" dirty="0"/>
          </a:p>
        </p:txBody>
      </p:sp>
      <p:pic>
        <p:nvPicPr>
          <p:cNvPr id="1026" name="Picture 2" descr="C:\Users\FlavinD\AppData\Local\Microsoft\Windows\Temporary Internet Files\Content.IE5\ZTL3BY6B\icon_30208-1024x102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724400"/>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FlavinD\AppData\Local\Microsoft\Windows\Temporary Internet Files\Content.IE5\B8A2EVJ1\como-insertar-simbolos-emoticonos-smileys-redes-sociales-twitter-facebook-instagram-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638800"/>
            <a:ext cx="259080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5711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33</a:t>
            </a:fld>
            <a:endParaRPr lang="en-US" dirty="0"/>
          </a:p>
        </p:txBody>
      </p:sp>
      <p:sp>
        <p:nvSpPr>
          <p:cNvPr id="5" name="Title 1"/>
          <p:cNvSpPr txBox="1">
            <a:spLocks/>
          </p:cNvSpPr>
          <p:nvPr/>
        </p:nvSpPr>
        <p:spPr>
          <a:xfrm>
            <a:off x="310134" y="1219200"/>
            <a:ext cx="9372600" cy="1033272"/>
          </a:xfrm>
          <a:prstGeom prst="rect">
            <a:avLst/>
          </a:prstGeom>
        </p:spPr>
        <p:txBody>
          <a:bodyPr>
            <a:noAutofit/>
          </a:bodyPr>
          <a:lstStyle>
            <a:lvl1pPr algn="l" defTabSz="1018824" rtl="0" eaLnBrk="1" latinLnBrk="0" hangingPunct="1">
              <a:spcBef>
                <a:spcPct val="0"/>
              </a:spcBef>
              <a:buNone/>
              <a:defRPr sz="3600" b="1" kern="1200">
                <a:solidFill>
                  <a:schemeClr val="tx1"/>
                </a:solidFill>
                <a:latin typeface="Arial" pitchFamily="34" charset="0"/>
                <a:ea typeface="+mj-ea"/>
                <a:cs typeface="Arial" pitchFamily="34" charset="0"/>
              </a:defRPr>
            </a:lvl1pPr>
          </a:lstStyle>
          <a:p>
            <a:r>
              <a:rPr lang="en-US" sz="3200" dirty="0" smtClean="0">
                <a:solidFill>
                  <a:srgbClr val="000066"/>
                </a:solidFill>
              </a:rPr>
              <a:t>Moving Forward – Reduction Strategies (continued)</a:t>
            </a:r>
            <a:endParaRPr lang="en-US" sz="3200" dirty="0">
              <a:solidFill>
                <a:srgbClr val="000066"/>
              </a:solidFill>
            </a:endParaRPr>
          </a:p>
        </p:txBody>
      </p:sp>
      <p:sp>
        <p:nvSpPr>
          <p:cNvPr id="7" name="Content Placeholder 7"/>
          <p:cNvSpPr txBox="1">
            <a:spLocks/>
          </p:cNvSpPr>
          <p:nvPr/>
        </p:nvSpPr>
        <p:spPr>
          <a:xfrm>
            <a:off x="5334000" y="2362200"/>
            <a:ext cx="4348734" cy="4855496"/>
          </a:xfrm>
          <a:prstGeom prst="rect">
            <a:avLst/>
          </a:prstGeom>
        </p:spPr>
        <p:txBody>
          <a:bodyPr/>
          <a:lst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endParaRPr lang="en-US" dirty="0"/>
          </a:p>
        </p:txBody>
      </p:sp>
      <p:sp>
        <p:nvSpPr>
          <p:cNvPr id="11" name="Content Placeholder 1"/>
          <p:cNvSpPr txBox="1">
            <a:spLocks/>
          </p:cNvSpPr>
          <p:nvPr/>
        </p:nvSpPr>
        <p:spPr>
          <a:xfrm>
            <a:off x="381000" y="2286000"/>
            <a:ext cx="9372600" cy="3810000"/>
          </a:xfrm>
          <a:prstGeom prst="rect">
            <a:avLst/>
          </a:prstGeom>
        </p:spPr>
        <p:txBody>
          <a:bodyPr/>
          <a:lst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2292355" indent="-254706" algn="l" defTabSz="1018824" rtl="0" eaLnBrk="1" fontAlgn="base" latinLnBrk="0" hangingPunct="1">
              <a:spcBef>
                <a:spcPts val="450"/>
              </a:spcBef>
              <a:spcAft>
                <a:spcPct val="0"/>
              </a:spcAft>
              <a:buFont typeface="Arial" pitchFamily="34" charset="0"/>
              <a:buChar char="•"/>
              <a:defRPr lang="en-US" sz="1800" kern="1200" dirty="0" smtClean="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2200" b="1" dirty="0" smtClean="0"/>
              <a:t>Preventive Controls:</a:t>
            </a:r>
          </a:p>
          <a:p>
            <a:pPr>
              <a:buClr>
                <a:schemeClr val="accent4"/>
              </a:buClr>
              <a:buFont typeface="Wingdings" panose="05000000000000000000" pitchFamily="2" charset="2"/>
              <a:buChar char="§"/>
            </a:pPr>
            <a:r>
              <a:rPr lang="en-US" sz="2200" dirty="0" smtClean="0"/>
              <a:t>Do Not Pay (DNP) Initiative</a:t>
            </a:r>
          </a:p>
          <a:p>
            <a:pPr lvl="1">
              <a:buFont typeface="Courier New" panose="02070309020205020404" pitchFamily="49" charset="0"/>
              <a:buChar char="o"/>
            </a:pPr>
            <a:r>
              <a:rPr lang="en-US" sz="2200" dirty="0" smtClean="0"/>
              <a:t>Government-wide initiative to screen payment recipients before a grant, contract award, or payment is made</a:t>
            </a:r>
          </a:p>
          <a:p>
            <a:pPr>
              <a:buClr>
                <a:schemeClr val="accent4"/>
              </a:buClr>
              <a:buFont typeface="Wingdings" panose="05000000000000000000" pitchFamily="2" charset="2"/>
              <a:buChar char="§"/>
            </a:pPr>
            <a:r>
              <a:rPr lang="en-US" sz="2200" dirty="0" smtClean="0"/>
              <a:t>DNP working system</a:t>
            </a:r>
          </a:p>
          <a:p>
            <a:pPr lvl="1">
              <a:buFont typeface="Courier New" panose="02070309020205020404" pitchFamily="49" charset="0"/>
              <a:buChar char="o"/>
            </a:pPr>
            <a:r>
              <a:rPr lang="en-US" sz="2200" dirty="0" smtClean="0"/>
              <a:t>Central data matching service allowing agencies to verify eligibility of vendors, grantee, loan recipient, or beneficiary</a:t>
            </a:r>
          </a:p>
          <a:p>
            <a:pPr lvl="1">
              <a:buFont typeface="Courier New" panose="02070309020205020404" pitchFamily="49" charset="0"/>
              <a:buChar char="o"/>
            </a:pPr>
            <a:endParaRPr lang="en-US" sz="1200" dirty="0" smtClean="0"/>
          </a:p>
          <a:p>
            <a:pPr marL="0" indent="0">
              <a:buNone/>
            </a:pPr>
            <a:r>
              <a:rPr lang="en-US" sz="2200" b="1" dirty="0" smtClean="0"/>
              <a:t>Strategy and Additional Actions Needed to Help Ensure Agencies Use the Do Not Pay Working System as Intended </a:t>
            </a:r>
            <a:r>
              <a:rPr lang="en-US" sz="2200" dirty="0" smtClean="0"/>
              <a:t>(GAO-17-15)</a:t>
            </a:r>
          </a:p>
          <a:p>
            <a:pPr>
              <a:buClr>
                <a:schemeClr val="accent4"/>
              </a:buClr>
              <a:buFont typeface="Wingdings" panose="05000000000000000000" pitchFamily="2" charset="2"/>
              <a:buChar char="§"/>
            </a:pPr>
            <a:r>
              <a:rPr lang="en-US" sz="2200" dirty="0" smtClean="0"/>
              <a:t>Legal barriers to data sharing (e.g., Social Security Act)</a:t>
            </a:r>
          </a:p>
          <a:p>
            <a:pPr>
              <a:buClr>
                <a:schemeClr val="accent4"/>
              </a:buClr>
              <a:buFont typeface="Wingdings" panose="05000000000000000000" pitchFamily="2" charset="2"/>
              <a:buChar char="§"/>
            </a:pPr>
            <a:r>
              <a:rPr lang="en-US" sz="2200" dirty="0" smtClean="0"/>
              <a:t>Challenges associated with government-wide efforts (e.g., developing guidance, monitoring and growing the system) </a:t>
            </a:r>
          </a:p>
          <a:p>
            <a:endParaRPr lang="en-US" dirty="0" smtClean="0"/>
          </a:p>
          <a:p>
            <a:endParaRPr lang="en-US" dirty="0" smtClean="0"/>
          </a:p>
          <a:p>
            <a:endParaRPr lang="en-US" dirty="0"/>
          </a:p>
        </p:txBody>
      </p:sp>
    </p:spTree>
    <p:extLst>
      <p:ext uri="{BB962C8B-B14F-4D97-AF65-F5344CB8AC3E}">
        <p14:creationId xmlns:p14="http://schemas.microsoft.com/office/powerpoint/2010/main" val="68874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000066"/>
                </a:solidFill>
              </a:rPr>
              <a:t>Government-Wide Reported Improper Payment Estimates: Fiscal Years 2003 through 2016</a:t>
            </a:r>
            <a:endParaRPr lang="en-US" sz="3200" dirty="0">
              <a:solidFill>
                <a:srgbClr val="000066"/>
              </a:solidFill>
            </a:endParaRPr>
          </a:p>
        </p:txBody>
      </p:sp>
      <p:pic>
        <p:nvPicPr>
          <p:cNvPr id="6" name="Content Placeholder 5" descr="U:\Work in Process\VCA_Graphics\FY 17\FMA\Improper Payments Briefing\Fig_A_5_000000.tif"/>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443748"/>
            <a:ext cx="5811718" cy="4719052"/>
          </a:xfrm>
          <a:prstGeom prst="rect">
            <a:avLst/>
          </a:prstGeom>
          <a:noFill/>
          <a:ln>
            <a:noFill/>
          </a:ln>
        </p:spPr>
      </p:pic>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4</a:t>
            </a:fld>
            <a:endParaRPr lang="en-US" dirty="0"/>
          </a:p>
        </p:txBody>
      </p:sp>
      <p:sp>
        <p:nvSpPr>
          <p:cNvPr id="5" name="TextBox 4"/>
          <p:cNvSpPr txBox="1"/>
          <p:nvPr/>
        </p:nvSpPr>
        <p:spPr>
          <a:xfrm>
            <a:off x="4495800" y="3276600"/>
            <a:ext cx="5257800" cy="1815882"/>
          </a:xfrm>
          <a:prstGeom prst="rect">
            <a:avLst/>
          </a:prstGeom>
          <a:noFill/>
        </p:spPr>
        <p:txBody>
          <a:bodyPr wrap="square" rtlCol="0">
            <a:spAutoFit/>
          </a:bodyPr>
          <a:lstStyle/>
          <a:p>
            <a:pPr marL="457200" indent="-457200">
              <a:buClr>
                <a:schemeClr val="accent4"/>
              </a:buClr>
              <a:buFont typeface="Wingdings" panose="05000000000000000000" pitchFamily="2" charset="2"/>
              <a:buChar char="§"/>
            </a:pPr>
            <a:r>
              <a:rPr lang="en-US" sz="2800" dirty="0" smtClean="0"/>
              <a:t>Since 2003, reported improper payment estimates government-wide have totaled over </a:t>
            </a:r>
            <a:r>
              <a:rPr lang="en-US" sz="2800" b="1" dirty="0" smtClean="0"/>
              <a:t>$1.2 trillion.</a:t>
            </a:r>
            <a:endParaRPr lang="en-US" sz="2800" b="1" dirty="0"/>
          </a:p>
        </p:txBody>
      </p:sp>
    </p:spTree>
    <p:extLst>
      <p:ext uri="{BB962C8B-B14F-4D97-AF65-F5344CB8AC3E}">
        <p14:creationId xmlns:p14="http://schemas.microsoft.com/office/powerpoint/2010/main" val="3209375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U:\Work in Process\VCA_Graphics\FY 17\FMA\Improper Payments Briefing\Fig_Bv3_5_000000.t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362200"/>
            <a:ext cx="6096000" cy="5334000"/>
          </a:xfrm>
          <a:prstGeom prst="rect">
            <a:avLst/>
          </a:prstGeom>
          <a:noFill/>
          <a:ln>
            <a:noFill/>
          </a:ln>
        </p:spPr>
      </p:pic>
      <p:sp>
        <p:nvSpPr>
          <p:cNvPr id="2" name="Title 1"/>
          <p:cNvSpPr>
            <a:spLocks noGrp="1"/>
          </p:cNvSpPr>
          <p:nvPr>
            <p:ph type="title"/>
          </p:nvPr>
        </p:nvSpPr>
        <p:spPr/>
        <p:txBody>
          <a:bodyPr>
            <a:normAutofit fontScale="90000"/>
          </a:bodyPr>
          <a:lstStyle/>
          <a:p>
            <a:r>
              <a:rPr lang="en-US" dirty="0" smtClean="0">
                <a:solidFill>
                  <a:srgbClr val="000066"/>
                </a:solidFill>
              </a:rPr>
              <a:t>Government-Wide Reported Improper Payment Estimates: Fiscal Years 2012 through 2016</a:t>
            </a:r>
            <a:endParaRPr lang="en-US" dirty="0">
              <a:solidFill>
                <a:srgbClr val="000066"/>
              </a:solidFill>
            </a:endParaRPr>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5</a:t>
            </a:fld>
            <a:endParaRPr lang="en-US" dirty="0"/>
          </a:p>
        </p:txBody>
      </p:sp>
      <p:sp>
        <p:nvSpPr>
          <p:cNvPr id="5" name="TextBox 4"/>
          <p:cNvSpPr txBox="1"/>
          <p:nvPr/>
        </p:nvSpPr>
        <p:spPr>
          <a:xfrm>
            <a:off x="4495800" y="2514600"/>
            <a:ext cx="5257800" cy="3724096"/>
          </a:xfrm>
          <a:prstGeom prst="rect">
            <a:avLst/>
          </a:prstGeom>
          <a:noFill/>
        </p:spPr>
        <p:txBody>
          <a:bodyPr wrap="square" rtlCol="0">
            <a:spAutoFit/>
          </a:bodyPr>
          <a:lstStyle/>
          <a:p>
            <a:pPr marL="457200" indent="-457200">
              <a:buClr>
                <a:schemeClr val="accent4"/>
              </a:buClr>
              <a:buFont typeface="Wingdings" panose="05000000000000000000" pitchFamily="2" charset="2"/>
              <a:buChar char="§"/>
            </a:pPr>
            <a:r>
              <a:rPr lang="en-US" sz="2800" dirty="0" smtClean="0"/>
              <a:t>The government-wide reported estimate of improper payments has increased each year since fiscal year 2013.</a:t>
            </a:r>
          </a:p>
          <a:p>
            <a:pPr marL="342900" indent="-342900">
              <a:buClr>
                <a:schemeClr val="accent4"/>
              </a:buClr>
              <a:buFont typeface="Wingdings" panose="05000000000000000000" pitchFamily="2" charset="2"/>
              <a:buChar char="§"/>
            </a:pPr>
            <a:endParaRPr lang="en-US" sz="1200" dirty="0" smtClean="0"/>
          </a:p>
          <a:p>
            <a:pPr marL="457200" indent="-457200">
              <a:buClr>
                <a:schemeClr val="accent4"/>
              </a:buClr>
              <a:buFont typeface="Wingdings" panose="05000000000000000000" pitchFamily="2" charset="2"/>
              <a:buChar char="§"/>
            </a:pPr>
            <a:r>
              <a:rPr lang="en-US" sz="2800" dirty="0" smtClean="0"/>
              <a:t>For fiscal year 2016, the government-wide reported estimate is </a:t>
            </a:r>
            <a:r>
              <a:rPr lang="en-US" sz="2800" b="1" dirty="0" smtClean="0"/>
              <a:t>$144.3 billion.</a:t>
            </a:r>
            <a:endParaRPr lang="en-US" sz="2800" b="1" dirty="0"/>
          </a:p>
        </p:txBody>
      </p:sp>
    </p:spTree>
    <p:extLst>
      <p:ext uri="{BB962C8B-B14F-4D97-AF65-F5344CB8AC3E}">
        <p14:creationId xmlns:p14="http://schemas.microsoft.com/office/powerpoint/2010/main" val="2427150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U:\Work in Process\VCA_Graphics\FY 17\FMA\Improper Payments Briefing\Fig_Dv2_5_00000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419037"/>
            <a:ext cx="6934200" cy="4743763"/>
          </a:xfrm>
          <a:prstGeom prst="rect">
            <a:avLst/>
          </a:prstGeom>
          <a:noFill/>
          <a:ln>
            <a:noFill/>
          </a:ln>
        </p:spPr>
      </p:pic>
      <p:sp>
        <p:nvSpPr>
          <p:cNvPr id="7" name="TextBox 6"/>
          <p:cNvSpPr txBox="1"/>
          <p:nvPr/>
        </p:nvSpPr>
        <p:spPr>
          <a:xfrm>
            <a:off x="7239000" y="2514600"/>
            <a:ext cx="2514600" cy="4562788"/>
          </a:xfrm>
          <a:prstGeom prst="rect">
            <a:avLst/>
          </a:prstGeom>
          <a:noFill/>
        </p:spPr>
        <p:txBody>
          <a:bodyPr wrap="square" rtlCol="0">
            <a:spAutoFit/>
          </a:bodyPr>
          <a:lstStyle/>
          <a:p>
            <a:pPr marL="342900" indent="-342900">
              <a:buClr>
                <a:schemeClr val="accent4"/>
              </a:buClr>
              <a:buFont typeface="Wingdings" panose="05000000000000000000" pitchFamily="2" charset="2"/>
              <a:buChar char="§"/>
            </a:pPr>
            <a:r>
              <a:rPr lang="en-US" dirty="0" smtClean="0"/>
              <a:t>The government-wide reported improper payment rate has increased each year since fiscal year 2013.</a:t>
            </a:r>
          </a:p>
          <a:p>
            <a:pPr marL="342900" indent="-342900">
              <a:buClr>
                <a:schemeClr val="accent4"/>
              </a:buClr>
              <a:buFont typeface="Wingdings" panose="05000000000000000000" pitchFamily="2" charset="2"/>
              <a:buChar char="§"/>
            </a:pPr>
            <a:endParaRPr lang="en-US" sz="1050" dirty="0" smtClean="0"/>
          </a:p>
          <a:p>
            <a:pPr marL="342900" indent="-342900">
              <a:buClr>
                <a:schemeClr val="accent4"/>
              </a:buClr>
              <a:buFont typeface="Wingdings" panose="05000000000000000000" pitchFamily="2" charset="2"/>
              <a:buChar char="§"/>
            </a:pPr>
            <a:r>
              <a:rPr lang="en-US" dirty="0" smtClean="0"/>
              <a:t>For fiscal year 2016, the government-wide reported improper payment rate is </a:t>
            </a:r>
            <a:br>
              <a:rPr lang="en-US" dirty="0" smtClean="0"/>
            </a:br>
            <a:r>
              <a:rPr lang="en-US" b="1" dirty="0" smtClean="0"/>
              <a:t>5.1 percent.</a:t>
            </a:r>
            <a:endParaRPr lang="en-US" b="1" dirty="0"/>
          </a:p>
        </p:txBody>
      </p:sp>
      <p:sp>
        <p:nvSpPr>
          <p:cNvPr id="2" name="Title 1"/>
          <p:cNvSpPr>
            <a:spLocks noGrp="1"/>
          </p:cNvSpPr>
          <p:nvPr>
            <p:ph type="title"/>
          </p:nvPr>
        </p:nvSpPr>
        <p:spPr/>
        <p:txBody>
          <a:bodyPr>
            <a:normAutofit fontScale="90000"/>
          </a:bodyPr>
          <a:lstStyle/>
          <a:p>
            <a:r>
              <a:rPr lang="en-US" dirty="0" smtClean="0">
                <a:solidFill>
                  <a:srgbClr val="000066"/>
                </a:solidFill>
              </a:rPr>
              <a:t>Government-Wide Reported Improper Payment Rate: Fiscal Years 2012 through 2016</a:t>
            </a:r>
            <a:endParaRPr lang="en-US" dirty="0">
              <a:solidFill>
                <a:srgbClr val="000066"/>
              </a:solidFill>
            </a:endParaRPr>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6</a:t>
            </a:fld>
            <a:endParaRPr lang="en-US" dirty="0"/>
          </a:p>
        </p:txBody>
      </p:sp>
    </p:spTree>
    <p:extLst>
      <p:ext uri="{BB962C8B-B14F-4D97-AF65-F5344CB8AC3E}">
        <p14:creationId xmlns:p14="http://schemas.microsoft.com/office/powerpoint/2010/main" val="4245726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Work in Process\VCA_Graphics\FY 17\FMA\Improper Payments Briefing\Fig_E_5_000000.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438400"/>
            <a:ext cx="5943600" cy="5105400"/>
          </a:xfrm>
          <a:prstGeom prst="rect">
            <a:avLst/>
          </a:prstGeom>
          <a:noFill/>
          <a:ln>
            <a:noFill/>
          </a:ln>
        </p:spPr>
      </p:pic>
      <p:sp>
        <p:nvSpPr>
          <p:cNvPr id="2" name="Title 1"/>
          <p:cNvSpPr>
            <a:spLocks noGrp="1"/>
          </p:cNvSpPr>
          <p:nvPr>
            <p:ph type="title"/>
          </p:nvPr>
        </p:nvSpPr>
        <p:spPr>
          <a:xfrm>
            <a:off x="502920" y="1066800"/>
            <a:ext cx="9052560" cy="1255325"/>
          </a:xfrm>
        </p:spPr>
        <p:txBody>
          <a:bodyPr>
            <a:noAutofit/>
          </a:bodyPr>
          <a:lstStyle/>
          <a:p>
            <a:r>
              <a:rPr lang="en-US" dirty="0" smtClean="0">
                <a:solidFill>
                  <a:srgbClr val="000066"/>
                </a:solidFill>
              </a:rPr>
              <a:t>Fiscal Year 2016 Government-Wide Reported Improper Payment Estimate</a:t>
            </a:r>
            <a:endParaRPr lang="en-US" dirty="0">
              <a:solidFill>
                <a:srgbClr val="000066"/>
              </a:solidFill>
            </a:endParaRPr>
          </a:p>
        </p:txBody>
      </p:sp>
      <p:sp>
        <p:nvSpPr>
          <p:cNvPr id="3" name="Slide Number Placeholder 2"/>
          <p:cNvSpPr>
            <a:spLocks noGrp="1"/>
          </p:cNvSpPr>
          <p:nvPr>
            <p:ph type="sldNum" sz="quarter" idx="12"/>
          </p:nvPr>
        </p:nvSpPr>
        <p:spPr/>
        <p:txBody>
          <a:bodyPr/>
          <a:lstStyle/>
          <a:p>
            <a:r>
              <a:rPr lang="en-US" dirty="0" smtClean="0"/>
              <a:t>Page </a:t>
            </a:r>
            <a:fld id="{01E16EBA-0216-4FA1-BFEC-225E79399361}" type="slidenum">
              <a:rPr lang="en-US" smtClean="0"/>
              <a:pPr/>
              <a:t>7</a:t>
            </a:fld>
            <a:endParaRPr lang="en-US" dirty="0"/>
          </a:p>
        </p:txBody>
      </p:sp>
      <p:sp>
        <p:nvSpPr>
          <p:cNvPr id="9" name="Content Placeholder 8"/>
          <p:cNvSpPr>
            <a:spLocks noGrp="1"/>
          </p:cNvSpPr>
          <p:nvPr>
            <p:ph sz="quarter" idx="4294967295"/>
          </p:nvPr>
        </p:nvSpPr>
        <p:spPr>
          <a:xfrm>
            <a:off x="5537200" y="1941513"/>
            <a:ext cx="4673600" cy="5145087"/>
          </a:xfrm>
        </p:spPr>
        <p:txBody>
          <a:bodyPr>
            <a:noAutofit/>
          </a:bodyPr>
          <a:lstStyle/>
          <a:p>
            <a:pPr>
              <a:lnSpc>
                <a:spcPct val="120000"/>
              </a:lnSpc>
            </a:pPr>
            <a:endParaRPr lang="en-US" sz="2400" dirty="0" smtClean="0"/>
          </a:p>
          <a:p>
            <a:pPr>
              <a:lnSpc>
                <a:spcPct val="120000"/>
              </a:lnSpc>
              <a:buClr>
                <a:schemeClr val="accent4"/>
              </a:buClr>
              <a:buFont typeface="Wingdings" panose="05000000000000000000" pitchFamily="2" charset="2"/>
              <a:buChar char="§"/>
            </a:pPr>
            <a:r>
              <a:rPr lang="en-US" sz="2400" dirty="0" smtClean="0"/>
              <a:t>Includes </a:t>
            </a:r>
            <a:r>
              <a:rPr lang="en-US" sz="2400" b="1" dirty="0"/>
              <a:t>112 programs </a:t>
            </a:r>
            <a:r>
              <a:rPr lang="en-US" sz="2400" dirty="0"/>
              <a:t>across </a:t>
            </a:r>
            <a:r>
              <a:rPr lang="en-US" sz="2400" b="1" dirty="0"/>
              <a:t>22 </a:t>
            </a:r>
            <a:r>
              <a:rPr lang="en-US" sz="2400" b="1" dirty="0" smtClean="0"/>
              <a:t>agencies</a:t>
            </a:r>
            <a:r>
              <a:rPr lang="en-US" sz="2400" dirty="0" smtClean="0"/>
              <a:t>, </a:t>
            </a:r>
            <a:br>
              <a:rPr lang="en-US" sz="2400" dirty="0" smtClean="0"/>
            </a:br>
            <a:r>
              <a:rPr lang="en-US" sz="2400" dirty="0" smtClean="0"/>
              <a:t>although Medicare, Medicaid, and the Earned Income Tax Credit contribute over 78 percent of the total</a:t>
            </a:r>
          </a:p>
          <a:p>
            <a:pPr>
              <a:lnSpc>
                <a:spcPct val="120000"/>
              </a:lnSpc>
              <a:buClr>
                <a:schemeClr val="accent4"/>
              </a:buClr>
              <a:buFont typeface="Wingdings" panose="05000000000000000000" pitchFamily="2" charset="2"/>
              <a:buChar char="§"/>
            </a:pPr>
            <a:endParaRPr lang="en-US" sz="400" dirty="0"/>
          </a:p>
          <a:p>
            <a:pPr>
              <a:lnSpc>
                <a:spcPct val="120000"/>
              </a:lnSpc>
              <a:buClr>
                <a:schemeClr val="accent4"/>
              </a:buClr>
              <a:buFont typeface="Wingdings" panose="05000000000000000000" pitchFamily="2" charset="2"/>
              <a:buChar char="§"/>
            </a:pPr>
            <a:r>
              <a:rPr lang="en-US" sz="2400" dirty="0"/>
              <a:t>Does not include 18 </a:t>
            </a:r>
            <a:r>
              <a:rPr lang="en-US" sz="2400" dirty="0" smtClean="0"/>
              <a:t>risk-susceptible programs </a:t>
            </a:r>
            <a:r>
              <a:rPr lang="en-US" sz="2400" dirty="0"/>
              <a:t>that did not report </a:t>
            </a:r>
            <a:r>
              <a:rPr lang="en-US" sz="2400" dirty="0" smtClean="0"/>
              <a:t>estimates</a:t>
            </a:r>
            <a:endParaRPr lang="en-US" sz="2400" dirty="0"/>
          </a:p>
        </p:txBody>
      </p:sp>
    </p:spTree>
    <p:extLst>
      <p:ext uri="{BB962C8B-B14F-4D97-AF65-F5344CB8AC3E}">
        <p14:creationId xmlns:p14="http://schemas.microsoft.com/office/powerpoint/2010/main" val="1243444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noGrp="1"/>
          </p:cNvSpPr>
          <p:nvPr>
            <p:ph type="title"/>
          </p:nvPr>
        </p:nvSpPr>
        <p:spPr>
          <a:xfrm>
            <a:off x="329184" y="1115050"/>
            <a:ext cx="9372600" cy="1052596"/>
          </a:xfrm>
          <a:prstGeom prst="rect">
            <a:avLst/>
          </a:prstGeom>
          <a:noFill/>
          <a:ln w="9525">
            <a:noFill/>
            <a:miter lim="800000"/>
            <a:headEnd/>
            <a:tailEnd/>
          </a:ln>
          <a:effectLst/>
        </p:spPr>
        <p:txBody>
          <a:bodyPr vert="horz" lIns="0" tIns="0" rIns="0" bIns="0" rtlCol="0">
            <a:spAutoFit/>
          </a:bodyPr>
          <a:lstStyle>
            <a:lvl1pPr marL="382059" indent="-382059" algn="l" defTabSz="1018824" rtl="0" eaLnBrk="0" fontAlgn="base" latinLnBrk="0"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1pPr>
            <a:lvl2pPr marL="827795" indent="-318383" algn="l" defTabSz="1018824" rtl="0" eaLnBrk="0" fontAlgn="base" latinLnBrk="0"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2pPr>
            <a:lvl3pPr marL="1273531" indent="-254706" algn="l" defTabSz="1018824" rtl="0" eaLnBrk="0" fontAlgn="base" latinLnBrk="0"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3pPr>
            <a:lvl4pPr marL="1782943" indent="-254706" algn="l" defTabSz="1018824" rtl="0" eaLnBrk="0" fontAlgn="base" latinLnBrk="0" hangingPunct="0">
              <a:lnSpc>
                <a:spcPct val="95000"/>
              </a:lnSpc>
              <a:spcBef>
                <a:spcPct val="0"/>
              </a:spcBef>
              <a:spcAft>
                <a:spcPct val="0"/>
              </a:spcAft>
              <a:buFont typeface="Arial" pitchFamily="34" charset="0"/>
              <a:buNone/>
              <a:defRPr lang="en-US" sz="2200" b="1" kern="1200" smtClean="0">
                <a:solidFill>
                  <a:srgbClr val="000000"/>
                </a:solidFill>
                <a:latin typeface="Arial" pitchFamily="34" charset="0"/>
                <a:ea typeface="+mn-ea"/>
                <a:cs typeface="Arial" pitchFamily="34" charset="0"/>
              </a:defRPr>
            </a:lvl4pPr>
            <a:lvl5pPr marL="2292355" indent="-254706" algn="l" defTabSz="1018824" rtl="0" eaLnBrk="0" fontAlgn="base" latinLnBrk="0" hangingPunct="0">
              <a:lnSpc>
                <a:spcPct val="95000"/>
              </a:lnSpc>
              <a:spcBef>
                <a:spcPct val="0"/>
              </a:spcBef>
              <a:spcAft>
                <a:spcPct val="0"/>
              </a:spcAft>
              <a:buFont typeface="Arial" pitchFamily="34" charset="0"/>
              <a:buNone/>
              <a:defRPr lang="en-US" sz="2200" b="1" kern="1200" dirty="0">
                <a:solidFill>
                  <a:srgbClr val="000000"/>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r>
              <a:rPr lang="en-US" sz="3600" dirty="0" smtClean="0">
                <a:solidFill>
                  <a:srgbClr val="000066"/>
                </a:solidFill>
              </a:rPr>
              <a:t>OMB Categories for Root Cause Reporting of Improper Payments</a:t>
            </a:r>
            <a:endParaRPr lang="en-US" sz="3600" dirty="0">
              <a:solidFill>
                <a:srgbClr val="000066"/>
              </a:solidFill>
            </a:endParaRPr>
          </a:p>
        </p:txBody>
      </p:sp>
      <p:sp>
        <p:nvSpPr>
          <p:cNvPr id="7" name="Content Placeholder 2"/>
          <p:cNvSpPr>
            <a:spLocks noGrp="1"/>
          </p:cNvSpPr>
          <p:nvPr>
            <p:ph idx="1"/>
          </p:nvPr>
        </p:nvSpPr>
        <p:spPr>
          <a:xfrm>
            <a:off x="128016" y="2590800"/>
            <a:ext cx="5053584" cy="4572000"/>
          </a:xfrm>
        </p:spPr>
        <p:txBody>
          <a:bodyPr>
            <a:normAutofit fontScale="85000" lnSpcReduction="20000"/>
          </a:bodyPr>
          <a:lstStyle/>
          <a:p>
            <a:r>
              <a:rPr lang="en-US" sz="3100" b="1" dirty="0" smtClean="0"/>
              <a:t>Program Design or Structural Issue</a:t>
            </a:r>
          </a:p>
          <a:p>
            <a:endParaRPr lang="en-US" sz="2800" b="1" dirty="0" smtClean="0"/>
          </a:p>
          <a:p>
            <a:r>
              <a:rPr lang="en-US" sz="3100" b="1" dirty="0" smtClean="0"/>
              <a:t>Inability to Authenticate Eligibility </a:t>
            </a:r>
          </a:p>
          <a:p>
            <a:endParaRPr lang="en-US" sz="2800" b="1" dirty="0" smtClean="0"/>
          </a:p>
          <a:p>
            <a:r>
              <a:rPr lang="en-US" sz="3100" b="1" dirty="0" smtClean="0"/>
              <a:t>Failure to Verify Data:</a:t>
            </a:r>
          </a:p>
          <a:p>
            <a:pPr lvl="2">
              <a:buFont typeface="Wingdings" panose="05000000000000000000" pitchFamily="2" charset="2"/>
              <a:buChar char="§"/>
            </a:pPr>
            <a:r>
              <a:rPr lang="en-US" sz="2800" dirty="0" smtClean="0">
                <a:solidFill>
                  <a:schemeClr val="accent4"/>
                </a:solidFill>
              </a:rPr>
              <a:t>Death Data</a:t>
            </a:r>
          </a:p>
          <a:p>
            <a:pPr lvl="2">
              <a:buFont typeface="Wingdings" panose="05000000000000000000" pitchFamily="2" charset="2"/>
              <a:buChar char="§"/>
            </a:pPr>
            <a:r>
              <a:rPr lang="en-US" sz="2800" dirty="0" smtClean="0">
                <a:solidFill>
                  <a:schemeClr val="accent4"/>
                </a:solidFill>
              </a:rPr>
              <a:t>Financial Data</a:t>
            </a:r>
          </a:p>
          <a:p>
            <a:pPr lvl="2">
              <a:buFont typeface="Wingdings" panose="05000000000000000000" pitchFamily="2" charset="2"/>
              <a:buChar char="§"/>
            </a:pPr>
            <a:r>
              <a:rPr lang="en-US" sz="2800" dirty="0" smtClean="0">
                <a:solidFill>
                  <a:schemeClr val="accent4"/>
                </a:solidFill>
              </a:rPr>
              <a:t>Excluded Party Data</a:t>
            </a:r>
          </a:p>
          <a:p>
            <a:pPr lvl="2">
              <a:buFont typeface="Wingdings" panose="05000000000000000000" pitchFamily="2" charset="2"/>
              <a:buChar char="§"/>
            </a:pPr>
            <a:r>
              <a:rPr lang="en-US" sz="2800" dirty="0" smtClean="0">
                <a:solidFill>
                  <a:schemeClr val="accent4"/>
                </a:solidFill>
              </a:rPr>
              <a:t>Prisoner Data</a:t>
            </a:r>
          </a:p>
          <a:p>
            <a:pPr lvl="2">
              <a:buFont typeface="Wingdings" panose="05000000000000000000" pitchFamily="2" charset="2"/>
              <a:buChar char="§"/>
            </a:pPr>
            <a:r>
              <a:rPr lang="en-US" sz="2800" dirty="0" smtClean="0">
                <a:solidFill>
                  <a:schemeClr val="accent4"/>
                </a:solidFill>
              </a:rPr>
              <a:t>Other Eligibility Data</a:t>
            </a:r>
          </a:p>
          <a:p>
            <a:endParaRPr lang="en-US" dirty="0"/>
          </a:p>
        </p:txBody>
      </p:sp>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8</a:t>
            </a:fld>
            <a:endParaRPr lang="en-US" dirty="0"/>
          </a:p>
        </p:txBody>
      </p:sp>
      <p:sp>
        <p:nvSpPr>
          <p:cNvPr id="8" name="Content Placeholder 2"/>
          <p:cNvSpPr txBox="1">
            <a:spLocks/>
          </p:cNvSpPr>
          <p:nvPr/>
        </p:nvSpPr>
        <p:spPr>
          <a:xfrm>
            <a:off x="5205984" y="2590800"/>
            <a:ext cx="4852416" cy="4175760"/>
          </a:xfrm>
          <a:prstGeom prst="rect">
            <a:avLst/>
          </a:prstGeom>
        </p:spPr>
        <p:txBody>
          <a:bodyPr vert="horz" lIns="101882" tIns="50941" rIns="101882" bIns="50941" rtlCol="0">
            <a:normAutofit lnSpcReduction="10000"/>
          </a:bodyPr>
          <a:lstStyle>
            <a:lvl1pPr marL="382059" indent="-382059" algn="l" defTabSz="1018824" rtl="0" eaLnBrk="1" fontAlgn="base" latinLnBrk="0" hangingPunct="1">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1pPr>
            <a:lvl2pPr marL="827795" indent="-318383"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2pPr>
            <a:lvl3pPr marL="1273531" indent="-254706" algn="l" defTabSz="1018824" rtl="0" eaLnBrk="1" fontAlgn="base" latinLnBrk="0" hangingPunct="1">
              <a:lnSpc>
                <a:spcPct val="85000"/>
              </a:lnSpc>
              <a:spcBef>
                <a:spcPts val="7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3pPr>
            <a:lvl4pPr marL="1782943" indent="-254706" algn="l" defTabSz="1018824" rtl="0" eaLnBrk="1" fontAlgn="base" latinLnBrk="0" hangingPunct="1">
              <a:lnSpc>
                <a:spcPct val="85000"/>
              </a:lnSpc>
              <a:spcBef>
                <a:spcPts val="450"/>
              </a:spcBef>
              <a:spcAft>
                <a:spcPct val="0"/>
              </a:spcAft>
              <a:buFont typeface="Arial" pitchFamily="34" charset="0"/>
              <a:buChar char="•"/>
              <a:defRPr lang="en-US" sz="2500" kern="1200" dirty="0" smtClean="0">
                <a:solidFill>
                  <a:schemeClr val="tx1"/>
                </a:solidFill>
                <a:latin typeface="Arial" pitchFamily="34" charset="0"/>
                <a:ea typeface="+mn-ea"/>
                <a:cs typeface="Arial" pitchFamily="34" charset="0"/>
              </a:defRPr>
            </a:lvl4pPr>
            <a:lvl5pPr marL="1971675" indent="-252413" algn="l" defTabSz="1018824" rtl="0" eaLnBrk="1" fontAlgn="base" latinLnBrk="0" hangingPunct="1">
              <a:lnSpc>
                <a:spcPct val="85000"/>
              </a:lnSpc>
              <a:spcBef>
                <a:spcPct val="15000"/>
              </a:spcBef>
              <a:spcAft>
                <a:spcPct val="0"/>
              </a:spcAft>
              <a:buFont typeface="Arial" pitchFamily="34" charset="0"/>
              <a:buChar char="•"/>
              <a:defRPr lang="en-US" sz="1800" kern="1200">
                <a:solidFill>
                  <a:schemeClr val="tx1"/>
                </a:solidFill>
                <a:latin typeface="Arial" pitchFamily="34" charset="0"/>
                <a:ea typeface="+mn-ea"/>
                <a:cs typeface="Arial"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2400" b="1" dirty="0" smtClean="0"/>
              <a:t>Administrative or Process Errors Made by:</a:t>
            </a:r>
          </a:p>
          <a:p>
            <a:pPr lvl="2">
              <a:buFont typeface="Wingdings" panose="05000000000000000000" pitchFamily="2" charset="2"/>
              <a:buChar char="§"/>
            </a:pPr>
            <a:r>
              <a:rPr lang="en-US" sz="2200" dirty="0" smtClean="0">
                <a:solidFill>
                  <a:schemeClr val="accent4"/>
                </a:solidFill>
              </a:rPr>
              <a:t>Federal Agency</a:t>
            </a:r>
          </a:p>
          <a:p>
            <a:pPr lvl="2">
              <a:buFont typeface="Wingdings" panose="05000000000000000000" pitchFamily="2" charset="2"/>
              <a:buChar char="§"/>
            </a:pPr>
            <a:r>
              <a:rPr lang="en-US" sz="2200" dirty="0" smtClean="0">
                <a:solidFill>
                  <a:schemeClr val="accent4"/>
                </a:solidFill>
              </a:rPr>
              <a:t>State or Local Agency</a:t>
            </a:r>
          </a:p>
          <a:p>
            <a:pPr lvl="2">
              <a:buFont typeface="Wingdings" panose="05000000000000000000" pitchFamily="2" charset="2"/>
              <a:buChar char="§"/>
            </a:pPr>
            <a:r>
              <a:rPr lang="en-US" sz="2200" dirty="0" smtClean="0">
                <a:solidFill>
                  <a:schemeClr val="accent4"/>
                </a:solidFill>
              </a:rPr>
              <a:t>Other Party</a:t>
            </a:r>
          </a:p>
          <a:p>
            <a:endParaRPr lang="en-US" sz="2400" dirty="0" smtClean="0"/>
          </a:p>
          <a:p>
            <a:r>
              <a:rPr lang="en-US" sz="2400" b="1" dirty="0" smtClean="0"/>
              <a:t>Medical Necessity</a:t>
            </a:r>
          </a:p>
          <a:p>
            <a:endParaRPr lang="en-US" sz="2400" dirty="0"/>
          </a:p>
          <a:p>
            <a:r>
              <a:rPr lang="en-US" sz="2400" b="1" dirty="0" smtClean="0"/>
              <a:t>Insufficient Documentation to Determine</a:t>
            </a:r>
          </a:p>
          <a:p>
            <a:endParaRPr lang="en-US" dirty="0"/>
          </a:p>
        </p:txBody>
      </p:sp>
      <p:cxnSp>
        <p:nvCxnSpPr>
          <p:cNvPr id="13" name="Straight Connector 12"/>
          <p:cNvCxnSpPr/>
          <p:nvPr/>
        </p:nvCxnSpPr>
        <p:spPr>
          <a:xfrm>
            <a:off x="5105400" y="2895600"/>
            <a:ext cx="0" cy="402336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402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400" dirty="0" smtClean="0">
                <a:solidFill>
                  <a:srgbClr val="000066"/>
                </a:solidFill>
              </a:rPr>
              <a:t>Reported Root Causes of Fiscal Year 2016 Improper Payment Estimates</a:t>
            </a:r>
            <a:endParaRPr lang="en-US" sz="3400" dirty="0">
              <a:solidFill>
                <a:srgbClr val="000066"/>
              </a:solidFill>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2362200"/>
            <a:ext cx="8000999" cy="4778779"/>
          </a:xfrm>
          <a:prstGeom prst="rect">
            <a:avLst/>
          </a:prstGeom>
          <a:noFill/>
          <a:ln>
            <a:noFill/>
          </a:ln>
        </p:spPr>
      </p:pic>
      <p:sp>
        <p:nvSpPr>
          <p:cNvPr id="4" name="Slide Number Placeholder 3"/>
          <p:cNvSpPr>
            <a:spLocks noGrp="1"/>
          </p:cNvSpPr>
          <p:nvPr>
            <p:ph type="sldNum" sz="quarter" idx="12"/>
          </p:nvPr>
        </p:nvSpPr>
        <p:spPr/>
        <p:txBody>
          <a:bodyPr/>
          <a:lstStyle/>
          <a:p>
            <a:r>
              <a:rPr lang="en-US" dirty="0" smtClean="0"/>
              <a:t>Page </a:t>
            </a:r>
            <a:fld id="{01E16EBA-0216-4FA1-BFEC-225E79399361}" type="slidenum">
              <a:rPr lang="en-US" smtClean="0"/>
              <a:pPr/>
              <a:t>9</a:t>
            </a:fld>
            <a:endParaRPr lang="en-US" dirty="0"/>
          </a:p>
        </p:txBody>
      </p:sp>
    </p:spTree>
    <p:extLst>
      <p:ext uri="{BB962C8B-B14F-4D97-AF65-F5344CB8AC3E}">
        <p14:creationId xmlns:p14="http://schemas.microsoft.com/office/powerpoint/2010/main" val="3657724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GAO_Combined_Templates">
  <a:themeElements>
    <a:clrScheme name="GAO Powerpoint">
      <a:dk1>
        <a:srgbClr val="044F91"/>
      </a:dk1>
      <a:lt1>
        <a:sysClr val="window" lastClr="FFFFFF"/>
      </a:lt1>
      <a:dk2>
        <a:srgbClr val="A71930"/>
      </a:dk2>
      <a:lt2>
        <a:srgbClr val="FFFFFF"/>
      </a:lt2>
      <a:accent1>
        <a:srgbClr val="99CCFF"/>
      </a:accent1>
      <a:accent2>
        <a:srgbClr val="409993"/>
      </a:accent2>
      <a:accent3>
        <a:srgbClr val="044F91"/>
      </a:accent3>
      <a:accent4>
        <a:srgbClr val="330033"/>
      </a:accent4>
      <a:accent5>
        <a:srgbClr val="BB9115"/>
      </a:accent5>
      <a:accent6>
        <a:srgbClr val="129548"/>
      </a:accent6>
      <a:hlink>
        <a:srgbClr val="0000FF"/>
      </a:hlink>
      <a:folHlink>
        <a:srgbClr val="7030A0"/>
      </a:folHlink>
    </a:clrScheme>
    <a:fontScheme name="GAO W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O B&amp;W Preliminary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GAO B&amp;W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AO Color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AO Color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AO B&amp;W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AO B&amp;W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GAO_Combined_Templates</Template>
  <TotalTime>5620</TotalTime>
  <Words>2452</Words>
  <Application>Microsoft Office PowerPoint</Application>
  <PresentationFormat>Custom</PresentationFormat>
  <Paragraphs>470</Paragraphs>
  <Slides>33</Slides>
  <Notes>8</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33</vt:i4>
      </vt:variant>
    </vt:vector>
  </HeadingPairs>
  <TitlesOfParts>
    <vt:vector size="45" baseType="lpstr">
      <vt:lpstr>Arial</vt:lpstr>
      <vt:lpstr>Calibri</vt:lpstr>
      <vt:lpstr>Courier New</vt:lpstr>
      <vt:lpstr>Wingdings</vt:lpstr>
      <vt:lpstr>GAO_Combined_Templates</vt:lpstr>
      <vt:lpstr>GAO Color Final with Flag</vt:lpstr>
      <vt:lpstr>GAO B&amp;W Preliminary with Flag</vt:lpstr>
      <vt:lpstr>GAO B&amp;W Final with Flag</vt:lpstr>
      <vt:lpstr>GAO Color Preliminary w/o Flag</vt:lpstr>
      <vt:lpstr>GAO Color Final w/o Flag</vt:lpstr>
      <vt:lpstr>GAO B&amp;W Preliminary w/o Flag</vt:lpstr>
      <vt:lpstr>GAO B&amp;W Final w/o Flag</vt:lpstr>
      <vt:lpstr>Improper Payments Update</vt:lpstr>
      <vt:lpstr>PowerPoint Presentation</vt:lpstr>
      <vt:lpstr>Definition of Improper Payment</vt:lpstr>
      <vt:lpstr>Government-Wide Reported Improper Payment Estimates: Fiscal Years 2003 through 2016</vt:lpstr>
      <vt:lpstr>Government-Wide Reported Improper Payment Estimates: Fiscal Years 2012 through 2016</vt:lpstr>
      <vt:lpstr>Government-Wide Reported Improper Payment Rate: Fiscal Years 2012 through 2016</vt:lpstr>
      <vt:lpstr>Fiscal Year 2016 Government-Wide Reported Improper Payment Estimate</vt:lpstr>
      <vt:lpstr>OMB Categories for Root Cause Reporting of Improper Payments</vt:lpstr>
      <vt:lpstr>Reported Root Causes of Fiscal Year 2016 Improper Payment Estimates</vt:lpstr>
      <vt:lpstr>11 Programs Reported Improper Payment Rates Exceeding 10 Percent for Fiscal Year 2016</vt:lpstr>
      <vt:lpstr>14 Programs Reported Improper Payment Estimates Exceeding $1 Billion for Fiscal Year 2016</vt:lpstr>
      <vt:lpstr>PowerPoint Presentation</vt:lpstr>
      <vt:lpstr>Risk-Susceptible Programs Not Reporting Estimates</vt:lpstr>
      <vt:lpstr>Risk-Susceptible Programs Not Reporting Estimates (continued)</vt:lpstr>
      <vt:lpstr>Risk-Susceptible Programs Not Reporting Estimates (continued)</vt:lpstr>
      <vt:lpstr>Risk-Susceptible Programs Not Reporting Estimates (continued)</vt:lpstr>
      <vt:lpstr>Risk-Susceptible Programs Not Reporting Estimates (continued)</vt:lpstr>
      <vt:lpstr>Risk Assessments Not Accurately Assessing Improper Payment Risks </vt:lpstr>
      <vt:lpstr>Risk Assessments Not Accurately Assessing Improper Payment Risks (continued)</vt:lpstr>
      <vt:lpstr>PowerPoint Presentation</vt:lpstr>
      <vt:lpstr>Some Agencies Did Not Identify Programs Susceptible to Significant Improper Payments for Fiscal Year 2016</vt:lpstr>
      <vt:lpstr>Estimation Methodologies Not Producing Reliable Estimates</vt:lpstr>
      <vt:lpstr>Estimation Methodologies Not Producing Reliable Estimates (continued)</vt:lpstr>
      <vt:lpstr>Estimation Methodologies Not Producing Reliable Estimates (continued)</vt:lpstr>
      <vt:lpstr>Estimation Methodologies Not Producing Reliable Estimates (continued)</vt:lpstr>
      <vt:lpstr>PowerPoint Presentation</vt:lpstr>
      <vt:lpstr>PowerPoint Presentation</vt:lpstr>
      <vt:lpstr>PowerPoint Presentation</vt:lpstr>
      <vt:lpstr>Continued Reported Noncompliance with Legislative Requirements (continued)</vt:lpstr>
      <vt:lpstr>PowerPoint Presentation</vt:lpstr>
      <vt:lpstr>PowerPoint Presentation</vt:lpstr>
      <vt:lpstr>PowerPoint Presentation</vt:lpstr>
      <vt:lpstr>PowerPoint Presentation</vt:lpstr>
    </vt:vector>
  </TitlesOfParts>
  <Company>GAO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Babb</dc:creator>
  <cp:lastModifiedBy>Beth Leon</cp:lastModifiedBy>
  <cp:revision>290</cp:revision>
  <cp:lastPrinted>2017-04-10T15:02:59Z</cp:lastPrinted>
  <dcterms:created xsi:type="dcterms:W3CDTF">2013-09-09T22:02:35Z</dcterms:created>
  <dcterms:modified xsi:type="dcterms:W3CDTF">2017-04-25T20:40:30Z</dcterms:modified>
</cp:coreProperties>
</file>