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86" r:id="rId2"/>
    <p:sldId id="257" r:id="rId3"/>
    <p:sldId id="291" r:id="rId4"/>
    <p:sldId id="316" r:id="rId5"/>
    <p:sldId id="317" r:id="rId6"/>
    <p:sldId id="318" r:id="rId7"/>
    <p:sldId id="319" r:id="rId8"/>
    <p:sldId id="320" r:id="rId9"/>
    <p:sldId id="321" r:id="rId10"/>
    <p:sldId id="322" r:id="rId11"/>
    <p:sldId id="324" r:id="rId12"/>
    <p:sldId id="323" r:id="rId13"/>
    <p:sldId id="333" r:id="rId14"/>
    <p:sldId id="315" r:id="rId15"/>
    <p:sldId id="258" r:id="rId16"/>
    <p:sldId id="271" r:id="rId17"/>
    <p:sldId id="325" r:id="rId18"/>
    <p:sldId id="326" r:id="rId19"/>
    <p:sldId id="327" r:id="rId20"/>
    <p:sldId id="278" r:id="rId21"/>
    <p:sldId id="328" r:id="rId22"/>
    <p:sldId id="329" r:id="rId23"/>
    <p:sldId id="330" r:id="rId24"/>
    <p:sldId id="331" r:id="rId25"/>
    <p:sldId id="312" r:id="rId26"/>
    <p:sldId id="313" r:id="rId27"/>
    <p:sldId id="314" r:id="rId28"/>
    <p:sldId id="301" r:id="rId29"/>
    <p:sldId id="302" r:id="rId30"/>
    <p:sldId id="334" r:id="rId31"/>
    <p:sldId id="303" r:id="rId32"/>
    <p:sldId id="305" r:id="rId33"/>
    <p:sldId id="306" r:id="rId34"/>
    <p:sldId id="307" r:id="rId35"/>
    <p:sldId id="304" r:id="rId36"/>
    <p:sldId id="269" r:id="rId37"/>
    <p:sldId id="33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60"/>
  </p:normalViewPr>
  <p:slideViewPr>
    <p:cSldViewPr>
      <p:cViewPr varScale="1">
        <p:scale>
          <a:sx n="125" d="100"/>
          <a:sy n="125" d="100"/>
        </p:scale>
        <p:origin x="140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E1961-B33C-4D18-99BB-65185A32424C}" type="doc">
      <dgm:prSet loTypeId="urn:microsoft.com/office/officeart/2005/8/layout/process2" loCatId="process" qsTypeId="urn:microsoft.com/office/officeart/2005/8/quickstyle/3d5" qsCatId="3D" csTypeId="urn:microsoft.com/office/officeart/2005/8/colors/accent1_2" csCatId="accent1" phldr="1"/>
      <dgm:spPr/>
      <dgm:t>
        <a:bodyPr/>
        <a:lstStyle/>
        <a:p>
          <a:endParaRPr lang="en-US"/>
        </a:p>
      </dgm:t>
    </dgm:pt>
    <dgm:pt modelId="{0492817F-2C1A-467F-8B25-58F4D454033E}">
      <dgm:prSet phldrT="[Text]"/>
      <dgm:spPr/>
      <dgm:t>
        <a:bodyPr/>
        <a:lstStyle/>
        <a:p>
          <a:r>
            <a:rPr lang="en-US" dirty="0" smtClean="0"/>
            <a:t>System Inventory and Categorization</a:t>
          </a:r>
          <a:endParaRPr lang="en-US" dirty="0"/>
        </a:p>
      </dgm:t>
    </dgm:pt>
    <dgm:pt modelId="{765E5003-7672-4872-934F-F5246C721D1A}" type="parTrans" cxnId="{2D34C333-3020-4F4D-AF9D-67742A7D501B}">
      <dgm:prSet/>
      <dgm:spPr/>
      <dgm:t>
        <a:bodyPr/>
        <a:lstStyle/>
        <a:p>
          <a:endParaRPr lang="en-US"/>
        </a:p>
      </dgm:t>
    </dgm:pt>
    <dgm:pt modelId="{1122BC0F-0469-4CD0-9200-853FDDD8C975}" type="sibTrans" cxnId="{2D34C333-3020-4F4D-AF9D-67742A7D501B}">
      <dgm:prSet/>
      <dgm:spPr/>
      <dgm:t>
        <a:bodyPr/>
        <a:lstStyle/>
        <a:p>
          <a:endParaRPr lang="en-US" dirty="0"/>
        </a:p>
      </dgm:t>
    </dgm:pt>
    <dgm:pt modelId="{E11D3E36-E6B4-4D3B-A27B-81147A251762}">
      <dgm:prSet phldrT="[Text]"/>
      <dgm:spPr/>
      <dgm:t>
        <a:bodyPr/>
        <a:lstStyle/>
        <a:p>
          <a:r>
            <a:rPr lang="en-US" dirty="0" smtClean="0"/>
            <a:t>System Assessment</a:t>
          </a:r>
          <a:endParaRPr lang="en-US" dirty="0"/>
        </a:p>
      </dgm:t>
    </dgm:pt>
    <dgm:pt modelId="{70346D3C-D043-4678-A150-DE80F7125C62}" type="parTrans" cxnId="{6CBAF1F9-9E26-4A88-BCA4-F116981C679A}">
      <dgm:prSet/>
      <dgm:spPr/>
      <dgm:t>
        <a:bodyPr/>
        <a:lstStyle/>
        <a:p>
          <a:endParaRPr lang="en-US"/>
        </a:p>
      </dgm:t>
    </dgm:pt>
    <dgm:pt modelId="{26F203A5-A04F-40A5-A4CA-D7B7E004960C}" type="sibTrans" cxnId="{6CBAF1F9-9E26-4A88-BCA4-F116981C679A}">
      <dgm:prSet/>
      <dgm:spPr/>
      <dgm:t>
        <a:bodyPr/>
        <a:lstStyle/>
        <a:p>
          <a:endParaRPr lang="en-US" dirty="0"/>
        </a:p>
      </dgm:t>
    </dgm:pt>
    <dgm:pt modelId="{C344DCC0-D2F7-4FC0-AC10-1CD184F87242}">
      <dgm:prSet/>
      <dgm:spPr/>
      <dgm:t>
        <a:bodyPr/>
        <a:lstStyle/>
        <a:p>
          <a:r>
            <a:rPr lang="en-US" dirty="0" smtClean="0"/>
            <a:t>POA&amp;Ms</a:t>
          </a:r>
          <a:endParaRPr lang="en-US" dirty="0"/>
        </a:p>
      </dgm:t>
    </dgm:pt>
    <dgm:pt modelId="{2A0E66AB-CF23-414B-B994-20CC10DA3E8B}" type="parTrans" cxnId="{385D4DA0-7BF7-4C0E-AD27-CB6AD730AA54}">
      <dgm:prSet/>
      <dgm:spPr/>
      <dgm:t>
        <a:bodyPr/>
        <a:lstStyle/>
        <a:p>
          <a:endParaRPr lang="en-US"/>
        </a:p>
      </dgm:t>
    </dgm:pt>
    <dgm:pt modelId="{AB52BD8C-DB7B-4E69-B853-5AFB652242F2}" type="sibTrans" cxnId="{385D4DA0-7BF7-4C0E-AD27-CB6AD730AA54}">
      <dgm:prSet/>
      <dgm:spPr/>
      <dgm:t>
        <a:bodyPr/>
        <a:lstStyle/>
        <a:p>
          <a:endParaRPr lang="en-US"/>
        </a:p>
      </dgm:t>
    </dgm:pt>
    <dgm:pt modelId="{FEBFFC8E-AE2C-4091-8672-41D125DD2273}" type="pres">
      <dgm:prSet presAssocID="{CE9E1961-B33C-4D18-99BB-65185A32424C}" presName="linearFlow" presStyleCnt="0">
        <dgm:presLayoutVars>
          <dgm:resizeHandles val="exact"/>
        </dgm:presLayoutVars>
      </dgm:prSet>
      <dgm:spPr/>
      <dgm:t>
        <a:bodyPr/>
        <a:lstStyle/>
        <a:p>
          <a:endParaRPr lang="en-US"/>
        </a:p>
      </dgm:t>
    </dgm:pt>
    <dgm:pt modelId="{B2FA52A3-AB73-42A1-9F7A-EC83635F735B}" type="pres">
      <dgm:prSet presAssocID="{0492817F-2C1A-467F-8B25-58F4D454033E}" presName="node" presStyleLbl="node1" presStyleIdx="0" presStyleCnt="3">
        <dgm:presLayoutVars>
          <dgm:bulletEnabled val="1"/>
        </dgm:presLayoutVars>
      </dgm:prSet>
      <dgm:spPr/>
      <dgm:t>
        <a:bodyPr/>
        <a:lstStyle/>
        <a:p>
          <a:endParaRPr lang="en-US"/>
        </a:p>
      </dgm:t>
    </dgm:pt>
    <dgm:pt modelId="{809156B5-ADB2-4D9F-862D-FA24E98AAF43}" type="pres">
      <dgm:prSet presAssocID="{1122BC0F-0469-4CD0-9200-853FDDD8C975}" presName="sibTrans" presStyleLbl="sibTrans2D1" presStyleIdx="0" presStyleCnt="2"/>
      <dgm:spPr/>
      <dgm:t>
        <a:bodyPr/>
        <a:lstStyle/>
        <a:p>
          <a:endParaRPr lang="en-US"/>
        </a:p>
      </dgm:t>
    </dgm:pt>
    <dgm:pt modelId="{BD28FA61-15C2-4390-A7CC-F7FEDD1451D8}" type="pres">
      <dgm:prSet presAssocID="{1122BC0F-0469-4CD0-9200-853FDDD8C975}" presName="connectorText" presStyleLbl="sibTrans2D1" presStyleIdx="0" presStyleCnt="2"/>
      <dgm:spPr/>
      <dgm:t>
        <a:bodyPr/>
        <a:lstStyle/>
        <a:p>
          <a:endParaRPr lang="en-US"/>
        </a:p>
      </dgm:t>
    </dgm:pt>
    <dgm:pt modelId="{180B71F4-74C6-4043-BC7B-179F1A48A23B}" type="pres">
      <dgm:prSet presAssocID="{E11D3E36-E6B4-4D3B-A27B-81147A251762}" presName="node" presStyleLbl="node1" presStyleIdx="1" presStyleCnt="3">
        <dgm:presLayoutVars>
          <dgm:bulletEnabled val="1"/>
        </dgm:presLayoutVars>
      </dgm:prSet>
      <dgm:spPr/>
      <dgm:t>
        <a:bodyPr/>
        <a:lstStyle/>
        <a:p>
          <a:endParaRPr lang="en-US"/>
        </a:p>
      </dgm:t>
    </dgm:pt>
    <dgm:pt modelId="{0104CDC3-5F9F-4CA5-B9E2-8D6E6CC220D1}" type="pres">
      <dgm:prSet presAssocID="{26F203A5-A04F-40A5-A4CA-D7B7E004960C}" presName="sibTrans" presStyleLbl="sibTrans2D1" presStyleIdx="1" presStyleCnt="2"/>
      <dgm:spPr/>
      <dgm:t>
        <a:bodyPr/>
        <a:lstStyle/>
        <a:p>
          <a:endParaRPr lang="en-US"/>
        </a:p>
      </dgm:t>
    </dgm:pt>
    <dgm:pt modelId="{7249C89B-5895-4092-A3D0-3BBF322F8C1A}" type="pres">
      <dgm:prSet presAssocID="{26F203A5-A04F-40A5-A4CA-D7B7E004960C}" presName="connectorText" presStyleLbl="sibTrans2D1" presStyleIdx="1" presStyleCnt="2"/>
      <dgm:spPr/>
      <dgm:t>
        <a:bodyPr/>
        <a:lstStyle/>
        <a:p>
          <a:endParaRPr lang="en-US"/>
        </a:p>
      </dgm:t>
    </dgm:pt>
    <dgm:pt modelId="{40F84B46-6FF9-483B-9284-4CEFC5A206F0}" type="pres">
      <dgm:prSet presAssocID="{C344DCC0-D2F7-4FC0-AC10-1CD184F87242}" presName="node" presStyleLbl="node1" presStyleIdx="2" presStyleCnt="3">
        <dgm:presLayoutVars>
          <dgm:bulletEnabled val="1"/>
        </dgm:presLayoutVars>
      </dgm:prSet>
      <dgm:spPr/>
      <dgm:t>
        <a:bodyPr/>
        <a:lstStyle/>
        <a:p>
          <a:endParaRPr lang="en-US"/>
        </a:p>
      </dgm:t>
    </dgm:pt>
  </dgm:ptLst>
  <dgm:cxnLst>
    <dgm:cxn modelId="{EA929C8E-E337-40AB-A44C-E11D0D4D7112}" type="presOf" srcId="{CE9E1961-B33C-4D18-99BB-65185A32424C}" destId="{FEBFFC8E-AE2C-4091-8672-41D125DD2273}" srcOrd="0" destOrd="0" presId="urn:microsoft.com/office/officeart/2005/8/layout/process2"/>
    <dgm:cxn modelId="{A88ED80B-F5B1-48CB-A3B3-9504744EB93C}" type="presOf" srcId="{26F203A5-A04F-40A5-A4CA-D7B7E004960C}" destId="{7249C89B-5895-4092-A3D0-3BBF322F8C1A}" srcOrd="1" destOrd="0" presId="urn:microsoft.com/office/officeart/2005/8/layout/process2"/>
    <dgm:cxn modelId="{8D85D9DE-C878-4678-B6E5-BF2CBA1189BE}" type="presOf" srcId="{0492817F-2C1A-467F-8B25-58F4D454033E}" destId="{B2FA52A3-AB73-42A1-9F7A-EC83635F735B}" srcOrd="0" destOrd="0" presId="urn:microsoft.com/office/officeart/2005/8/layout/process2"/>
    <dgm:cxn modelId="{47B0BE2A-B154-4860-8457-C4E0FC960246}" type="presOf" srcId="{E11D3E36-E6B4-4D3B-A27B-81147A251762}" destId="{180B71F4-74C6-4043-BC7B-179F1A48A23B}" srcOrd="0" destOrd="0" presId="urn:microsoft.com/office/officeart/2005/8/layout/process2"/>
    <dgm:cxn modelId="{385D4DA0-7BF7-4C0E-AD27-CB6AD730AA54}" srcId="{CE9E1961-B33C-4D18-99BB-65185A32424C}" destId="{C344DCC0-D2F7-4FC0-AC10-1CD184F87242}" srcOrd="2" destOrd="0" parTransId="{2A0E66AB-CF23-414B-B994-20CC10DA3E8B}" sibTransId="{AB52BD8C-DB7B-4E69-B853-5AFB652242F2}"/>
    <dgm:cxn modelId="{2D34C333-3020-4F4D-AF9D-67742A7D501B}" srcId="{CE9E1961-B33C-4D18-99BB-65185A32424C}" destId="{0492817F-2C1A-467F-8B25-58F4D454033E}" srcOrd="0" destOrd="0" parTransId="{765E5003-7672-4872-934F-F5246C721D1A}" sibTransId="{1122BC0F-0469-4CD0-9200-853FDDD8C975}"/>
    <dgm:cxn modelId="{558C8341-8306-4597-ABD5-28B900215B28}" type="presOf" srcId="{26F203A5-A04F-40A5-A4CA-D7B7E004960C}" destId="{0104CDC3-5F9F-4CA5-B9E2-8D6E6CC220D1}" srcOrd="0" destOrd="0" presId="urn:microsoft.com/office/officeart/2005/8/layout/process2"/>
    <dgm:cxn modelId="{E9026BA5-420F-498C-A33A-E78E0FB13D23}" type="presOf" srcId="{1122BC0F-0469-4CD0-9200-853FDDD8C975}" destId="{BD28FA61-15C2-4390-A7CC-F7FEDD1451D8}" srcOrd="1" destOrd="0" presId="urn:microsoft.com/office/officeart/2005/8/layout/process2"/>
    <dgm:cxn modelId="{6CBAF1F9-9E26-4A88-BCA4-F116981C679A}" srcId="{CE9E1961-B33C-4D18-99BB-65185A32424C}" destId="{E11D3E36-E6B4-4D3B-A27B-81147A251762}" srcOrd="1" destOrd="0" parTransId="{70346D3C-D043-4678-A150-DE80F7125C62}" sibTransId="{26F203A5-A04F-40A5-A4CA-D7B7E004960C}"/>
    <dgm:cxn modelId="{A7BC293A-AAF4-4564-9B78-87FF928320B7}" type="presOf" srcId="{1122BC0F-0469-4CD0-9200-853FDDD8C975}" destId="{809156B5-ADB2-4D9F-862D-FA24E98AAF43}" srcOrd="0" destOrd="0" presId="urn:microsoft.com/office/officeart/2005/8/layout/process2"/>
    <dgm:cxn modelId="{F03D30B1-6EA3-40EC-8A1A-A84DCB95F72E}" type="presOf" srcId="{C344DCC0-D2F7-4FC0-AC10-1CD184F87242}" destId="{40F84B46-6FF9-483B-9284-4CEFC5A206F0}" srcOrd="0" destOrd="0" presId="urn:microsoft.com/office/officeart/2005/8/layout/process2"/>
    <dgm:cxn modelId="{400FFDF9-9AD0-4D91-B91F-D43013A7027B}" type="presParOf" srcId="{FEBFFC8E-AE2C-4091-8672-41D125DD2273}" destId="{B2FA52A3-AB73-42A1-9F7A-EC83635F735B}" srcOrd="0" destOrd="0" presId="urn:microsoft.com/office/officeart/2005/8/layout/process2"/>
    <dgm:cxn modelId="{C50BDF58-9963-473E-B463-CFEA77082B33}" type="presParOf" srcId="{FEBFFC8E-AE2C-4091-8672-41D125DD2273}" destId="{809156B5-ADB2-4D9F-862D-FA24E98AAF43}" srcOrd="1" destOrd="0" presId="urn:microsoft.com/office/officeart/2005/8/layout/process2"/>
    <dgm:cxn modelId="{EF7363A8-FE32-4C12-9BC1-F35A39152C7E}" type="presParOf" srcId="{809156B5-ADB2-4D9F-862D-FA24E98AAF43}" destId="{BD28FA61-15C2-4390-A7CC-F7FEDD1451D8}" srcOrd="0" destOrd="0" presId="urn:microsoft.com/office/officeart/2005/8/layout/process2"/>
    <dgm:cxn modelId="{96E8D19C-B4ED-45AB-9004-00A85C21EF40}" type="presParOf" srcId="{FEBFFC8E-AE2C-4091-8672-41D125DD2273}" destId="{180B71F4-74C6-4043-BC7B-179F1A48A23B}" srcOrd="2" destOrd="0" presId="urn:microsoft.com/office/officeart/2005/8/layout/process2"/>
    <dgm:cxn modelId="{BF688F44-2BC9-4589-9468-F657AFFA2E13}" type="presParOf" srcId="{FEBFFC8E-AE2C-4091-8672-41D125DD2273}" destId="{0104CDC3-5F9F-4CA5-B9E2-8D6E6CC220D1}" srcOrd="3" destOrd="0" presId="urn:microsoft.com/office/officeart/2005/8/layout/process2"/>
    <dgm:cxn modelId="{DFACEDC6-FCE8-46A0-9099-C4AFBED8C363}" type="presParOf" srcId="{0104CDC3-5F9F-4CA5-B9E2-8D6E6CC220D1}" destId="{7249C89B-5895-4092-A3D0-3BBF322F8C1A}" srcOrd="0" destOrd="0" presId="urn:microsoft.com/office/officeart/2005/8/layout/process2"/>
    <dgm:cxn modelId="{AD934A37-AF3E-4267-8E99-4716F2D2EF39}" type="presParOf" srcId="{FEBFFC8E-AE2C-4091-8672-41D125DD2273}" destId="{40F84B46-6FF9-483B-9284-4CEFC5A206F0}"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9B883-576A-4B04-83E3-976082DEB29E}" type="doc">
      <dgm:prSet loTypeId="urn:microsoft.com/office/officeart/2005/8/layout/matrix1" loCatId="matrix" qsTypeId="urn:microsoft.com/office/officeart/2005/8/quickstyle/3d5" qsCatId="3D" csTypeId="urn:microsoft.com/office/officeart/2005/8/colors/colorful1#1" csCatId="colorful" phldr="1"/>
      <dgm:spPr/>
      <dgm:t>
        <a:bodyPr/>
        <a:lstStyle/>
        <a:p>
          <a:endParaRPr lang="en-US"/>
        </a:p>
      </dgm:t>
    </dgm:pt>
    <dgm:pt modelId="{F510DF3D-90A0-41AD-BFAA-DC1DC8717B7F}">
      <dgm:prSet phldrT="[Text]" custT="1"/>
      <dgm:spPr/>
      <dgm:t>
        <a:bodyPr/>
        <a:lstStyle/>
        <a:p>
          <a:r>
            <a:rPr lang="en-US" sz="2400" baseline="0" dirty="0" smtClean="0">
              <a:solidFill>
                <a:srgbClr val="FF0000"/>
              </a:solidFill>
            </a:rPr>
            <a:t>Risk Evidence &amp; Documents</a:t>
          </a:r>
          <a:endParaRPr lang="en-US" sz="2400" baseline="0" dirty="0">
            <a:solidFill>
              <a:srgbClr val="FF0000"/>
            </a:solidFill>
          </a:endParaRPr>
        </a:p>
      </dgm:t>
    </dgm:pt>
    <dgm:pt modelId="{93F2F408-4504-4273-A4B2-C5D14138C2AA}" type="parTrans" cxnId="{2474A4F9-4D38-4685-9324-44593755AA23}">
      <dgm:prSet/>
      <dgm:spPr/>
      <dgm:t>
        <a:bodyPr/>
        <a:lstStyle/>
        <a:p>
          <a:endParaRPr lang="en-US"/>
        </a:p>
      </dgm:t>
    </dgm:pt>
    <dgm:pt modelId="{C3963447-F377-4F94-8F81-8EB36E45BD2A}" type="sibTrans" cxnId="{2474A4F9-4D38-4685-9324-44593755AA23}">
      <dgm:prSet/>
      <dgm:spPr/>
      <dgm:t>
        <a:bodyPr/>
        <a:lstStyle/>
        <a:p>
          <a:endParaRPr lang="en-US"/>
        </a:p>
      </dgm:t>
    </dgm:pt>
    <dgm:pt modelId="{FF70E206-3226-4347-869F-A76BACB3BBB2}">
      <dgm:prSet phldrT="[Text]"/>
      <dgm:spPr/>
      <dgm:t>
        <a:bodyPr/>
        <a:lstStyle/>
        <a:p>
          <a:r>
            <a:rPr lang="en-US" dirty="0" smtClean="0"/>
            <a:t>People</a:t>
          </a:r>
          <a:endParaRPr lang="en-US" dirty="0"/>
        </a:p>
      </dgm:t>
    </dgm:pt>
    <dgm:pt modelId="{8C1501BD-3217-4481-B585-8B03911FE75B}" type="parTrans" cxnId="{A002C0A9-A5D2-415E-A0AB-920857D26875}">
      <dgm:prSet/>
      <dgm:spPr/>
      <dgm:t>
        <a:bodyPr/>
        <a:lstStyle/>
        <a:p>
          <a:endParaRPr lang="en-US"/>
        </a:p>
      </dgm:t>
    </dgm:pt>
    <dgm:pt modelId="{FB4801DE-C4B7-4158-AAC8-89FEAC2752FB}" type="sibTrans" cxnId="{A002C0A9-A5D2-415E-A0AB-920857D26875}">
      <dgm:prSet/>
      <dgm:spPr/>
      <dgm:t>
        <a:bodyPr/>
        <a:lstStyle/>
        <a:p>
          <a:endParaRPr lang="en-US"/>
        </a:p>
      </dgm:t>
    </dgm:pt>
    <dgm:pt modelId="{C443BC17-6AF7-4E03-8AF8-202C3716C3E0}">
      <dgm:prSet phldrT="[Text]"/>
      <dgm:spPr/>
      <dgm:t>
        <a:bodyPr/>
        <a:lstStyle/>
        <a:p>
          <a:r>
            <a:rPr lang="en-US" dirty="0" smtClean="0"/>
            <a:t>Process</a:t>
          </a:r>
          <a:endParaRPr lang="en-US" dirty="0"/>
        </a:p>
      </dgm:t>
    </dgm:pt>
    <dgm:pt modelId="{C1F43CE1-7AC5-4FEB-849C-D7872F168BDC}" type="parTrans" cxnId="{27F8C185-A20A-4C37-B0F9-DCE39C0D477E}">
      <dgm:prSet/>
      <dgm:spPr/>
      <dgm:t>
        <a:bodyPr/>
        <a:lstStyle/>
        <a:p>
          <a:endParaRPr lang="en-US"/>
        </a:p>
      </dgm:t>
    </dgm:pt>
    <dgm:pt modelId="{9C6AE803-252F-40D1-8292-6F423DD600A0}" type="sibTrans" cxnId="{27F8C185-A20A-4C37-B0F9-DCE39C0D477E}">
      <dgm:prSet/>
      <dgm:spPr/>
      <dgm:t>
        <a:bodyPr/>
        <a:lstStyle/>
        <a:p>
          <a:endParaRPr lang="en-US"/>
        </a:p>
      </dgm:t>
    </dgm:pt>
    <dgm:pt modelId="{E59473EE-181C-43E6-93BE-A019DDDA15DA}">
      <dgm:prSet phldrT="[Text]"/>
      <dgm:spPr/>
      <dgm:t>
        <a:bodyPr/>
        <a:lstStyle/>
        <a:p>
          <a:r>
            <a:rPr lang="en-US" dirty="0" smtClean="0"/>
            <a:t>Technology</a:t>
          </a:r>
          <a:endParaRPr lang="en-US" dirty="0"/>
        </a:p>
      </dgm:t>
    </dgm:pt>
    <dgm:pt modelId="{D2C7454A-8FFE-4618-B2F3-3938158D71C9}" type="parTrans" cxnId="{10C3DBC6-BF16-4AF9-ACFD-670DAC2A36DD}">
      <dgm:prSet/>
      <dgm:spPr/>
      <dgm:t>
        <a:bodyPr/>
        <a:lstStyle/>
        <a:p>
          <a:endParaRPr lang="en-US"/>
        </a:p>
      </dgm:t>
    </dgm:pt>
    <dgm:pt modelId="{6CC6BB22-EE61-4F88-9684-CE0E876BBF9B}" type="sibTrans" cxnId="{10C3DBC6-BF16-4AF9-ACFD-670DAC2A36DD}">
      <dgm:prSet/>
      <dgm:spPr/>
      <dgm:t>
        <a:bodyPr/>
        <a:lstStyle/>
        <a:p>
          <a:endParaRPr lang="en-US"/>
        </a:p>
      </dgm:t>
    </dgm:pt>
    <dgm:pt modelId="{80B9F773-350D-4444-A5DF-DAB2110C1F81}">
      <dgm:prSet phldrT="[Text]"/>
      <dgm:spPr/>
      <dgm:t>
        <a:bodyPr/>
        <a:lstStyle/>
        <a:p>
          <a:r>
            <a:rPr lang="en-US" dirty="0" smtClean="0"/>
            <a:t>Environment</a:t>
          </a:r>
          <a:endParaRPr lang="en-US" dirty="0"/>
        </a:p>
      </dgm:t>
    </dgm:pt>
    <dgm:pt modelId="{B96A39B7-910A-4C72-8C16-5E1FF8F17E41}" type="parTrans" cxnId="{788C39EC-A01F-4119-91C6-3A09F66F9DB6}">
      <dgm:prSet/>
      <dgm:spPr/>
      <dgm:t>
        <a:bodyPr/>
        <a:lstStyle/>
        <a:p>
          <a:endParaRPr lang="en-US"/>
        </a:p>
      </dgm:t>
    </dgm:pt>
    <dgm:pt modelId="{46426B23-3565-4BCD-B1C2-8C5F885E5BA5}" type="sibTrans" cxnId="{788C39EC-A01F-4119-91C6-3A09F66F9DB6}">
      <dgm:prSet/>
      <dgm:spPr/>
      <dgm:t>
        <a:bodyPr/>
        <a:lstStyle/>
        <a:p>
          <a:endParaRPr lang="en-US"/>
        </a:p>
      </dgm:t>
    </dgm:pt>
    <dgm:pt modelId="{74F16623-7D5D-42A4-8A49-42D19E0E1BFE}" type="pres">
      <dgm:prSet presAssocID="{BAD9B883-576A-4B04-83E3-976082DEB29E}" presName="diagram" presStyleCnt="0">
        <dgm:presLayoutVars>
          <dgm:chMax val="1"/>
          <dgm:dir/>
          <dgm:animLvl val="ctr"/>
          <dgm:resizeHandles val="exact"/>
        </dgm:presLayoutVars>
      </dgm:prSet>
      <dgm:spPr/>
      <dgm:t>
        <a:bodyPr/>
        <a:lstStyle/>
        <a:p>
          <a:endParaRPr lang="en-US"/>
        </a:p>
      </dgm:t>
    </dgm:pt>
    <dgm:pt modelId="{86067919-241F-45EA-94FE-ADA19E70AA0F}" type="pres">
      <dgm:prSet presAssocID="{BAD9B883-576A-4B04-83E3-976082DEB29E}" presName="matrix" presStyleCnt="0"/>
      <dgm:spPr/>
    </dgm:pt>
    <dgm:pt modelId="{1B2A4654-E91C-4B5C-8C72-2BFED9AA002D}" type="pres">
      <dgm:prSet presAssocID="{BAD9B883-576A-4B04-83E3-976082DEB29E}" presName="tile1" presStyleLbl="node1" presStyleIdx="0" presStyleCnt="4" custLinFactNeighborX="0" custLinFactNeighborY="-5405"/>
      <dgm:spPr/>
      <dgm:t>
        <a:bodyPr/>
        <a:lstStyle/>
        <a:p>
          <a:endParaRPr lang="en-US"/>
        </a:p>
      </dgm:t>
    </dgm:pt>
    <dgm:pt modelId="{F0A380A7-AE29-4D10-8EB5-0E7C1B1F15D6}" type="pres">
      <dgm:prSet presAssocID="{BAD9B883-576A-4B04-83E3-976082DEB29E}" presName="tile1text" presStyleLbl="node1" presStyleIdx="0" presStyleCnt="4">
        <dgm:presLayoutVars>
          <dgm:chMax val="0"/>
          <dgm:chPref val="0"/>
          <dgm:bulletEnabled val="1"/>
        </dgm:presLayoutVars>
      </dgm:prSet>
      <dgm:spPr/>
      <dgm:t>
        <a:bodyPr/>
        <a:lstStyle/>
        <a:p>
          <a:endParaRPr lang="en-US"/>
        </a:p>
      </dgm:t>
    </dgm:pt>
    <dgm:pt modelId="{25A3CE49-97EF-44A7-89EE-2DF4D229397D}" type="pres">
      <dgm:prSet presAssocID="{BAD9B883-576A-4B04-83E3-976082DEB29E}" presName="tile2" presStyleLbl="node1" presStyleIdx="1" presStyleCnt="4"/>
      <dgm:spPr/>
      <dgm:t>
        <a:bodyPr/>
        <a:lstStyle/>
        <a:p>
          <a:endParaRPr lang="en-US"/>
        </a:p>
      </dgm:t>
    </dgm:pt>
    <dgm:pt modelId="{121BE44E-527B-4195-8112-1D9B2D8019E8}" type="pres">
      <dgm:prSet presAssocID="{BAD9B883-576A-4B04-83E3-976082DEB29E}" presName="tile2text" presStyleLbl="node1" presStyleIdx="1" presStyleCnt="4">
        <dgm:presLayoutVars>
          <dgm:chMax val="0"/>
          <dgm:chPref val="0"/>
          <dgm:bulletEnabled val="1"/>
        </dgm:presLayoutVars>
      </dgm:prSet>
      <dgm:spPr/>
      <dgm:t>
        <a:bodyPr/>
        <a:lstStyle/>
        <a:p>
          <a:endParaRPr lang="en-US"/>
        </a:p>
      </dgm:t>
    </dgm:pt>
    <dgm:pt modelId="{B817197B-2444-4F1C-B319-DF6C868B9218}" type="pres">
      <dgm:prSet presAssocID="{BAD9B883-576A-4B04-83E3-976082DEB29E}" presName="tile3" presStyleLbl="node1" presStyleIdx="2" presStyleCnt="4" custLinFactNeighborY="2703"/>
      <dgm:spPr/>
      <dgm:t>
        <a:bodyPr/>
        <a:lstStyle/>
        <a:p>
          <a:endParaRPr lang="en-US"/>
        </a:p>
      </dgm:t>
    </dgm:pt>
    <dgm:pt modelId="{1C6F6380-5A83-4C78-8560-B22C0E90163E}" type="pres">
      <dgm:prSet presAssocID="{BAD9B883-576A-4B04-83E3-976082DEB29E}" presName="tile3text" presStyleLbl="node1" presStyleIdx="2" presStyleCnt="4">
        <dgm:presLayoutVars>
          <dgm:chMax val="0"/>
          <dgm:chPref val="0"/>
          <dgm:bulletEnabled val="1"/>
        </dgm:presLayoutVars>
      </dgm:prSet>
      <dgm:spPr/>
      <dgm:t>
        <a:bodyPr/>
        <a:lstStyle/>
        <a:p>
          <a:endParaRPr lang="en-US"/>
        </a:p>
      </dgm:t>
    </dgm:pt>
    <dgm:pt modelId="{0C8A522E-39E7-4D9C-9B70-14F1361E7090}" type="pres">
      <dgm:prSet presAssocID="{BAD9B883-576A-4B04-83E3-976082DEB29E}" presName="tile4" presStyleLbl="node1" presStyleIdx="3" presStyleCnt="4"/>
      <dgm:spPr/>
      <dgm:t>
        <a:bodyPr/>
        <a:lstStyle/>
        <a:p>
          <a:endParaRPr lang="en-US"/>
        </a:p>
      </dgm:t>
    </dgm:pt>
    <dgm:pt modelId="{CA28D0AC-EE75-4EB5-BFD3-E076EEA43099}" type="pres">
      <dgm:prSet presAssocID="{BAD9B883-576A-4B04-83E3-976082DEB29E}" presName="tile4text" presStyleLbl="node1" presStyleIdx="3" presStyleCnt="4">
        <dgm:presLayoutVars>
          <dgm:chMax val="0"/>
          <dgm:chPref val="0"/>
          <dgm:bulletEnabled val="1"/>
        </dgm:presLayoutVars>
      </dgm:prSet>
      <dgm:spPr/>
      <dgm:t>
        <a:bodyPr/>
        <a:lstStyle/>
        <a:p>
          <a:endParaRPr lang="en-US"/>
        </a:p>
      </dgm:t>
    </dgm:pt>
    <dgm:pt modelId="{83454301-4454-4304-AAA1-A4879CA792DC}" type="pres">
      <dgm:prSet presAssocID="{BAD9B883-576A-4B04-83E3-976082DEB29E}" presName="centerTile" presStyleLbl="fgShp" presStyleIdx="0" presStyleCnt="1" custScaleX="290322" custScaleY="183784">
        <dgm:presLayoutVars>
          <dgm:chMax val="0"/>
          <dgm:chPref val="0"/>
        </dgm:presLayoutVars>
      </dgm:prSet>
      <dgm:spPr/>
      <dgm:t>
        <a:bodyPr/>
        <a:lstStyle/>
        <a:p>
          <a:endParaRPr lang="en-US"/>
        </a:p>
      </dgm:t>
    </dgm:pt>
  </dgm:ptLst>
  <dgm:cxnLst>
    <dgm:cxn modelId="{6B4C7B21-07B6-4CF0-B058-2990F2E55B83}" type="presOf" srcId="{FF70E206-3226-4347-869F-A76BACB3BBB2}" destId="{1B2A4654-E91C-4B5C-8C72-2BFED9AA002D}" srcOrd="0" destOrd="0" presId="urn:microsoft.com/office/officeart/2005/8/layout/matrix1"/>
    <dgm:cxn modelId="{2474A4F9-4D38-4685-9324-44593755AA23}" srcId="{BAD9B883-576A-4B04-83E3-976082DEB29E}" destId="{F510DF3D-90A0-41AD-BFAA-DC1DC8717B7F}" srcOrd="0" destOrd="0" parTransId="{93F2F408-4504-4273-A4B2-C5D14138C2AA}" sibTransId="{C3963447-F377-4F94-8F81-8EB36E45BD2A}"/>
    <dgm:cxn modelId="{06ED8340-28E2-406A-BC49-9B5C7B211AF7}" type="presOf" srcId="{80B9F773-350D-4444-A5DF-DAB2110C1F81}" destId="{CA28D0AC-EE75-4EB5-BFD3-E076EEA43099}" srcOrd="1" destOrd="0" presId="urn:microsoft.com/office/officeart/2005/8/layout/matrix1"/>
    <dgm:cxn modelId="{5AFB350B-C67C-4226-A572-19FE24407E38}" type="presOf" srcId="{C443BC17-6AF7-4E03-8AF8-202C3716C3E0}" destId="{25A3CE49-97EF-44A7-89EE-2DF4D229397D}" srcOrd="0" destOrd="0" presId="urn:microsoft.com/office/officeart/2005/8/layout/matrix1"/>
    <dgm:cxn modelId="{A002C0A9-A5D2-415E-A0AB-920857D26875}" srcId="{F510DF3D-90A0-41AD-BFAA-DC1DC8717B7F}" destId="{FF70E206-3226-4347-869F-A76BACB3BBB2}" srcOrd="0" destOrd="0" parTransId="{8C1501BD-3217-4481-B585-8B03911FE75B}" sibTransId="{FB4801DE-C4B7-4158-AAC8-89FEAC2752FB}"/>
    <dgm:cxn modelId="{BF8F27C4-C9D1-46E3-83E9-3C325247EAAB}" type="presOf" srcId="{FF70E206-3226-4347-869F-A76BACB3BBB2}" destId="{F0A380A7-AE29-4D10-8EB5-0E7C1B1F15D6}" srcOrd="1" destOrd="0" presId="urn:microsoft.com/office/officeart/2005/8/layout/matrix1"/>
    <dgm:cxn modelId="{788C39EC-A01F-4119-91C6-3A09F66F9DB6}" srcId="{F510DF3D-90A0-41AD-BFAA-DC1DC8717B7F}" destId="{80B9F773-350D-4444-A5DF-DAB2110C1F81}" srcOrd="3" destOrd="0" parTransId="{B96A39B7-910A-4C72-8C16-5E1FF8F17E41}" sibTransId="{46426B23-3565-4BCD-B1C2-8C5F885E5BA5}"/>
    <dgm:cxn modelId="{948AB777-4B0C-4284-A53B-CA1828DE4EA0}" type="presOf" srcId="{E59473EE-181C-43E6-93BE-A019DDDA15DA}" destId="{B817197B-2444-4F1C-B319-DF6C868B9218}" srcOrd="0" destOrd="0" presId="urn:microsoft.com/office/officeart/2005/8/layout/matrix1"/>
    <dgm:cxn modelId="{10C3DBC6-BF16-4AF9-ACFD-670DAC2A36DD}" srcId="{F510DF3D-90A0-41AD-BFAA-DC1DC8717B7F}" destId="{E59473EE-181C-43E6-93BE-A019DDDA15DA}" srcOrd="2" destOrd="0" parTransId="{D2C7454A-8FFE-4618-B2F3-3938158D71C9}" sibTransId="{6CC6BB22-EE61-4F88-9684-CE0E876BBF9B}"/>
    <dgm:cxn modelId="{4805CEDC-C3E5-4626-8F2B-87509454BF33}" type="presOf" srcId="{E59473EE-181C-43E6-93BE-A019DDDA15DA}" destId="{1C6F6380-5A83-4C78-8560-B22C0E90163E}" srcOrd="1" destOrd="0" presId="urn:microsoft.com/office/officeart/2005/8/layout/matrix1"/>
    <dgm:cxn modelId="{8BD70B81-1B89-4C17-8F0F-4861781D0A82}" type="presOf" srcId="{C443BC17-6AF7-4E03-8AF8-202C3716C3E0}" destId="{121BE44E-527B-4195-8112-1D9B2D8019E8}" srcOrd="1" destOrd="0" presId="urn:microsoft.com/office/officeart/2005/8/layout/matrix1"/>
    <dgm:cxn modelId="{750A31CD-CBA5-4BA7-A783-34011A091C31}" type="presOf" srcId="{80B9F773-350D-4444-A5DF-DAB2110C1F81}" destId="{0C8A522E-39E7-4D9C-9B70-14F1361E7090}" srcOrd="0" destOrd="0" presId="urn:microsoft.com/office/officeart/2005/8/layout/matrix1"/>
    <dgm:cxn modelId="{7687843C-0E5F-4389-8B95-D973CFA85718}" type="presOf" srcId="{F510DF3D-90A0-41AD-BFAA-DC1DC8717B7F}" destId="{83454301-4454-4304-AAA1-A4879CA792DC}" srcOrd="0" destOrd="0" presId="urn:microsoft.com/office/officeart/2005/8/layout/matrix1"/>
    <dgm:cxn modelId="{27F8C185-A20A-4C37-B0F9-DCE39C0D477E}" srcId="{F510DF3D-90A0-41AD-BFAA-DC1DC8717B7F}" destId="{C443BC17-6AF7-4E03-8AF8-202C3716C3E0}" srcOrd="1" destOrd="0" parTransId="{C1F43CE1-7AC5-4FEB-849C-D7872F168BDC}" sibTransId="{9C6AE803-252F-40D1-8292-6F423DD600A0}"/>
    <dgm:cxn modelId="{402EB5AC-43DD-4E6B-8C73-848E3EE1A4BA}" type="presOf" srcId="{BAD9B883-576A-4B04-83E3-976082DEB29E}" destId="{74F16623-7D5D-42A4-8A49-42D19E0E1BFE}" srcOrd="0" destOrd="0" presId="urn:microsoft.com/office/officeart/2005/8/layout/matrix1"/>
    <dgm:cxn modelId="{7CBA144C-9C5B-4DA9-803C-9D379A60F706}" type="presParOf" srcId="{74F16623-7D5D-42A4-8A49-42D19E0E1BFE}" destId="{86067919-241F-45EA-94FE-ADA19E70AA0F}" srcOrd="0" destOrd="0" presId="urn:microsoft.com/office/officeart/2005/8/layout/matrix1"/>
    <dgm:cxn modelId="{3FB4D706-0DF6-4AC6-B0AE-47AB6ED385DF}" type="presParOf" srcId="{86067919-241F-45EA-94FE-ADA19E70AA0F}" destId="{1B2A4654-E91C-4B5C-8C72-2BFED9AA002D}" srcOrd="0" destOrd="0" presId="urn:microsoft.com/office/officeart/2005/8/layout/matrix1"/>
    <dgm:cxn modelId="{6A384711-E0DC-4023-B431-F395C8DD8B53}" type="presParOf" srcId="{86067919-241F-45EA-94FE-ADA19E70AA0F}" destId="{F0A380A7-AE29-4D10-8EB5-0E7C1B1F15D6}" srcOrd="1" destOrd="0" presId="urn:microsoft.com/office/officeart/2005/8/layout/matrix1"/>
    <dgm:cxn modelId="{35F99B4E-AE0C-4399-9293-917CDF44C1E5}" type="presParOf" srcId="{86067919-241F-45EA-94FE-ADA19E70AA0F}" destId="{25A3CE49-97EF-44A7-89EE-2DF4D229397D}" srcOrd="2" destOrd="0" presId="urn:microsoft.com/office/officeart/2005/8/layout/matrix1"/>
    <dgm:cxn modelId="{C584B1E3-A4D4-4098-8CE7-8BC426B5EAA1}" type="presParOf" srcId="{86067919-241F-45EA-94FE-ADA19E70AA0F}" destId="{121BE44E-527B-4195-8112-1D9B2D8019E8}" srcOrd="3" destOrd="0" presId="urn:microsoft.com/office/officeart/2005/8/layout/matrix1"/>
    <dgm:cxn modelId="{540BD068-8162-49A9-AB52-46D6DE37CA92}" type="presParOf" srcId="{86067919-241F-45EA-94FE-ADA19E70AA0F}" destId="{B817197B-2444-4F1C-B319-DF6C868B9218}" srcOrd="4" destOrd="0" presId="urn:microsoft.com/office/officeart/2005/8/layout/matrix1"/>
    <dgm:cxn modelId="{5AC9D31C-35AA-4FC5-931D-70D242CADF39}" type="presParOf" srcId="{86067919-241F-45EA-94FE-ADA19E70AA0F}" destId="{1C6F6380-5A83-4C78-8560-B22C0E90163E}" srcOrd="5" destOrd="0" presId="urn:microsoft.com/office/officeart/2005/8/layout/matrix1"/>
    <dgm:cxn modelId="{75376EB5-EAA5-4DF0-944E-0F34D6C07680}" type="presParOf" srcId="{86067919-241F-45EA-94FE-ADA19E70AA0F}" destId="{0C8A522E-39E7-4D9C-9B70-14F1361E7090}" srcOrd="6" destOrd="0" presId="urn:microsoft.com/office/officeart/2005/8/layout/matrix1"/>
    <dgm:cxn modelId="{0CEB4FDB-1D0D-49DB-8D37-876EA7E5D8FA}" type="presParOf" srcId="{86067919-241F-45EA-94FE-ADA19E70AA0F}" destId="{CA28D0AC-EE75-4EB5-BFD3-E076EEA43099}" srcOrd="7" destOrd="0" presId="urn:microsoft.com/office/officeart/2005/8/layout/matrix1"/>
    <dgm:cxn modelId="{37600292-ECE6-4C20-ADF0-1541A5A031E1}" type="presParOf" srcId="{74F16623-7D5D-42A4-8A49-42D19E0E1BFE}" destId="{83454301-4454-4304-AAA1-A4879CA792DC}"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2B222-D1F5-440A-B2C3-8980AF7830B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DB203081-3730-4B61-80DD-A373D0AC820B}">
      <dgm:prSet phldrT="[Text]"/>
      <dgm:spPr/>
      <dgm:t>
        <a:bodyPr/>
        <a:lstStyle/>
        <a:p>
          <a:r>
            <a:rPr lang="en-US" dirty="0" smtClean="0">
              <a:solidFill>
                <a:srgbClr val="FF0000"/>
              </a:solidFill>
            </a:rPr>
            <a:t>Risk</a:t>
          </a:r>
          <a:endParaRPr lang="en-US" dirty="0">
            <a:solidFill>
              <a:srgbClr val="FF0000"/>
            </a:solidFill>
          </a:endParaRPr>
        </a:p>
      </dgm:t>
    </dgm:pt>
    <dgm:pt modelId="{E8B35138-D46F-40BD-A8DA-D66F62F59075}" type="parTrans" cxnId="{D4788468-9A0A-4CBF-BA33-1A00AFC4CB67}">
      <dgm:prSet/>
      <dgm:spPr/>
      <dgm:t>
        <a:bodyPr/>
        <a:lstStyle/>
        <a:p>
          <a:endParaRPr lang="en-US"/>
        </a:p>
      </dgm:t>
    </dgm:pt>
    <dgm:pt modelId="{6B1FECBF-A29C-455C-BC15-8A1CE5627E23}" type="sibTrans" cxnId="{D4788468-9A0A-4CBF-BA33-1A00AFC4CB67}">
      <dgm:prSet/>
      <dgm:spPr/>
      <dgm:t>
        <a:bodyPr/>
        <a:lstStyle/>
        <a:p>
          <a:endParaRPr lang="en-US"/>
        </a:p>
      </dgm:t>
    </dgm:pt>
    <dgm:pt modelId="{1162DE56-23E1-46E2-BBD5-203E3A9531BB}">
      <dgm:prSet phldrT="[Text]"/>
      <dgm:spPr/>
      <dgm:t>
        <a:bodyPr/>
        <a:lstStyle/>
        <a:p>
          <a:r>
            <a:rPr lang="en-US" dirty="0" smtClean="0">
              <a:solidFill>
                <a:srgbClr val="FF0000"/>
              </a:solidFill>
            </a:rPr>
            <a:t>Risk</a:t>
          </a:r>
          <a:endParaRPr lang="en-US" dirty="0">
            <a:solidFill>
              <a:srgbClr val="FF0000"/>
            </a:solidFill>
          </a:endParaRPr>
        </a:p>
      </dgm:t>
    </dgm:pt>
    <dgm:pt modelId="{C2C8918F-EBE3-40C5-B64B-FCD6B9B3318B}" type="parTrans" cxnId="{3EBB689B-04E5-4C1D-B6EC-E105806499AB}">
      <dgm:prSet/>
      <dgm:spPr/>
      <dgm:t>
        <a:bodyPr/>
        <a:lstStyle/>
        <a:p>
          <a:endParaRPr lang="en-US"/>
        </a:p>
      </dgm:t>
    </dgm:pt>
    <dgm:pt modelId="{C8864828-A878-4717-9E3C-2F1B45950FDD}" type="sibTrans" cxnId="{3EBB689B-04E5-4C1D-B6EC-E105806499AB}">
      <dgm:prSet/>
      <dgm:spPr/>
      <dgm:t>
        <a:bodyPr/>
        <a:lstStyle/>
        <a:p>
          <a:endParaRPr lang="en-US"/>
        </a:p>
      </dgm:t>
    </dgm:pt>
    <dgm:pt modelId="{EFE4EF6A-1BDB-43CE-8918-600CD808F980}">
      <dgm:prSet phldrT="[Text]"/>
      <dgm:spPr/>
      <dgm:t>
        <a:bodyPr/>
        <a:lstStyle/>
        <a:p>
          <a:r>
            <a:rPr lang="en-US" dirty="0" smtClean="0"/>
            <a:t>Risk</a:t>
          </a:r>
          <a:endParaRPr lang="en-US" dirty="0"/>
        </a:p>
      </dgm:t>
    </dgm:pt>
    <dgm:pt modelId="{14EE0CD5-9DEB-419A-B224-0518FBDF16E9}" type="parTrans" cxnId="{487E3E81-AEA9-4145-ADDD-3220A9E57618}">
      <dgm:prSet/>
      <dgm:spPr/>
      <dgm:t>
        <a:bodyPr/>
        <a:lstStyle/>
        <a:p>
          <a:endParaRPr lang="en-US"/>
        </a:p>
      </dgm:t>
    </dgm:pt>
    <dgm:pt modelId="{87E9F870-4B94-4FD7-828C-70B59CD0F65B}" type="sibTrans" cxnId="{487E3E81-AEA9-4145-ADDD-3220A9E57618}">
      <dgm:prSet/>
      <dgm:spPr/>
      <dgm:t>
        <a:bodyPr/>
        <a:lstStyle/>
        <a:p>
          <a:endParaRPr lang="en-US"/>
        </a:p>
      </dgm:t>
    </dgm:pt>
    <dgm:pt modelId="{75F2AA77-698B-4816-ABDC-C66C15B348E8}">
      <dgm:prSet phldrT="[Text]" custT="1"/>
      <dgm:spPr/>
      <dgm:t>
        <a:bodyPr/>
        <a:lstStyle/>
        <a:p>
          <a:r>
            <a:rPr lang="en-US" sz="2800" b="1" dirty="0" smtClean="0">
              <a:solidFill>
                <a:srgbClr val="00B050"/>
              </a:solidFill>
            </a:rPr>
            <a:t>Decision</a:t>
          </a:r>
          <a:endParaRPr lang="en-US" sz="2400" b="1" dirty="0">
            <a:solidFill>
              <a:srgbClr val="00B050"/>
            </a:solidFill>
          </a:endParaRPr>
        </a:p>
      </dgm:t>
    </dgm:pt>
    <dgm:pt modelId="{57B0F9FF-51BD-41DC-8F3C-3431C89327B0}" type="parTrans" cxnId="{96F2CF1D-BFDB-4367-9C91-98E74D624BFD}">
      <dgm:prSet/>
      <dgm:spPr/>
      <dgm:t>
        <a:bodyPr/>
        <a:lstStyle/>
        <a:p>
          <a:endParaRPr lang="en-US"/>
        </a:p>
      </dgm:t>
    </dgm:pt>
    <dgm:pt modelId="{C0948357-F384-4455-8A49-8BA7DC5DA2B2}" type="sibTrans" cxnId="{96F2CF1D-BFDB-4367-9C91-98E74D624BFD}">
      <dgm:prSet/>
      <dgm:spPr/>
      <dgm:t>
        <a:bodyPr/>
        <a:lstStyle/>
        <a:p>
          <a:endParaRPr lang="en-US"/>
        </a:p>
      </dgm:t>
    </dgm:pt>
    <dgm:pt modelId="{F8638BAA-13D6-4771-B0E2-EE5FB8A0EFA4}" type="pres">
      <dgm:prSet presAssocID="{C0F2B222-D1F5-440A-B2C3-8980AF7830B9}" presName="Name0" presStyleCnt="0">
        <dgm:presLayoutVars>
          <dgm:chMax val="4"/>
          <dgm:resizeHandles val="exact"/>
        </dgm:presLayoutVars>
      </dgm:prSet>
      <dgm:spPr/>
      <dgm:t>
        <a:bodyPr/>
        <a:lstStyle/>
        <a:p>
          <a:endParaRPr lang="en-US"/>
        </a:p>
      </dgm:t>
    </dgm:pt>
    <dgm:pt modelId="{CC41CA6B-4339-4145-9E8B-476BD1DAC0E5}" type="pres">
      <dgm:prSet presAssocID="{C0F2B222-D1F5-440A-B2C3-8980AF7830B9}" presName="ellipse" presStyleLbl="trBgShp" presStyleIdx="0" presStyleCnt="1" custScaleX="131497" custLinFactNeighborX="310" custLinFactNeighborY="6875"/>
      <dgm:spPr/>
    </dgm:pt>
    <dgm:pt modelId="{0DC8DC6A-4033-447D-8C41-4197CFAC4C91}" type="pres">
      <dgm:prSet presAssocID="{C0F2B222-D1F5-440A-B2C3-8980AF7830B9}" presName="arrow1" presStyleLbl="fgShp" presStyleIdx="0" presStyleCnt="1" custScaleX="161538" custScaleY="123196" custLinFactNeighborX="-11539" custLinFactNeighborY="-29776"/>
      <dgm:spPr/>
    </dgm:pt>
    <dgm:pt modelId="{6A7D2DBD-F4DA-4989-85E0-249A67C494EC}" type="pres">
      <dgm:prSet presAssocID="{C0F2B222-D1F5-440A-B2C3-8980AF7830B9}" presName="rectangle" presStyleLbl="revTx" presStyleIdx="0" presStyleCnt="1" custScaleX="166667" custScaleY="132948" custLinFactNeighborY="20427">
        <dgm:presLayoutVars>
          <dgm:bulletEnabled val="1"/>
        </dgm:presLayoutVars>
      </dgm:prSet>
      <dgm:spPr/>
      <dgm:t>
        <a:bodyPr/>
        <a:lstStyle/>
        <a:p>
          <a:endParaRPr lang="en-US"/>
        </a:p>
      </dgm:t>
    </dgm:pt>
    <dgm:pt modelId="{BD12C069-2A65-44D0-B86C-9F00C8DE57FF}" type="pres">
      <dgm:prSet presAssocID="{1162DE56-23E1-46E2-BBD5-203E3A9531BB}" presName="item1" presStyleLbl="node1" presStyleIdx="0" presStyleCnt="3">
        <dgm:presLayoutVars>
          <dgm:bulletEnabled val="1"/>
        </dgm:presLayoutVars>
      </dgm:prSet>
      <dgm:spPr/>
      <dgm:t>
        <a:bodyPr/>
        <a:lstStyle/>
        <a:p>
          <a:endParaRPr lang="en-US"/>
        </a:p>
      </dgm:t>
    </dgm:pt>
    <dgm:pt modelId="{F37AB8BC-D200-4D4A-BD9E-368A1DD32E40}" type="pres">
      <dgm:prSet presAssocID="{EFE4EF6A-1BDB-43CE-8918-600CD808F980}" presName="item2" presStyleLbl="node1" presStyleIdx="1" presStyleCnt="3">
        <dgm:presLayoutVars>
          <dgm:bulletEnabled val="1"/>
        </dgm:presLayoutVars>
      </dgm:prSet>
      <dgm:spPr/>
      <dgm:t>
        <a:bodyPr/>
        <a:lstStyle/>
        <a:p>
          <a:endParaRPr lang="en-US"/>
        </a:p>
      </dgm:t>
    </dgm:pt>
    <dgm:pt modelId="{80B8665D-8F27-4F6A-A9C3-9234531CBD10}" type="pres">
      <dgm:prSet presAssocID="{75F2AA77-698B-4816-ABDC-C66C15B348E8}" presName="item3" presStyleLbl="node1" presStyleIdx="2" presStyleCnt="3">
        <dgm:presLayoutVars>
          <dgm:bulletEnabled val="1"/>
        </dgm:presLayoutVars>
      </dgm:prSet>
      <dgm:spPr/>
      <dgm:t>
        <a:bodyPr/>
        <a:lstStyle/>
        <a:p>
          <a:endParaRPr lang="en-US"/>
        </a:p>
      </dgm:t>
    </dgm:pt>
    <dgm:pt modelId="{A180F91D-DAEC-4B12-BFB6-00561BD7F078}" type="pres">
      <dgm:prSet presAssocID="{C0F2B222-D1F5-440A-B2C3-8980AF7830B9}" presName="funnel" presStyleLbl="trAlignAcc1" presStyleIdx="0" presStyleCnt="1" custScaleX="131868" custScaleY="84570"/>
      <dgm:spPr/>
    </dgm:pt>
  </dgm:ptLst>
  <dgm:cxnLst>
    <dgm:cxn modelId="{487E3E81-AEA9-4145-ADDD-3220A9E57618}" srcId="{C0F2B222-D1F5-440A-B2C3-8980AF7830B9}" destId="{EFE4EF6A-1BDB-43CE-8918-600CD808F980}" srcOrd="2" destOrd="0" parTransId="{14EE0CD5-9DEB-419A-B224-0518FBDF16E9}" sibTransId="{87E9F870-4B94-4FD7-828C-70B59CD0F65B}"/>
    <dgm:cxn modelId="{C2087071-44C3-4E56-9FC7-36B462D87FBC}" type="presOf" srcId="{C0F2B222-D1F5-440A-B2C3-8980AF7830B9}" destId="{F8638BAA-13D6-4771-B0E2-EE5FB8A0EFA4}" srcOrd="0" destOrd="0" presId="urn:microsoft.com/office/officeart/2005/8/layout/funnel1"/>
    <dgm:cxn modelId="{96F2CF1D-BFDB-4367-9C91-98E74D624BFD}" srcId="{C0F2B222-D1F5-440A-B2C3-8980AF7830B9}" destId="{75F2AA77-698B-4816-ABDC-C66C15B348E8}" srcOrd="3" destOrd="0" parTransId="{57B0F9FF-51BD-41DC-8F3C-3431C89327B0}" sibTransId="{C0948357-F384-4455-8A49-8BA7DC5DA2B2}"/>
    <dgm:cxn modelId="{3EBB689B-04E5-4C1D-B6EC-E105806499AB}" srcId="{C0F2B222-D1F5-440A-B2C3-8980AF7830B9}" destId="{1162DE56-23E1-46E2-BBD5-203E3A9531BB}" srcOrd="1" destOrd="0" parTransId="{C2C8918F-EBE3-40C5-B64B-FCD6B9B3318B}" sibTransId="{C8864828-A878-4717-9E3C-2F1B45950FDD}"/>
    <dgm:cxn modelId="{D4788468-9A0A-4CBF-BA33-1A00AFC4CB67}" srcId="{C0F2B222-D1F5-440A-B2C3-8980AF7830B9}" destId="{DB203081-3730-4B61-80DD-A373D0AC820B}" srcOrd="0" destOrd="0" parTransId="{E8B35138-D46F-40BD-A8DA-D66F62F59075}" sibTransId="{6B1FECBF-A29C-455C-BC15-8A1CE5627E23}"/>
    <dgm:cxn modelId="{F3B4B811-918E-4CBA-B2A9-982B8944E71B}" type="presOf" srcId="{DB203081-3730-4B61-80DD-A373D0AC820B}" destId="{80B8665D-8F27-4F6A-A9C3-9234531CBD10}" srcOrd="0" destOrd="0" presId="urn:microsoft.com/office/officeart/2005/8/layout/funnel1"/>
    <dgm:cxn modelId="{812D0B54-FDF7-46A2-B8A2-F447686083D8}" type="presOf" srcId="{1162DE56-23E1-46E2-BBD5-203E3A9531BB}" destId="{F37AB8BC-D200-4D4A-BD9E-368A1DD32E40}" srcOrd="0" destOrd="0" presId="urn:microsoft.com/office/officeart/2005/8/layout/funnel1"/>
    <dgm:cxn modelId="{A08AF87D-BE3B-4844-8F49-218EEEE63EA1}" type="presOf" srcId="{75F2AA77-698B-4816-ABDC-C66C15B348E8}" destId="{6A7D2DBD-F4DA-4989-85E0-249A67C494EC}" srcOrd="0" destOrd="0" presId="urn:microsoft.com/office/officeart/2005/8/layout/funnel1"/>
    <dgm:cxn modelId="{B005CCBB-A365-4A1D-8571-EBF7AC64754B}" type="presOf" srcId="{EFE4EF6A-1BDB-43CE-8918-600CD808F980}" destId="{BD12C069-2A65-44D0-B86C-9F00C8DE57FF}" srcOrd="0" destOrd="0" presId="urn:microsoft.com/office/officeart/2005/8/layout/funnel1"/>
    <dgm:cxn modelId="{82F2291B-2579-470C-B987-8998C968F891}" type="presParOf" srcId="{F8638BAA-13D6-4771-B0E2-EE5FB8A0EFA4}" destId="{CC41CA6B-4339-4145-9E8B-476BD1DAC0E5}" srcOrd="0" destOrd="0" presId="urn:microsoft.com/office/officeart/2005/8/layout/funnel1"/>
    <dgm:cxn modelId="{AF9CD961-4B7C-4AFF-8D0D-3C866AC4100A}" type="presParOf" srcId="{F8638BAA-13D6-4771-B0E2-EE5FB8A0EFA4}" destId="{0DC8DC6A-4033-447D-8C41-4197CFAC4C91}" srcOrd="1" destOrd="0" presId="urn:microsoft.com/office/officeart/2005/8/layout/funnel1"/>
    <dgm:cxn modelId="{6A9D4E0F-FAF8-4AA6-A1E0-B55A597509A6}" type="presParOf" srcId="{F8638BAA-13D6-4771-B0E2-EE5FB8A0EFA4}" destId="{6A7D2DBD-F4DA-4989-85E0-249A67C494EC}" srcOrd="2" destOrd="0" presId="urn:microsoft.com/office/officeart/2005/8/layout/funnel1"/>
    <dgm:cxn modelId="{3F3B42D2-1F2A-4FA0-8EA6-78A667485D51}" type="presParOf" srcId="{F8638BAA-13D6-4771-B0E2-EE5FB8A0EFA4}" destId="{BD12C069-2A65-44D0-B86C-9F00C8DE57FF}" srcOrd="3" destOrd="0" presId="urn:microsoft.com/office/officeart/2005/8/layout/funnel1"/>
    <dgm:cxn modelId="{D3D83DC9-91B8-4EB4-8E63-9B9C1E2C3A62}" type="presParOf" srcId="{F8638BAA-13D6-4771-B0E2-EE5FB8A0EFA4}" destId="{F37AB8BC-D200-4D4A-BD9E-368A1DD32E40}" srcOrd="4" destOrd="0" presId="urn:microsoft.com/office/officeart/2005/8/layout/funnel1"/>
    <dgm:cxn modelId="{CDF54A6C-06D0-47E1-8E7C-95B8FC60B5C9}" type="presParOf" srcId="{F8638BAA-13D6-4771-B0E2-EE5FB8A0EFA4}" destId="{80B8665D-8F27-4F6A-A9C3-9234531CBD10}" srcOrd="5" destOrd="0" presId="urn:microsoft.com/office/officeart/2005/8/layout/funnel1"/>
    <dgm:cxn modelId="{737E0456-4D85-4393-8727-ED69E38E7472}" type="presParOf" srcId="{F8638BAA-13D6-4771-B0E2-EE5FB8A0EFA4}" destId="{A180F91D-DAEC-4B12-BFB6-00561BD7F078}"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A52A3-AB73-42A1-9F7A-EC83635F735B}">
      <dsp:nvSpPr>
        <dsp:cNvPr id="0" name=""/>
        <dsp:cNvSpPr/>
      </dsp:nvSpPr>
      <dsp:spPr>
        <a:xfrm>
          <a:off x="207644" y="0"/>
          <a:ext cx="2099309" cy="72389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System Inventory and Categorization</a:t>
          </a:r>
          <a:endParaRPr lang="en-US" sz="1800" kern="1200" dirty="0"/>
        </a:p>
      </dsp:txBody>
      <dsp:txXfrm>
        <a:off x="228846" y="21202"/>
        <a:ext cx="2056905" cy="681495"/>
      </dsp:txXfrm>
    </dsp:sp>
    <dsp:sp modelId="{809156B5-ADB2-4D9F-862D-FA24E98AAF43}">
      <dsp:nvSpPr>
        <dsp:cNvPr id="0" name=""/>
        <dsp:cNvSpPr/>
      </dsp:nvSpPr>
      <dsp:spPr>
        <a:xfrm rot="5400000">
          <a:off x="1121568" y="741997"/>
          <a:ext cx="271462" cy="325754"/>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1159574" y="769143"/>
        <a:ext cx="195452" cy="190023"/>
      </dsp:txXfrm>
    </dsp:sp>
    <dsp:sp modelId="{180B71F4-74C6-4043-BC7B-179F1A48A23B}">
      <dsp:nvSpPr>
        <dsp:cNvPr id="0" name=""/>
        <dsp:cNvSpPr/>
      </dsp:nvSpPr>
      <dsp:spPr>
        <a:xfrm>
          <a:off x="207644" y="1085850"/>
          <a:ext cx="2099309" cy="72389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System Assessment</a:t>
          </a:r>
          <a:endParaRPr lang="en-US" sz="1800" kern="1200" dirty="0"/>
        </a:p>
      </dsp:txBody>
      <dsp:txXfrm>
        <a:off x="228846" y="1107052"/>
        <a:ext cx="2056905" cy="681495"/>
      </dsp:txXfrm>
    </dsp:sp>
    <dsp:sp modelId="{0104CDC3-5F9F-4CA5-B9E2-8D6E6CC220D1}">
      <dsp:nvSpPr>
        <dsp:cNvPr id="0" name=""/>
        <dsp:cNvSpPr/>
      </dsp:nvSpPr>
      <dsp:spPr>
        <a:xfrm rot="5400000">
          <a:off x="1121568" y="1827847"/>
          <a:ext cx="271462" cy="325754"/>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1159574" y="1854993"/>
        <a:ext cx="195452" cy="190023"/>
      </dsp:txXfrm>
    </dsp:sp>
    <dsp:sp modelId="{40F84B46-6FF9-483B-9284-4CEFC5A206F0}">
      <dsp:nvSpPr>
        <dsp:cNvPr id="0" name=""/>
        <dsp:cNvSpPr/>
      </dsp:nvSpPr>
      <dsp:spPr>
        <a:xfrm>
          <a:off x="207644" y="2171700"/>
          <a:ext cx="2099309" cy="72389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POA&amp;Ms</a:t>
          </a:r>
          <a:endParaRPr lang="en-US" sz="1800" kern="1200" dirty="0"/>
        </a:p>
      </dsp:txBody>
      <dsp:txXfrm>
        <a:off x="228846" y="2192902"/>
        <a:ext cx="2056905" cy="681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A4654-E91C-4B5C-8C72-2BFED9AA002D}">
      <dsp:nvSpPr>
        <dsp:cNvPr id="0" name=""/>
        <dsp:cNvSpPr/>
      </dsp:nvSpPr>
      <dsp:spPr>
        <a:xfrm rot="16200000">
          <a:off x="-38100" y="38100"/>
          <a:ext cx="1143000" cy="1066800"/>
        </a:xfrm>
        <a:prstGeom prst="round1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People</a:t>
          </a:r>
          <a:endParaRPr lang="en-US" sz="1200" kern="1200" dirty="0"/>
        </a:p>
      </dsp:txBody>
      <dsp:txXfrm rot="5400000">
        <a:off x="-1" y="1"/>
        <a:ext cx="1066800" cy="857250"/>
      </dsp:txXfrm>
    </dsp:sp>
    <dsp:sp modelId="{25A3CE49-97EF-44A7-89EE-2DF4D229397D}">
      <dsp:nvSpPr>
        <dsp:cNvPr id="0" name=""/>
        <dsp:cNvSpPr/>
      </dsp:nvSpPr>
      <dsp:spPr>
        <a:xfrm>
          <a:off x="1066800" y="0"/>
          <a:ext cx="1066800" cy="1143000"/>
        </a:xfrm>
        <a:prstGeom prst="round1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Process</a:t>
          </a:r>
          <a:endParaRPr lang="en-US" sz="1200" kern="1200" dirty="0"/>
        </a:p>
      </dsp:txBody>
      <dsp:txXfrm>
        <a:off x="1066800" y="0"/>
        <a:ext cx="1066800" cy="857250"/>
      </dsp:txXfrm>
    </dsp:sp>
    <dsp:sp modelId="{B817197B-2444-4F1C-B319-DF6C868B9218}">
      <dsp:nvSpPr>
        <dsp:cNvPr id="0" name=""/>
        <dsp:cNvSpPr/>
      </dsp:nvSpPr>
      <dsp:spPr>
        <a:xfrm rot="10800000">
          <a:off x="0" y="1143000"/>
          <a:ext cx="1066800" cy="1143000"/>
        </a:xfrm>
        <a:prstGeom prst="round1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Technology</a:t>
          </a:r>
          <a:endParaRPr lang="en-US" sz="1200" kern="1200" dirty="0"/>
        </a:p>
      </dsp:txBody>
      <dsp:txXfrm rot="10800000">
        <a:off x="0" y="1428750"/>
        <a:ext cx="1066800" cy="857250"/>
      </dsp:txXfrm>
    </dsp:sp>
    <dsp:sp modelId="{0C8A522E-39E7-4D9C-9B70-14F1361E7090}">
      <dsp:nvSpPr>
        <dsp:cNvPr id="0" name=""/>
        <dsp:cNvSpPr/>
      </dsp:nvSpPr>
      <dsp:spPr>
        <a:xfrm rot="5400000">
          <a:off x="1028700" y="1181100"/>
          <a:ext cx="1143000" cy="1066800"/>
        </a:xfrm>
        <a:prstGeom prst="round1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Environment</a:t>
          </a:r>
          <a:endParaRPr lang="en-US" sz="1200" kern="1200" dirty="0"/>
        </a:p>
      </dsp:txBody>
      <dsp:txXfrm rot="-5400000">
        <a:off x="1066799" y="1428750"/>
        <a:ext cx="1066800" cy="857250"/>
      </dsp:txXfrm>
    </dsp:sp>
    <dsp:sp modelId="{83454301-4454-4304-AAA1-A4879CA792DC}">
      <dsp:nvSpPr>
        <dsp:cNvPr id="0" name=""/>
        <dsp:cNvSpPr/>
      </dsp:nvSpPr>
      <dsp:spPr>
        <a:xfrm>
          <a:off x="137653" y="617837"/>
          <a:ext cx="1858293" cy="1050325"/>
        </a:xfrm>
        <a:prstGeom prst="roundRect">
          <a:avLst/>
        </a:prstGeom>
        <a:solidFill>
          <a:schemeClr val="accent2">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baseline="0" dirty="0" smtClean="0">
              <a:solidFill>
                <a:srgbClr val="FF0000"/>
              </a:solidFill>
            </a:rPr>
            <a:t>Risk Evidence &amp; Documents</a:t>
          </a:r>
          <a:endParaRPr lang="en-US" sz="2400" kern="1200" baseline="0" dirty="0">
            <a:solidFill>
              <a:srgbClr val="FF0000"/>
            </a:solidFill>
          </a:endParaRPr>
        </a:p>
      </dsp:txBody>
      <dsp:txXfrm>
        <a:off x="188926" y="669110"/>
        <a:ext cx="1755747" cy="947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1CA6B-4339-4145-9E8B-476BD1DAC0E5}">
      <dsp:nvSpPr>
        <dsp:cNvPr id="0" name=""/>
        <dsp:cNvSpPr/>
      </dsp:nvSpPr>
      <dsp:spPr>
        <a:xfrm>
          <a:off x="152397" y="152399"/>
          <a:ext cx="1680365" cy="44378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8DC6A-4033-447D-8C41-4197CFAC4C91}">
      <dsp:nvSpPr>
        <dsp:cNvPr id="0" name=""/>
        <dsp:cNvSpPr/>
      </dsp:nvSpPr>
      <dsp:spPr>
        <a:xfrm>
          <a:off x="761999" y="1143000"/>
          <a:ext cx="400048" cy="19526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D2DBD-F4DA-4989-85E0-249A67C494EC}">
      <dsp:nvSpPr>
        <dsp:cNvPr id="0" name=""/>
        <dsp:cNvSpPr/>
      </dsp:nvSpPr>
      <dsp:spPr>
        <a:xfrm>
          <a:off x="-1" y="1347121"/>
          <a:ext cx="1981203" cy="395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00B050"/>
              </a:solidFill>
            </a:rPr>
            <a:t>Decision</a:t>
          </a:r>
          <a:endParaRPr lang="en-US" sz="2400" b="1" kern="1200" dirty="0">
            <a:solidFill>
              <a:srgbClr val="00B050"/>
            </a:solidFill>
          </a:endParaRPr>
        </a:p>
      </dsp:txBody>
      <dsp:txXfrm>
        <a:off x="-1" y="1347121"/>
        <a:ext cx="1981203" cy="395094"/>
      </dsp:txXfrm>
    </dsp:sp>
    <dsp:sp modelId="{BD12C069-2A65-44D0-B86C-9F00C8DE57FF}">
      <dsp:nvSpPr>
        <dsp:cNvPr id="0" name=""/>
        <dsp:cNvSpPr/>
      </dsp:nvSpPr>
      <dsp:spPr>
        <a:xfrm>
          <a:off x="814273" y="599952"/>
          <a:ext cx="445770" cy="445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Risk</a:t>
          </a:r>
          <a:endParaRPr lang="en-US" sz="1200" kern="1200" dirty="0"/>
        </a:p>
      </dsp:txBody>
      <dsp:txXfrm>
        <a:off x="879555" y="665234"/>
        <a:ext cx="315206" cy="315206"/>
      </dsp:txXfrm>
    </dsp:sp>
    <dsp:sp modelId="{F37AB8BC-D200-4D4A-BD9E-368A1DD32E40}">
      <dsp:nvSpPr>
        <dsp:cNvPr id="0" name=""/>
        <dsp:cNvSpPr/>
      </dsp:nvSpPr>
      <dsp:spPr>
        <a:xfrm>
          <a:off x="495299" y="265525"/>
          <a:ext cx="445770" cy="445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Risk</a:t>
          </a:r>
          <a:endParaRPr lang="en-US" sz="1200" kern="1200" dirty="0">
            <a:solidFill>
              <a:srgbClr val="FF0000"/>
            </a:solidFill>
          </a:endParaRPr>
        </a:p>
      </dsp:txBody>
      <dsp:txXfrm>
        <a:off x="560581" y="330807"/>
        <a:ext cx="315206" cy="315206"/>
      </dsp:txXfrm>
    </dsp:sp>
    <dsp:sp modelId="{80B8665D-8F27-4F6A-A9C3-9234531CBD10}">
      <dsp:nvSpPr>
        <dsp:cNvPr id="0" name=""/>
        <dsp:cNvSpPr/>
      </dsp:nvSpPr>
      <dsp:spPr>
        <a:xfrm>
          <a:off x="950976" y="157748"/>
          <a:ext cx="445770" cy="445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FF0000"/>
              </a:solidFill>
            </a:rPr>
            <a:t>Risk</a:t>
          </a:r>
          <a:endParaRPr lang="en-US" sz="1200" kern="1200" dirty="0">
            <a:solidFill>
              <a:srgbClr val="FF0000"/>
            </a:solidFill>
          </a:endParaRPr>
        </a:p>
      </dsp:txBody>
      <dsp:txXfrm>
        <a:off x="1016258" y="223030"/>
        <a:ext cx="315206" cy="315206"/>
      </dsp:txXfrm>
    </dsp:sp>
    <dsp:sp modelId="{A180F91D-DAEC-4B12-BFB6-00561BD7F078}">
      <dsp:nvSpPr>
        <dsp:cNvPr id="0" name=""/>
        <dsp:cNvSpPr/>
      </dsp:nvSpPr>
      <dsp:spPr>
        <a:xfrm>
          <a:off x="76200" y="153001"/>
          <a:ext cx="1828798" cy="9382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215C6-9D96-42C5-956A-754FD887CD0A}" type="datetimeFigureOut">
              <a:rPr lang="en-US" smtClean="0"/>
              <a:pPr/>
              <a:t>8/29/2014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E7FFA-143F-4CBA-BE75-C757C8B686FB}" type="slidenum">
              <a:rPr lang="en-US" smtClean="0"/>
              <a:pPr/>
              <a:t>‹#›</a:t>
            </a:fld>
            <a:endParaRPr lang="en-US"/>
          </a:p>
        </p:txBody>
      </p:sp>
    </p:spTree>
    <p:extLst>
      <p:ext uri="{BB962C8B-B14F-4D97-AF65-F5344CB8AC3E}">
        <p14:creationId xmlns:p14="http://schemas.microsoft.com/office/powerpoint/2010/main" val="271485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a:t>
            </a:fld>
            <a:endParaRPr lang="en-US"/>
          </a:p>
        </p:txBody>
      </p:sp>
    </p:spTree>
    <p:extLst>
      <p:ext uri="{BB962C8B-B14F-4D97-AF65-F5344CB8AC3E}">
        <p14:creationId xmlns:p14="http://schemas.microsoft.com/office/powerpoint/2010/main" val="275256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10</a:t>
            </a:fld>
            <a:endParaRPr lang="en-US"/>
          </a:p>
        </p:txBody>
      </p:sp>
    </p:spTree>
    <p:extLst>
      <p:ext uri="{BB962C8B-B14F-4D97-AF65-F5344CB8AC3E}">
        <p14:creationId xmlns:p14="http://schemas.microsoft.com/office/powerpoint/2010/main" val="970975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11</a:t>
            </a:fld>
            <a:endParaRPr lang="en-US"/>
          </a:p>
        </p:txBody>
      </p:sp>
    </p:spTree>
    <p:extLst>
      <p:ext uri="{BB962C8B-B14F-4D97-AF65-F5344CB8AC3E}">
        <p14:creationId xmlns:p14="http://schemas.microsoft.com/office/powerpoint/2010/main" val="383524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12</a:t>
            </a:fld>
            <a:endParaRPr lang="en-US"/>
          </a:p>
        </p:txBody>
      </p:sp>
    </p:spTree>
    <p:extLst>
      <p:ext uri="{BB962C8B-B14F-4D97-AF65-F5344CB8AC3E}">
        <p14:creationId xmlns:p14="http://schemas.microsoft.com/office/powerpoint/2010/main" val="415383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13</a:t>
            </a:fld>
            <a:endParaRPr lang="en-US"/>
          </a:p>
        </p:txBody>
      </p:sp>
    </p:spTree>
    <p:extLst>
      <p:ext uri="{BB962C8B-B14F-4D97-AF65-F5344CB8AC3E}">
        <p14:creationId xmlns:p14="http://schemas.microsoft.com/office/powerpoint/2010/main" val="307542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14</a:t>
            </a:fld>
            <a:endParaRPr lang="en-US"/>
          </a:p>
        </p:txBody>
      </p:sp>
    </p:spTree>
    <p:extLst>
      <p:ext uri="{BB962C8B-B14F-4D97-AF65-F5344CB8AC3E}">
        <p14:creationId xmlns:p14="http://schemas.microsoft.com/office/powerpoint/2010/main" val="186610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15</a:t>
            </a:fld>
            <a:endParaRPr lang="en-US"/>
          </a:p>
        </p:txBody>
      </p:sp>
    </p:spTree>
    <p:extLst>
      <p:ext uri="{BB962C8B-B14F-4D97-AF65-F5344CB8AC3E}">
        <p14:creationId xmlns:p14="http://schemas.microsoft.com/office/powerpoint/2010/main" val="191689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16</a:t>
            </a:fld>
            <a:endParaRPr lang="en-US"/>
          </a:p>
        </p:txBody>
      </p:sp>
    </p:spTree>
    <p:extLst>
      <p:ext uri="{BB962C8B-B14F-4D97-AF65-F5344CB8AC3E}">
        <p14:creationId xmlns:p14="http://schemas.microsoft.com/office/powerpoint/2010/main" val="82065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25</a:t>
            </a:fld>
            <a:endParaRPr lang="en-US"/>
          </a:p>
        </p:txBody>
      </p:sp>
    </p:spTree>
    <p:extLst>
      <p:ext uri="{BB962C8B-B14F-4D97-AF65-F5344CB8AC3E}">
        <p14:creationId xmlns:p14="http://schemas.microsoft.com/office/powerpoint/2010/main" val="358121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26</a:t>
            </a:fld>
            <a:endParaRPr lang="en-US"/>
          </a:p>
        </p:txBody>
      </p:sp>
    </p:spTree>
    <p:extLst>
      <p:ext uri="{BB962C8B-B14F-4D97-AF65-F5344CB8AC3E}">
        <p14:creationId xmlns:p14="http://schemas.microsoft.com/office/powerpoint/2010/main" val="3805192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27</a:t>
            </a:fld>
            <a:endParaRPr lang="en-US"/>
          </a:p>
        </p:txBody>
      </p:sp>
    </p:spTree>
    <p:extLst>
      <p:ext uri="{BB962C8B-B14F-4D97-AF65-F5344CB8AC3E}">
        <p14:creationId xmlns:p14="http://schemas.microsoft.com/office/powerpoint/2010/main" val="38666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a:t>
            </a:fld>
            <a:endParaRPr lang="en-US"/>
          </a:p>
        </p:txBody>
      </p:sp>
    </p:spTree>
    <p:extLst>
      <p:ext uri="{BB962C8B-B14F-4D97-AF65-F5344CB8AC3E}">
        <p14:creationId xmlns:p14="http://schemas.microsoft.com/office/powerpoint/2010/main" val="261411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28</a:t>
            </a:fld>
            <a:endParaRPr lang="en-US"/>
          </a:p>
        </p:txBody>
      </p:sp>
    </p:spTree>
    <p:extLst>
      <p:ext uri="{BB962C8B-B14F-4D97-AF65-F5344CB8AC3E}">
        <p14:creationId xmlns:p14="http://schemas.microsoft.com/office/powerpoint/2010/main" val="3418692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29</a:t>
            </a:fld>
            <a:endParaRPr lang="en-US"/>
          </a:p>
        </p:txBody>
      </p:sp>
    </p:spTree>
    <p:extLst>
      <p:ext uri="{BB962C8B-B14F-4D97-AF65-F5344CB8AC3E}">
        <p14:creationId xmlns:p14="http://schemas.microsoft.com/office/powerpoint/2010/main" val="1787987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30</a:t>
            </a:fld>
            <a:endParaRPr lang="en-US"/>
          </a:p>
        </p:txBody>
      </p:sp>
    </p:spTree>
    <p:extLst>
      <p:ext uri="{BB962C8B-B14F-4D97-AF65-F5344CB8AC3E}">
        <p14:creationId xmlns:p14="http://schemas.microsoft.com/office/powerpoint/2010/main" val="728945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31</a:t>
            </a:fld>
            <a:endParaRPr lang="en-US"/>
          </a:p>
        </p:txBody>
      </p:sp>
    </p:spTree>
    <p:extLst>
      <p:ext uri="{BB962C8B-B14F-4D97-AF65-F5344CB8AC3E}">
        <p14:creationId xmlns:p14="http://schemas.microsoft.com/office/powerpoint/2010/main" val="4239259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32</a:t>
            </a:fld>
            <a:endParaRPr lang="en-US"/>
          </a:p>
        </p:txBody>
      </p:sp>
    </p:spTree>
    <p:extLst>
      <p:ext uri="{BB962C8B-B14F-4D97-AF65-F5344CB8AC3E}">
        <p14:creationId xmlns:p14="http://schemas.microsoft.com/office/powerpoint/2010/main" val="521630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33</a:t>
            </a:fld>
            <a:endParaRPr lang="en-US"/>
          </a:p>
        </p:txBody>
      </p:sp>
    </p:spTree>
    <p:extLst>
      <p:ext uri="{BB962C8B-B14F-4D97-AF65-F5344CB8AC3E}">
        <p14:creationId xmlns:p14="http://schemas.microsoft.com/office/powerpoint/2010/main" val="2278972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34</a:t>
            </a:fld>
            <a:endParaRPr lang="en-US"/>
          </a:p>
        </p:txBody>
      </p:sp>
    </p:spTree>
    <p:extLst>
      <p:ext uri="{BB962C8B-B14F-4D97-AF65-F5344CB8AC3E}">
        <p14:creationId xmlns:p14="http://schemas.microsoft.com/office/powerpoint/2010/main" val="163381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35</a:t>
            </a:fld>
            <a:endParaRPr lang="en-US"/>
          </a:p>
        </p:txBody>
      </p:sp>
    </p:spTree>
    <p:extLst>
      <p:ext uri="{BB962C8B-B14F-4D97-AF65-F5344CB8AC3E}">
        <p14:creationId xmlns:p14="http://schemas.microsoft.com/office/powerpoint/2010/main" val="3693706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36</a:t>
            </a:fld>
            <a:endParaRPr lang="en-US"/>
          </a:p>
        </p:txBody>
      </p:sp>
    </p:spTree>
    <p:extLst>
      <p:ext uri="{BB962C8B-B14F-4D97-AF65-F5344CB8AC3E}">
        <p14:creationId xmlns:p14="http://schemas.microsoft.com/office/powerpoint/2010/main" val="3015860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37</a:t>
            </a:fld>
            <a:endParaRPr lang="en-US"/>
          </a:p>
        </p:txBody>
      </p:sp>
    </p:spTree>
    <p:extLst>
      <p:ext uri="{BB962C8B-B14F-4D97-AF65-F5344CB8AC3E}">
        <p14:creationId xmlns:p14="http://schemas.microsoft.com/office/powerpoint/2010/main" val="41987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9530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4</a:t>
            </a:fld>
            <a:endParaRPr lang="en-US"/>
          </a:p>
        </p:txBody>
      </p:sp>
    </p:spTree>
    <p:extLst>
      <p:ext uri="{BB962C8B-B14F-4D97-AF65-F5344CB8AC3E}">
        <p14:creationId xmlns:p14="http://schemas.microsoft.com/office/powerpoint/2010/main" val="10740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5</a:t>
            </a:fld>
            <a:endParaRPr lang="en-US"/>
          </a:p>
        </p:txBody>
      </p:sp>
    </p:spTree>
    <p:extLst>
      <p:ext uri="{BB962C8B-B14F-4D97-AF65-F5344CB8AC3E}">
        <p14:creationId xmlns:p14="http://schemas.microsoft.com/office/powerpoint/2010/main" val="415726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6</a:t>
            </a:fld>
            <a:endParaRPr lang="en-US"/>
          </a:p>
        </p:txBody>
      </p:sp>
    </p:spTree>
    <p:extLst>
      <p:ext uri="{BB962C8B-B14F-4D97-AF65-F5344CB8AC3E}">
        <p14:creationId xmlns:p14="http://schemas.microsoft.com/office/powerpoint/2010/main" val="184801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7</a:t>
            </a:fld>
            <a:endParaRPr lang="en-US"/>
          </a:p>
        </p:txBody>
      </p:sp>
    </p:spTree>
    <p:extLst>
      <p:ext uri="{BB962C8B-B14F-4D97-AF65-F5344CB8AC3E}">
        <p14:creationId xmlns:p14="http://schemas.microsoft.com/office/powerpoint/2010/main" val="362226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8</a:t>
            </a:fld>
            <a:endParaRPr lang="en-US"/>
          </a:p>
        </p:txBody>
      </p:sp>
    </p:spTree>
    <p:extLst>
      <p:ext uri="{BB962C8B-B14F-4D97-AF65-F5344CB8AC3E}">
        <p14:creationId xmlns:p14="http://schemas.microsoft.com/office/powerpoint/2010/main" val="47922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3E7FFA-143F-4CBA-BE75-C757C8B686FB}" type="slidenum">
              <a:rPr lang="en-US" smtClean="0"/>
              <a:pPr/>
              <a:t>9</a:t>
            </a:fld>
            <a:endParaRPr lang="en-US"/>
          </a:p>
        </p:txBody>
      </p:sp>
    </p:spTree>
    <p:extLst>
      <p:ext uri="{BB962C8B-B14F-4D97-AF65-F5344CB8AC3E}">
        <p14:creationId xmlns:p14="http://schemas.microsoft.com/office/powerpoint/2010/main" val="1964383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574147E-FF10-444B-B083-478395BEAD47}" type="datetime1">
              <a:rPr lang="en-US" smtClean="0"/>
              <a:pPr/>
              <a:t>8/29/2014</a:t>
            </a:fld>
            <a:endParaRPr lang="en-US"/>
          </a:p>
        </p:txBody>
      </p:sp>
      <p:sp>
        <p:nvSpPr>
          <p:cNvPr id="5" name="Footer Placeholder 4"/>
          <p:cNvSpPr>
            <a:spLocks noGrp="1"/>
          </p:cNvSpPr>
          <p:nvPr>
            <p:ph type="ftr" sz="quarter" idx="11"/>
          </p:nvPr>
        </p:nvSpPr>
        <p:spPr>
          <a:xfrm>
            <a:off x="3124200" y="6477000"/>
            <a:ext cx="2895600" cy="381000"/>
          </a:xfrm>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pic>
        <p:nvPicPr>
          <p:cNvPr id="10" name="Picture 9" descr="seal_high_res_transparent.png"/>
          <p:cNvPicPr>
            <a:picLocks noChangeAspect="1"/>
          </p:cNvPicPr>
          <p:nvPr userDrawn="1"/>
        </p:nvPicPr>
        <p:blipFill>
          <a:blip r:embed="rId2" cstate="print"/>
          <a:stretch>
            <a:fillRect/>
          </a:stretch>
        </p:blipFill>
        <p:spPr>
          <a:xfrm>
            <a:off x="3581400" y="0"/>
            <a:ext cx="1980822" cy="19907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1"/>
            <a:ext cx="822960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06E4D-95DE-4B11-9E35-82BA80BCC7CD}" type="datetime1">
              <a:rPr lang="en-US" smtClean="0"/>
              <a:pPr/>
              <a:t>8/29/2014</a:t>
            </a:fld>
            <a:endParaRPr lang="en-US"/>
          </a:p>
        </p:txBody>
      </p:sp>
      <p:sp>
        <p:nvSpPr>
          <p:cNvPr id="5" name="Footer Placeholder 4"/>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39B6B-3855-4A15-90C6-BFA2F6ABB6D1}" type="datetime1">
              <a:rPr lang="en-US" smtClean="0"/>
              <a:pPr/>
              <a:t>8/29/2014</a:t>
            </a:fld>
            <a:endParaRPr lang="en-US"/>
          </a:p>
        </p:txBody>
      </p:sp>
      <p:sp>
        <p:nvSpPr>
          <p:cNvPr id="5" name="Footer Placeholder 4"/>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D66D75C-A77E-4C0C-AB9E-00A9E2D2DA3E}" type="datetime1">
              <a:rPr lang="en-US" smtClean="0"/>
              <a:pPr/>
              <a:t>8/29/2014</a:t>
            </a:fld>
            <a:endParaRPr lang="en-US"/>
          </a:p>
        </p:txBody>
      </p:sp>
      <p:sp>
        <p:nvSpPr>
          <p:cNvPr id="5" name="Footer Placeholder 4"/>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pic>
        <p:nvPicPr>
          <p:cNvPr id="10" name="Picture 9" descr="seal_high_res_transparent.png"/>
          <p:cNvPicPr>
            <a:picLocks noChangeAspect="1"/>
          </p:cNvPicPr>
          <p:nvPr userDrawn="1"/>
        </p:nvPicPr>
        <p:blipFill>
          <a:blip r:embed="rId2" cstate="print"/>
          <a:stretch>
            <a:fillRect/>
          </a:stretch>
        </p:blipFill>
        <p:spPr>
          <a:xfrm>
            <a:off x="152400" y="228600"/>
            <a:ext cx="1143000" cy="11487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8D12848-3A73-4DBE-9EF0-4C4E2CFE3CF9}" type="datetime1">
              <a:rPr lang="en-US" smtClean="0"/>
              <a:pPr/>
              <a:t>8/29/2014</a:t>
            </a:fld>
            <a:endParaRPr lang="en-US"/>
          </a:p>
        </p:txBody>
      </p:sp>
      <p:sp>
        <p:nvSpPr>
          <p:cNvPr id="5" name="Footer Placeholder 4"/>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E6F9DB-CA7A-4E7F-A3CA-5704CB9DD0EB}" type="datetime1">
              <a:rPr lang="en-US" smtClean="0"/>
              <a:pPr/>
              <a:t>8/29/2014</a:t>
            </a:fld>
            <a:endParaRPr lang="en-US"/>
          </a:p>
        </p:txBody>
      </p:sp>
      <p:sp>
        <p:nvSpPr>
          <p:cNvPr id="6" name="Footer Placeholder 5"/>
          <p:cNvSpPr>
            <a:spLocks noGrp="1"/>
          </p:cNvSpPr>
          <p:nvPr>
            <p:ph type="ftr" sz="quarter" idx="11"/>
          </p:nvPr>
        </p:nvSpPr>
        <p:spPr/>
        <p:txBody>
          <a:bodyPr/>
          <a:lstStyle/>
          <a:p>
            <a:r>
              <a:rPr lang="en-US" dirty="0" smtClean="0"/>
              <a:t>LIMITED OFFICIAL USE ONLY DHHS/OIG</a:t>
            </a:r>
            <a:endParaRPr lang="en-US" dirty="0"/>
          </a:p>
        </p:txBody>
      </p:sp>
      <p:sp>
        <p:nvSpPr>
          <p:cNvPr id="7" name="Slide Number Placeholder 6"/>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6400"/>
            <a:ext cx="4040188" cy="4984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6399"/>
            <a:ext cx="4041775"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03E830-E085-466B-8476-48C2607D9D95}" type="datetime1">
              <a:rPr lang="en-US" smtClean="0"/>
              <a:pPr/>
              <a:t>8/29/2014</a:t>
            </a:fld>
            <a:endParaRPr lang="en-US"/>
          </a:p>
        </p:txBody>
      </p:sp>
      <p:sp>
        <p:nvSpPr>
          <p:cNvPr id="8" name="Footer Placeholder 7"/>
          <p:cNvSpPr>
            <a:spLocks noGrp="1"/>
          </p:cNvSpPr>
          <p:nvPr>
            <p:ph type="ftr" sz="quarter" idx="11"/>
          </p:nvPr>
        </p:nvSpPr>
        <p:spPr/>
        <p:txBody>
          <a:bodyPr/>
          <a:lstStyle/>
          <a:p>
            <a:r>
              <a:rPr lang="en-US" dirty="0" smtClean="0"/>
              <a:t>LIMITED OFFICIAL USE ONLY DHHS/OIG</a:t>
            </a:r>
            <a:endParaRPr lang="en-US" dirty="0"/>
          </a:p>
        </p:txBody>
      </p:sp>
      <p:sp>
        <p:nvSpPr>
          <p:cNvPr id="9" name="Slide Number Placeholder 8"/>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24842C-15F8-4D6A-85F7-480DE5B2859E}" type="datetime1">
              <a:rPr lang="en-US" smtClean="0"/>
              <a:pPr/>
              <a:t>8/29/2014</a:t>
            </a:fld>
            <a:endParaRPr lang="en-US"/>
          </a:p>
        </p:txBody>
      </p:sp>
      <p:sp>
        <p:nvSpPr>
          <p:cNvPr id="4" name="Footer Placeholder 3"/>
          <p:cNvSpPr>
            <a:spLocks noGrp="1"/>
          </p:cNvSpPr>
          <p:nvPr>
            <p:ph type="ftr" sz="quarter" idx="11"/>
          </p:nvPr>
        </p:nvSpPr>
        <p:spPr/>
        <p:txBody>
          <a:bodyPr/>
          <a:lstStyle/>
          <a:p>
            <a:r>
              <a:rPr lang="en-US" dirty="0" smtClean="0"/>
              <a:t>LIMITED OFFICIAL USE ONLY DHHS/OIG</a:t>
            </a:r>
            <a:endParaRPr lang="en-US" dirty="0"/>
          </a:p>
        </p:txBody>
      </p:sp>
      <p:sp>
        <p:nvSpPr>
          <p:cNvPr id="5" name="Slide Number Placeholder 4"/>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55355-1CA2-479D-BD2B-B7D8AD951BD5}" type="datetime1">
              <a:rPr lang="en-US" smtClean="0"/>
              <a:pPr/>
              <a:t>8/29/2014</a:t>
            </a:fld>
            <a:endParaRPr lang="en-US"/>
          </a:p>
        </p:txBody>
      </p:sp>
      <p:sp>
        <p:nvSpPr>
          <p:cNvPr id="3" name="Footer Placeholder 2"/>
          <p:cNvSpPr>
            <a:spLocks noGrp="1"/>
          </p:cNvSpPr>
          <p:nvPr>
            <p:ph type="ftr" sz="quarter" idx="11"/>
          </p:nvPr>
        </p:nvSpPr>
        <p:spPr/>
        <p:txBody>
          <a:bodyPr/>
          <a:lstStyle/>
          <a:p>
            <a:r>
              <a:rPr lang="en-US" dirty="0" smtClean="0"/>
              <a:t>LIMITED OFFICIAL USE ONLY DHHS/OIG</a:t>
            </a:r>
            <a:endParaRPr lang="en-US" dirty="0"/>
          </a:p>
        </p:txBody>
      </p:sp>
      <p:sp>
        <p:nvSpPr>
          <p:cNvPr id="4" name="Slide Number Placeholder 3"/>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0BC5A-BD39-4FF2-B14E-B4D482E094B3}" type="datetime1">
              <a:rPr lang="en-US" smtClean="0"/>
              <a:pPr/>
              <a:t>8/29/2014</a:t>
            </a:fld>
            <a:endParaRPr lang="en-US"/>
          </a:p>
        </p:txBody>
      </p:sp>
      <p:sp>
        <p:nvSpPr>
          <p:cNvPr id="6" name="Footer Placeholder 5"/>
          <p:cNvSpPr>
            <a:spLocks noGrp="1"/>
          </p:cNvSpPr>
          <p:nvPr>
            <p:ph type="ftr" sz="quarter" idx="11"/>
          </p:nvPr>
        </p:nvSpPr>
        <p:spPr/>
        <p:txBody>
          <a:bodyPr/>
          <a:lstStyle/>
          <a:p>
            <a:r>
              <a:rPr lang="en-US" dirty="0" smtClean="0"/>
              <a:t>LIMITED OFFICIAL USE ONLY DHHS/OIG</a:t>
            </a:r>
            <a:endParaRPr lang="en-US" dirty="0"/>
          </a:p>
        </p:txBody>
      </p:sp>
      <p:sp>
        <p:nvSpPr>
          <p:cNvPr id="7" name="Slide Number Placeholder 6"/>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676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54948-B589-425D-9A55-57E70C319CD0}" type="datetime1">
              <a:rPr lang="en-US" smtClean="0"/>
              <a:pPr/>
              <a:t>8/29/2014</a:t>
            </a:fld>
            <a:endParaRPr lang="en-US"/>
          </a:p>
        </p:txBody>
      </p:sp>
      <p:sp>
        <p:nvSpPr>
          <p:cNvPr id="6" name="Footer Placeholder 5"/>
          <p:cNvSpPr>
            <a:spLocks noGrp="1"/>
          </p:cNvSpPr>
          <p:nvPr>
            <p:ph type="ftr" sz="quarter" idx="11"/>
          </p:nvPr>
        </p:nvSpPr>
        <p:spPr/>
        <p:txBody>
          <a:bodyPr/>
          <a:lstStyle/>
          <a:p>
            <a:r>
              <a:rPr lang="en-US" dirty="0" smtClean="0"/>
              <a:t>LIMITED OFFICIAL USE ONLY DHHS/OIG</a:t>
            </a:r>
            <a:endParaRPr lang="en-US" dirty="0"/>
          </a:p>
        </p:txBody>
      </p:sp>
      <p:sp>
        <p:nvSpPr>
          <p:cNvPr id="7" name="Slide Number Placeholder 6"/>
          <p:cNvSpPr>
            <a:spLocks noGrp="1"/>
          </p:cNvSpPr>
          <p:nvPr>
            <p:ph type="sldNum" sz="quarter" idx="12"/>
          </p:nvPr>
        </p:nvSpPr>
        <p:spPr/>
        <p:txBody>
          <a:bodyPr/>
          <a:lstStyle/>
          <a:p>
            <a:fld id="{D9A7E21E-E127-48B3-81F7-B399265BA9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4" name="Picture 6"/>
          <p:cNvPicPr>
            <a:picLocks noChangeAspect="1" noChangeArrowheads="1"/>
          </p:cNvPicPr>
          <p:nvPr userDrawn="1"/>
        </p:nvPicPr>
        <p:blipFill>
          <a:blip r:embed="rId13" cstate="print"/>
          <a:srcRect t="1805" b="66390"/>
          <a:stretch>
            <a:fillRect/>
          </a:stretch>
        </p:blipFill>
        <p:spPr bwMode="auto">
          <a:xfrm>
            <a:off x="0" y="6015336"/>
            <a:ext cx="9144000" cy="842664"/>
          </a:xfrm>
          <a:prstGeom prst="rect">
            <a:avLst/>
          </a:prstGeom>
          <a:noFill/>
          <a:ln w="9525">
            <a:noFill/>
            <a:miter lim="800000"/>
            <a:headEnd/>
            <a:tailEnd/>
          </a:ln>
        </p:spPr>
      </p:pic>
      <p:pic>
        <p:nvPicPr>
          <p:cNvPr id="2053" name="Picture 5"/>
          <p:cNvPicPr>
            <a:picLocks noChangeAspect="1" noChangeArrowheads="1"/>
          </p:cNvPicPr>
          <p:nvPr userDrawn="1"/>
        </p:nvPicPr>
        <p:blipFill>
          <a:blip r:embed="rId14" cstate="print"/>
          <a:srcRect b="9225"/>
          <a:stretch>
            <a:fillRect/>
          </a:stretch>
        </p:blipFill>
        <p:spPr bwMode="auto">
          <a:xfrm>
            <a:off x="0" y="-1"/>
            <a:ext cx="9144000" cy="1524001"/>
          </a:xfrm>
          <a:prstGeom prst="rect">
            <a:avLst/>
          </a:prstGeom>
          <a:noFill/>
          <a:ln w="9525">
            <a:noFill/>
            <a:miter lim="800000"/>
            <a:headEnd/>
            <a:tailEnd/>
          </a:ln>
        </p:spPr>
      </p:pic>
      <p:sp>
        <p:nvSpPr>
          <p:cNvPr id="2" name="Title Placeholder 1"/>
          <p:cNvSpPr>
            <a:spLocks noGrp="1"/>
          </p:cNvSpPr>
          <p:nvPr>
            <p:ph type="title"/>
          </p:nvPr>
        </p:nvSpPr>
        <p:spPr>
          <a:xfrm>
            <a:off x="381000" y="152400"/>
            <a:ext cx="8305800" cy="1219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0B39AB0D-2C1D-4179-A9CA-AA505CC5BE1A}" type="datetime1">
              <a:rPr lang="en-US" smtClean="0"/>
              <a:pPr/>
              <a:t>8/29/2014</a:t>
            </a:fld>
            <a:endParaRPr lang="en-US" dirty="0"/>
          </a:p>
        </p:txBody>
      </p:sp>
      <p:sp>
        <p:nvSpPr>
          <p:cNvPr id="5" name="Footer Placeholder 4"/>
          <p:cNvSpPr>
            <a:spLocks noGrp="1"/>
          </p:cNvSpPr>
          <p:nvPr>
            <p:ph type="ftr" sz="quarter" idx="3"/>
          </p:nvPr>
        </p:nvSpPr>
        <p:spPr>
          <a:xfrm>
            <a:off x="3124200" y="6477000"/>
            <a:ext cx="2895600" cy="381000"/>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LIMITED OFFICIAL USE ONLY DHHS/OIG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9A7E21E-E127-48B3-81F7-B399265BA9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cloud.cio.gov/document/fedramp-policy-memo" TargetMode="External"/><Relationship Id="rId13" Type="http://schemas.openxmlformats.org/officeDocument/2006/relationships/hyperlink" Target="http://cloud.cio.gov/document/cloud-best-practices-white-paper" TargetMode="External"/><Relationship Id="rId18" Type="http://schemas.openxmlformats.org/officeDocument/2006/relationships/hyperlink" Target="http://cloud.cio.gov/document/incident-communications-procedure" TargetMode="External"/><Relationship Id="rId3" Type="http://schemas.openxmlformats.org/officeDocument/2006/relationships/hyperlink" Target="http://cloud.cio.gov/document/fedramp-package-request-form" TargetMode="External"/><Relationship Id="rId7" Type="http://schemas.openxmlformats.org/officeDocument/2006/relationships/hyperlink" Target="http://cloud.cio.gov/document/quick-guide-fedramp-readiness-process" TargetMode="External"/><Relationship Id="rId12" Type="http://schemas.openxmlformats.org/officeDocument/2006/relationships/hyperlink" Target="http://cloud.cio.gov/document/control-specific-contract-clauses" TargetMode="External"/><Relationship Id="rId17" Type="http://schemas.openxmlformats.org/officeDocument/2006/relationships/hyperlink" Target="http://cloud.cio.gov/document/significant-change-form" TargetMode="External"/><Relationship Id="rId2" Type="http://schemas.openxmlformats.org/officeDocument/2006/relationships/notesSlide" Target="../notesSlides/notesSlide11.xml"/><Relationship Id="rId16" Type="http://schemas.openxmlformats.org/officeDocument/2006/relationships/hyperlink" Target="http://cloud.cio.gov/document/continuous-monitoring-strategy-guide" TargetMode="External"/><Relationship Id="rId1" Type="http://schemas.openxmlformats.org/officeDocument/2006/relationships/slideLayout" Target="../slideLayouts/slideLayout2.xml"/><Relationship Id="rId6" Type="http://schemas.openxmlformats.org/officeDocument/2006/relationships/hyperlink" Target="http://cloud.cio.gov/document/fedramp-revision-4-transition-guide" TargetMode="External"/><Relationship Id="rId11" Type="http://schemas.openxmlformats.org/officeDocument/2006/relationships/hyperlink" Target="http://cloud.cio.gov/document/fedramp-standard-contract-clauses" TargetMode="External"/><Relationship Id="rId5" Type="http://schemas.openxmlformats.org/officeDocument/2006/relationships/hyperlink" Target="http://cloud.cio.gov/document/guide-understanding-fedramp" TargetMode="External"/><Relationship Id="rId15" Type="http://schemas.openxmlformats.org/officeDocument/2006/relationships/hyperlink" Target="http://cloud.cio.gov/document/joint-authorization-board-charter" TargetMode="External"/><Relationship Id="rId10" Type="http://schemas.openxmlformats.org/officeDocument/2006/relationships/hyperlink" Target="http://cloud.cio.gov/document/fedramp-control-quick-guide" TargetMode="External"/><Relationship Id="rId19" Type="http://schemas.openxmlformats.org/officeDocument/2006/relationships/hyperlink" Target="http://cloud.cio.gov/document/branding-guidance" TargetMode="External"/><Relationship Id="rId4" Type="http://schemas.openxmlformats.org/officeDocument/2006/relationships/hyperlink" Target="http://cloud.cio.gov/document/security-assessment-framework" TargetMode="External"/><Relationship Id="rId9" Type="http://schemas.openxmlformats.org/officeDocument/2006/relationships/hyperlink" Target="http://cloud.cio.gov/document/fedramp-security-controls" TargetMode="External"/><Relationship Id="rId14" Type="http://schemas.openxmlformats.org/officeDocument/2006/relationships/hyperlink" Target="http://cloud.cio.gov/document/template-fedramp-ato-lette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3.png"/><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600200"/>
          </a:xfrm>
        </p:spPr>
        <p:txBody>
          <a:bodyPr>
            <a:normAutofit/>
          </a:bodyPr>
          <a:lstStyle/>
          <a:p>
            <a:r>
              <a:rPr lang="en-US" sz="3200" dirty="0"/>
              <a:t>Information </a:t>
            </a:r>
            <a:r>
              <a:rPr lang="en-US" sz="3200" dirty="0" smtClean="0"/>
              <a:t>Assurance Update: </a:t>
            </a:r>
            <a:r>
              <a:rPr lang="en-US" sz="3200" dirty="0"/>
              <a:t>Cloud, Trusted Internet Connections and Continuous Monitoring</a:t>
            </a:r>
            <a:endParaRPr lang="en-US" dirty="0"/>
          </a:p>
        </p:txBody>
      </p:sp>
      <p:sp>
        <p:nvSpPr>
          <p:cNvPr id="3" name="Subtitle 2"/>
          <p:cNvSpPr>
            <a:spLocks noGrp="1"/>
          </p:cNvSpPr>
          <p:nvPr>
            <p:ph type="subTitle" idx="1"/>
          </p:nvPr>
        </p:nvSpPr>
        <p:spPr>
          <a:xfrm>
            <a:off x="1371600" y="4191000"/>
            <a:ext cx="6400800" cy="1752600"/>
          </a:xfrm>
        </p:spPr>
        <p:txBody>
          <a:bodyPr>
            <a:normAutofit fontScale="92500" lnSpcReduction="20000"/>
          </a:bodyPr>
          <a:lstStyle/>
          <a:p>
            <a:r>
              <a:rPr lang="en-US" dirty="0" smtClean="0"/>
              <a:t>Steven Hernandez</a:t>
            </a:r>
          </a:p>
          <a:p>
            <a:r>
              <a:rPr lang="en-US" dirty="0" smtClean="0"/>
              <a:t>Chief Information Security Officer HHS/OIG</a:t>
            </a:r>
          </a:p>
          <a:p>
            <a:r>
              <a:rPr lang="en-US" dirty="0" smtClean="0"/>
              <a:t>September </a:t>
            </a:r>
            <a:r>
              <a:rPr lang="en-US" dirty="0" smtClean="0"/>
              <a:t>4</a:t>
            </a:r>
            <a:r>
              <a:rPr lang="en-US" baseline="30000" dirty="0" smtClean="0"/>
              <a:t>th</a:t>
            </a:r>
            <a:r>
              <a:rPr lang="en-US" dirty="0" smtClean="0"/>
              <a:t> 2014</a:t>
            </a:r>
            <a:endParaRPr lang="en-US" dirty="0"/>
          </a:p>
        </p:txBody>
      </p:sp>
      <p:sp>
        <p:nvSpPr>
          <p:cNvPr id="4" name="Footer Placeholder 6"/>
          <p:cNvSpPr>
            <a:spLocks noGrp="1"/>
          </p:cNvSpPr>
          <p:nvPr>
            <p:ph type="ftr" sz="quarter" idx="11"/>
          </p:nvPr>
        </p:nvSpPr>
        <p:spPr>
          <a:xfrm>
            <a:off x="3124200" y="6477000"/>
            <a:ext cx="2895600" cy="381000"/>
          </a:xfrm>
        </p:spPr>
        <p:txBody>
          <a:bodyPr/>
          <a:lstStyle/>
          <a:p>
            <a:r>
              <a:rPr lang="en-US" dirty="0" smtClean="0"/>
              <a:t>LIMITED OFFICIAL USE ONLY DHHS/OIG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Minimum Cloud Assurance Evidence</a:t>
            </a:r>
            <a:endParaRPr lang="en-US" sz="28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10</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8776891" cy="289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76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Examples</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11</a:t>
            </a:fld>
            <a:endParaRPr lang="en-US"/>
          </a:p>
        </p:txBody>
      </p:sp>
      <p:sp>
        <p:nvSpPr>
          <p:cNvPr id="8" name="Content Placeholder 7"/>
          <p:cNvSpPr>
            <a:spLocks noGrp="1"/>
          </p:cNvSpPr>
          <p:nvPr>
            <p:ph idx="1"/>
          </p:nvPr>
        </p:nvSpPr>
        <p:spPr>
          <a:xfrm>
            <a:off x="457200" y="1600201"/>
            <a:ext cx="8229600" cy="1143000"/>
          </a:xfrm>
        </p:spPr>
        <p:txBody>
          <a:bodyPr/>
          <a:lstStyle/>
          <a:p>
            <a:r>
              <a:rPr lang="en-US" dirty="0" smtClean="0"/>
              <a:t>Templates (</a:t>
            </a:r>
            <a:r>
              <a:rPr lang="en-US" dirty="0" err="1" smtClean="0"/>
              <a:t>Fedramp</a:t>
            </a:r>
            <a:r>
              <a:rPr lang="en-US" dirty="0" smtClean="0"/>
              <a:t>)</a:t>
            </a:r>
          </a:p>
          <a:p>
            <a:pPr lvl="1"/>
            <a:r>
              <a:rPr lang="en-US" dirty="0"/>
              <a:t>http://cloud.cio.gov/fedramp/templates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249787924"/>
              </p:ext>
            </p:extLst>
          </p:nvPr>
        </p:nvGraphicFramePr>
        <p:xfrm>
          <a:off x="914400" y="2667000"/>
          <a:ext cx="7353300" cy="3310890"/>
        </p:xfrm>
        <a:graphic>
          <a:graphicData uri="http://schemas.openxmlformats.org/drawingml/2006/table">
            <a:tbl>
              <a:tblPr/>
              <a:tblGrid>
                <a:gridCol w="3547896"/>
                <a:gridCol w="3805404"/>
              </a:tblGrid>
              <a:tr h="3004344">
                <a:tc>
                  <a:txBody>
                    <a:bodyPr/>
                    <a:lstStyle/>
                    <a:p>
                      <a:pPr marL="285750" indent="-285750" algn="l">
                        <a:buFont typeface="Arial" panose="020B0604020202020204" pitchFamily="34" charset="0"/>
                        <a:buChar char="•"/>
                      </a:pPr>
                      <a:r>
                        <a:rPr lang="en-US" dirty="0">
                          <a:effectLst/>
                          <a:hlinkClick r:id="rId3"/>
                        </a:rPr>
                        <a:t>Package Request Form</a:t>
                      </a:r>
                      <a:endParaRPr lang="en-US" dirty="0">
                        <a:effectLst/>
                      </a:endParaRPr>
                    </a:p>
                    <a:p>
                      <a:pPr marL="285750" indent="-285750" algn="l">
                        <a:buFont typeface="Arial" panose="020B0604020202020204" pitchFamily="34" charset="0"/>
                        <a:buChar char="•"/>
                      </a:pPr>
                      <a:r>
                        <a:rPr lang="en-US" dirty="0">
                          <a:effectLst/>
                          <a:hlinkClick r:id="rId4"/>
                        </a:rPr>
                        <a:t>Security Assessment Framework</a:t>
                      </a:r>
                      <a:endParaRPr lang="en-US" dirty="0">
                        <a:effectLst/>
                      </a:endParaRPr>
                    </a:p>
                    <a:p>
                      <a:pPr marL="285750" indent="-285750" algn="l">
                        <a:buFont typeface="Arial" panose="020B0604020202020204" pitchFamily="34" charset="0"/>
                        <a:buChar char="•"/>
                      </a:pPr>
                      <a:r>
                        <a:rPr lang="en-US" dirty="0">
                          <a:effectLst/>
                          <a:hlinkClick r:id="rId5"/>
                        </a:rPr>
                        <a:t>Guide to Understanding </a:t>
                      </a:r>
                      <a:r>
                        <a:rPr lang="en-US" dirty="0" err="1">
                          <a:effectLst/>
                          <a:hlinkClick r:id="rId5"/>
                        </a:rPr>
                        <a:t>FedRAMP</a:t>
                      </a:r>
                      <a:endParaRPr lang="en-US" dirty="0">
                        <a:effectLst/>
                      </a:endParaRPr>
                    </a:p>
                    <a:p>
                      <a:pPr marL="285750" indent="-285750" algn="l">
                        <a:buFont typeface="Arial" panose="020B0604020202020204" pitchFamily="34" charset="0"/>
                        <a:buChar char="•"/>
                      </a:pPr>
                      <a:r>
                        <a:rPr lang="en-US" dirty="0" err="1">
                          <a:effectLst/>
                          <a:hlinkClick r:id="rId6"/>
                        </a:rPr>
                        <a:t>FedRAMP</a:t>
                      </a:r>
                      <a:r>
                        <a:rPr lang="en-US" dirty="0">
                          <a:effectLst/>
                          <a:hlinkClick r:id="rId6"/>
                        </a:rPr>
                        <a:t> Revision 4 Transition Guide</a:t>
                      </a:r>
                      <a:endParaRPr lang="en-US" dirty="0">
                        <a:effectLst/>
                      </a:endParaRPr>
                    </a:p>
                    <a:p>
                      <a:pPr marL="285750" indent="-285750" algn="l">
                        <a:buFont typeface="Arial" panose="020B0604020202020204" pitchFamily="34" charset="0"/>
                        <a:buChar char="•"/>
                      </a:pPr>
                      <a:r>
                        <a:rPr lang="en-US" dirty="0">
                          <a:effectLst/>
                          <a:hlinkClick r:id="rId7"/>
                        </a:rPr>
                        <a:t>Quick Guide to </a:t>
                      </a:r>
                      <a:r>
                        <a:rPr lang="en-US" dirty="0" err="1">
                          <a:effectLst/>
                          <a:hlinkClick r:id="rId7"/>
                        </a:rPr>
                        <a:t>FedRAMP</a:t>
                      </a:r>
                      <a:r>
                        <a:rPr lang="en-US" dirty="0">
                          <a:effectLst/>
                          <a:hlinkClick r:id="rId7"/>
                        </a:rPr>
                        <a:t> Readiness Process</a:t>
                      </a:r>
                      <a:endParaRPr lang="en-US" dirty="0">
                        <a:effectLst/>
                      </a:endParaRPr>
                    </a:p>
                    <a:p>
                      <a:pPr marL="285750" indent="-285750" algn="l">
                        <a:buFont typeface="Arial" panose="020B0604020202020204" pitchFamily="34" charset="0"/>
                        <a:buChar char="•"/>
                      </a:pPr>
                      <a:r>
                        <a:rPr lang="en-US" dirty="0" err="1">
                          <a:effectLst/>
                          <a:hlinkClick r:id="rId8"/>
                        </a:rPr>
                        <a:t>FedRAMP</a:t>
                      </a:r>
                      <a:r>
                        <a:rPr lang="en-US" dirty="0">
                          <a:effectLst/>
                          <a:hlinkClick r:id="rId8"/>
                        </a:rPr>
                        <a:t> Policy </a:t>
                      </a:r>
                      <a:r>
                        <a:rPr lang="en-US" dirty="0" smtClean="0">
                          <a:effectLst/>
                          <a:hlinkClick r:id="rId8"/>
                        </a:rPr>
                        <a:t>Memo</a:t>
                      </a:r>
                      <a:endParaRPr lang="en-US" dirty="0" smtClean="0">
                        <a:effectLst/>
                      </a:endParaRPr>
                    </a:p>
                    <a:p>
                      <a:pPr marL="285750" indent="-285750" algn="l">
                        <a:buFont typeface="Arial" panose="020B0604020202020204" pitchFamily="34" charset="0"/>
                        <a:buChar char="•"/>
                      </a:pPr>
                      <a:r>
                        <a:rPr lang="en-US" dirty="0" smtClean="0">
                          <a:effectLst/>
                          <a:hlinkClick r:id="rId9"/>
                        </a:rPr>
                        <a:t>Security Controls</a:t>
                      </a:r>
                      <a:endParaRPr lang="en-US" dirty="0" smtClean="0">
                        <a:effectLst/>
                      </a:endParaRPr>
                    </a:p>
                    <a:p>
                      <a:pPr marL="285750" indent="-285750" algn="l">
                        <a:buFont typeface="Arial" panose="020B0604020202020204" pitchFamily="34" charset="0"/>
                        <a:buChar char="•"/>
                      </a:pPr>
                      <a:r>
                        <a:rPr lang="en-US" dirty="0" smtClean="0">
                          <a:effectLst/>
                          <a:hlinkClick r:id="rId10"/>
                        </a:rPr>
                        <a:t>Control Quick Guide</a:t>
                      </a:r>
                      <a:endParaRPr lang="en-US" dirty="0" smtClean="0">
                        <a:effectLst/>
                      </a:endParaRPr>
                    </a:p>
                    <a:p>
                      <a:pPr marL="285750" indent="-285750" algn="l">
                        <a:buFont typeface="Arial" panose="020B0604020202020204" pitchFamily="34" charset="0"/>
                        <a:buChar char="•"/>
                      </a:pPr>
                      <a:endParaRPr lang="en-US" dirty="0">
                        <a:effectLst/>
                      </a:endParaRPr>
                    </a:p>
                  </a:txBody>
                  <a:tcPr marL="9525" marR="9525" marT="9525" marB="9525" anchor="ctr">
                    <a:lnL>
                      <a:noFill/>
                    </a:lnL>
                    <a:lnR>
                      <a:noFill/>
                    </a:lnR>
                    <a:lnT>
                      <a:noFill/>
                    </a:lnT>
                    <a:lnB>
                      <a:noFill/>
                    </a:lnB>
                  </a:tcPr>
                </a:tc>
                <a:tc>
                  <a:txBody>
                    <a:bodyPr/>
                    <a:lstStyle/>
                    <a:p>
                      <a:pPr marL="285750" indent="-285750" algn="l">
                        <a:buFont typeface="Arial" panose="020B0604020202020204" pitchFamily="34" charset="0"/>
                        <a:buChar char="•"/>
                      </a:pPr>
                      <a:r>
                        <a:rPr lang="en-US" dirty="0" smtClean="0">
                          <a:effectLst/>
                          <a:hlinkClick r:id="rId11"/>
                        </a:rPr>
                        <a:t>Standard </a:t>
                      </a:r>
                      <a:r>
                        <a:rPr lang="en-US" dirty="0">
                          <a:effectLst/>
                          <a:hlinkClick r:id="rId11"/>
                        </a:rPr>
                        <a:t>Contract Clauses</a:t>
                      </a:r>
                      <a:endParaRPr lang="en-US" dirty="0">
                        <a:effectLst/>
                      </a:endParaRPr>
                    </a:p>
                    <a:p>
                      <a:pPr marL="285750" indent="-285750" algn="l">
                        <a:buFont typeface="Arial" panose="020B0604020202020204" pitchFamily="34" charset="0"/>
                        <a:buChar char="•"/>
                      </a:pPr>
                      <a:r>
                        <a:rPr lang="en-US" dirty="0">
                          <a:effectLst/>
                          <a:hlinkClick r:id="rId12"/>
                        </a:rPr>
                        <a:t>Control Specific Contract Clauses</a:t>
                      </a:r>
                      <a:endParaRPr lang="en-US" dirty="0">
                        <a:effectLst/>
                      </a:endParaRPr>
                    </a:p>
                    <a:p>
                      <a:pPr marL="285750" indent="-285750" algn="l">
                        <a:buFont typeface="Arial" panose="020B0604020202020204" pitchFamily="34" charset="0"/>
                        <a:buChar char="•"/>
                      </a:pPr>
                      <a:r>
                        <a:rPr lang="en-US" dirty="0">
                          <a:effectLst/>
                          <a:hlinkClick r:id="rId13"/>
                        </a:rPr>
                        <a:t>Cloud Procurement Best Practices</a:t>
                      </a:r>
                      <a:endParaRPr lang="en-US" dirty="0">
                        <a:effectLst/>
                      </a:endParaRPr>
                    </a:p>
                    <a:p>
                      <a:pPr marL="285750" indent="-285750" algn="l">
                        <a:buFont typeface="Arial" panose="020B0604020202020204" pitchFamily="34" charset="0"/>
                        <a:buChar char="•"/>
                      </a:pPr>
                      <a:r>
                        <a:rPr lang="en-US" dirty="0">
                          <a:effectLst/>
                          <a:hlinkClick r:id="rId14"/>
                        </a:rPr>
                        <a:t>Template </a:t>
                      </a:r>
                      <a:r>
                        <a:rPr lang="en-US" dirty="0" err="1">
                          <a:effectLst/>
                          <a:hlinkClick r:id="rId14"/>
                        </a:rPr>
                        <a:t>FedRAMP</a:t>
                      </a:r>
                      <a:r>
                        <a:rPr lang="en-US" dirty="0">
                          <a:effectLst/>
                          <a:hlinkClick r:id="rId14"/>
                        </a:rPr>
                        <a:t> ATO </a:t>
                      </a:r>
                      <a:r>
                        <a:rPr lang="en-US" dirty="0" smtClean="0">
                          <a:effectLst/>
                          <a:hlinkClick r:id="rId14"/>
                        </a:rPr>
                        <a:t>Letter</a:t>
                      </a:r>
                      <a:endParaRPr lang="en-US" dirty="0" smtClean="0">
                        <a:effectLst/>
                      </a:endParaRPr>
                    </a:p>
                    <a:p>
                      <a:pPr marL="285750" indent="-285750" algn="l">
                        <a:buFont typeface="Arial" panose="020B0604020202020204" pitchFamily="34" charset="0"/>
                        <a:buChar char="•"/>
                      </a:pPr>
                      <a:r>
                        <a:rPr lang="en-US" dirty="0" smtClean="0">
                          <a:effectLst/>
                          <a:hlinkClick r:id="rId15"/>
                        </a:rPr>
                        <a:t>JAB Charter</a:t>
                      </a:r>
                      <a:endParaRPr lang="en-US" dirty="0" smtClean="0">
                        <a:effectLst/>
                      </a:endParaRPr>
                    </a:p>
                    <a:p>
                      <a:pPr marL="285750" indent="-285750" algn="l">
                        <a:buFont typeface="Arial" panose="020B0604020202020204" pitchFamily="34" charset="0"/>
                        <a:buChar char="•"/>
                      </a:pPr>
                      <a:r>
                        <a:rPr lang="en-US" dirty="0" smtClean="0">
                          <a:effectLst/>
                          <a:hlinkClick r:id="rId16"/>
                        </a:rPr>
                        <a:t>Continuous Monitoring Strategy Guide</a:t>
                      </a:r>
                      <a:endParaRPr lang="en-US" dirty="0" smtClean="0">
                        <a:effectLst/>
                      </a:endParaRPr>
                    </a:p>
                    <a:p>
                      <a:pPr marL="285750" indent="-285750" algn="l">
                        <a:buFont typeface="Arial" panose="020B0604020202020204" pitchFamily="34" charset="0"/>
                        <a:buChar char="•"/>
                      </a:pPr>
                      <a:r>
                        <a:rPr lang="en-US" dirty="0" smtClean="0">
                          <a:effectLst/>
                          <a:hlinkClick r:id="rId17"/>
                        </a:rPr>
                        <a:t>Significant Change Form</a:t>
                      </a:r>
                      <a:endParaRPr lang="en-US" dirty="0" smtClean="0">
                        <a:effectLst/>
                      </a:endParaRPr>
                    </a:p>
                    <a:p>
                      <a:pPr marL="285750" indent="-285750" algn="l">
                        <a:buFont typeface="Arial" panose="020B0604020202020204" pitchFamily="34" charset="0"/>
                        <a:buChar char="•"/>
                      </a:pPr>
                      <a:r>
                        <a:rPr lang="en-US" dirty="0" smtClean="0">
                          <a:effectLst/>
                          <a:hlinkClick r:id="rId18"/>
                        </a:rPr>
                        <a:t>Incident Communications Procedure</a:t>
                      </a:r>
                      <a:endParaRPr lang="en-US" dirty="0" smtClean="0">
                        <a:effectLst/>
                      </a:endParaRPr>
                    </a:p>
                    <a:p>
                      <a:pPr marL="285750" indent="-285750" algn="l">
                        <a:buFont typeface="Arial" panose="020B0604020202020204" pitchFamily="34" charset="0"/>
                        <a:buChar char="•"/>
                      </a:pPr>
                      <a:r>
                        <a:rPr lang="en-US" dirty="0" smtClean="0">
                          <a:effectLst/>
                          <a:hlinkClick r:id="rId19"/>
                        </a:rPr>
                        <a:t>Branding Guidance</a:t>
                      </a:r>
                      <a:endParaRPr lang="en-US" dirty="0" smtClean="0">
                        <a:effectLst/>
                      </a:endParaRPr>
                    </a:p>
                    <a:p>
                      <a:pPr marL="285750" indent="-285750" algn="l">
                        <a:buFont typeface="Arial" panose="020B0604020202020204" pitchFamily="34" charset="0"/>
                        <a:buChar char="•"/>
                      </a:pPr>
                      <a:endParaRPr lang="en-US" dirty="0">
                        <a:effectLst/>
                      </a:endParaRPr>
                    </a:p>
                  </a:txBody>
                  <a:tcPr marL="9525" marR="9525" marT="9525" marB="9525" anchor="ctr">
                    <a:lnL>
                      <a:noFill/>
                    </a:lnL>
                    <a:lnR>
                      <a:noFill/>
                    </a:lnR>
                    <a:lnT>
                      <a:noFill/>
                    </a:lnT>
                    <a:lnB>
                      <a:noFill/>
                    </a:lnB>
                  </a:tcPr>
                </a:tc>
              </a:tr>
            </a:tbl>
          </a:graphicData>
        </a:graphic>
      </p:graphicFrame>
    </p:spTree>
    <p:extLst>
      <p:ext uri="{BB962C8B-B14F-4D97-AF65-F5344CB8AC3E}">
        <p14:creationId xmlns:p14="http://schemas.microsoft.com/office/powerpoint/2010/main" val="553161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Submission of Cloud to GSA</a:t>
            </a:r>
            <a:endParaRPr lang="en-US" sz="40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12</a:t>
            </a:fld>
            <a:endParaRPr lang="en-US"/>
          </a:p>
        </p:txBody>
      </p:sp>
      <p:sp>
        <p:nvSpPr>
          <p:cNvPr id="3" name="Rectangle 2"/>
          <p:cNvSpPr/>
          <p:nvPr/>
        </p:nvSpPr>
        <p:spPr>
          <a:xfrm>
            <a:off x="125321" y="1524000"/>
            <a:ext cx="8686800" cy="4662815"/>
          </a:xfrm>
          <a:prstGeom prst="rect">
            <a:avLst/>
          </a:prstGeom>
        </p:spPr>
        <p:txBody>
          <a:bodyPr wrap="square">
            <a:spAutoFit/>
          </a:bodyPr>
          <a:lstStyle/>
          <a:p>
            <a:pPr marL="342900" indent="-342900">
              <a:spcAft>
                <a:spcPts val="600"/>
              </a:spcAft>
              <a:buFont typeface="+mj-lt"/>
              <a:buAutoNum type="arabicPeriod"/>
            </a:pPr>
            <a:r>
              <a:rPr lang="en-US" sz="1400" dirty="0"/>
              <a:t>CSP contracts with an accredited 3PAO and submits a 3PAO Designation Form to the </a:t>
            </a:r>
            <a:r>
              <a:rPr lang="en-US" sz="1400" dirty="0" err="1"/>
              <a:t>FedRAMP</a:t>
            </a:r>
            <a:r>
              <a:rPr lang="en-US" sz="1400" dirty="0"/>
              <a:t> PMO.</a:t>
            </a:r>
          </a:p>
          <a:p>
            <a:pPr marL="342900" indent="-342900">
              <a:spcAft>
                <a:spcPts val="600"/>
              </a:spcAft>
              <a:buFont typeface="+mj-lt"/>
              <a:buAutoNum type="arabicPeriod"/>
            </a:pPr>
            <a:r>
              <a:rPr lang="en-US" sz="1400" dirty="0" err="1"/>
              <a:t>FedRAMP</a:t>
            </a:r>
            <a:r>
              <a:rPr lang="en-US" sz="1400" dirty="0"/>
              <a:t> ISSO holds a meeting with CSP and 3PAO to discuss expectations and set timeframes for deliverables.</a:t>
            </a:r>
          </a:p>
          <a:p>
            <a:pPr marL="342900" indent="-342900">
              <a:spcAft>
                <a:spcPts val="600"/>
              </a:spcAft>
              <a:buFont typeface="+mj-lt"/>
              <a:buAutoNum type="arabicPeriod"/>
            </a:pPr>
            <a:r>
              <a:rPr lang="en-US" sz="1400" dirty="0"/>
              <a:t>3PAO creates and the </a:t>
            </a:r>
            <a:r>
              <a:rPr lang="en-US" sz="1400" dirty="0" err="1"/>
              <a:t>FedRAMP</a:t>
            </a:r>
            <a:r>
              <a:rPr lang="en-US" sz="1400" dirty="0"/>
              <a:t> ISSO approves a testing plan that ensures the assessment will cover the state authorization boundary and controls.</a:t>
            </a:r>
          </a:p>
          <a:p>
            <a:pPr marL="342900" indent="-342900">
              <a:spcAft>
                <a:spcPts val="600"/>
              </a:spcAft>
              <a:buFont typeface="+mj-lt"/>
              <a:buAutoNum type="arabicPeriod"/>
            </a:pPr>
            <a:r>
              <a:rPr lang="en-US" sz="1400" dirty="0"/>
              <a:t>3PAO performs and independently tests the CSP's system and generates a Security Assessment Report (SAR) that documents findings and provides and analysis of the test results to determine the risk exposure.</a:t>
            </a:r>
          </a:p>
          <a:p>
            <a:pPr marL="342900" indent="-342900">
              <a:spcAft>
                <a:spcPts val="600"/>
              </a:spcAft>
              <a:buFont typeface="+mj-lt"/>
              <a:buAutoNum type="arabicPeriod"/>
            </a:pPr>
            <a:r>
              <a:rPr lang="en-US" sz="1400" dirty="0"/>
              <a:t>CSP develops a Plan of Action &amp; Milestones (POA&amp;M) that addresses the specific tasks, resources, and schedule for correcting each of the weaknesses and residual risks identified.</a:t>
            </a:r>
          </a:p>
          <a:p>
            <a:pPr marL="342900" indent="-342900">
              <a:spcAft>
                <a:spcPts val="600"/>
              </a:spcAft>
              <a:buFont typeface="+mj-lt"/>
              <a:buAutoNum type="arabicPeriod"/>
            </a:pPr>
            <a:r>
              <a:rPr lang="en-US" sz="1400" dirty="0"/>
              <a:t>CSP submits the SAR and POA&amp;M to the </a:t>
            </a:r>
            <a:r>
              <a:rPr lang="en-US" sz="1400" dirty="0" err="1"/>
              <a:t>FedRAMP</a:t>
            </a:r>
            <a:r>
              <a:rPr lang="en-US" sz="1400" dirty="0"/>
              <a:t> ISSO for a completeness and overall risk posture review.</a:t>
            </a:r>
          </a:p>
          <a:p>
            <a:pPr marL="342900" indent="-342900">
              <a:spcAft>
                <a:spcPts val="600"/>
              </a:spcAft>
              <a:buFont typeface="+mj-lt"/>
              <a:buAutoNum type="arabicPeriod"/>
            </a:pPr>
            <a:r>
              <a:rPr lang="en-US" sz="1400" dirty="0"/>
              <a:t>The Joint Authorization Board (JAB) makes a risk-based decision on whether to accept the vulnerabilities and planned fixes.</a:t>
            </a:r>
          </a:p>
          <a:p>
            <a:pPr marL="342900" indent="-342900">
              <a:spcAft>
                <a:spcPts val="600"/>
              </a:spcAft>
              <a:buFont typeface="+mj-lt"/>
              <a:buAutoNum type="arabicPeriod"/>
            </a:pPr>
            <a:r>
              <a:rPr lang="en-US" sz="1400" dirty="0"/>
              <a:t>If JAB determines the risk level is too high it recommends remediation steps that the </a:t>
            </a:r>
            <a:r>
              <a:rPr lang="en-US" sz="1400" dirty="0" err="1"/>
              <a:t>FedRAMP</a:t>
            </a:r>
            <a:r>
              <a:rPr lang="en-US" sz="1400" dirty="0"/>
              <a:t> ISSO shares with the CSP.</a:t>
            </a:r>
          </a:p>
          <a:p>
            <a:pPr marL="342900" indent="-342900">
              <a:spcAft>
                <a:spcPts val="600"/>
              </a:spcAft>
              <a:buFont typeface="+mj-lt"/>
              <a:buAutoNum type="arabicPeriod"/>
            </a:pPr>
            <a:r>
              <a:rPr lang="en-US" sz="1400" dirty="0"/>
              <a:t>CSP corrects control implementations, retests affected controls, and resubmits revised documentation</a:t>
            </a:r>
          </a:p>
          <a:p>
            <a:pPr marL="342900" indent="-342900">
              <a:spcAft>
                <a:spcPts val="600"/>
              </a:spcAft>
              <a:buFont typeface="+mj-lt"/>
              <a:buAutoNum type="arabicPeriod"/>
            </a:pPr>
            <a:r>
              <a:rPr lang="en-US" sz="1400" dirty="0"/>
              <a:t>If JAB accepts the risks associated with the system, the </a:t>
            </a:r>
            <a:r>
              <a:rPr lang="en-US" sz="1400" dirty="0" err="1"/>
              <a:t>FedRAMP</a:t>
            </a:r>
            <a:r>
              <a:rPr lang="en-US" sz="1400" dirty="0"/>
              <a:t> ISSO notifies the CSP that they are ready to finalize the security assessment.</a:t>
            </a:r>
          </a:p>
        </p:txBody>
      </p:sp>
    </p:spTree>
    <p:extLst>
      <p:ext uri="{BB962C8B-B14F-4D97-AF65-F5344CB8AC3E}">
        <p14:creationId xmlns:p14="http://schemas.microsoft.com/office/powerpoint/2010/main" val="2682478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Submission of Cloud to GSA</a:t>
            </a:r>
            <a:endParaRPr lang="en-US" sz="40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13</a:t>
            </a:fld>
            <a:endParaRPr lang="en-US"/>
          </a:p>
        </p:txBody>
      </p:sp>
      <p:sp>
        <p:nvSpPr>
          <p:cNvPr id="3" name="Rectangle 2"/>
          <p:cNvSpPr/>
          <p:nvPr/>
        </p:nvSpPr>
        <p:spPr>
          <a:xfrm>
            <a:off x="125321" y="1524000"/>
            <a:ext cx="8686800" cy="2400657"/>
          </a:xfrm>
          <a:prstGeom prst="rect">
            <a:avLst/>
          </a:prstGeom>
        </p:spPr>
        <p:txBody>
          <a:bodyPr wrap="square">
            <a:spAutoFit/>
          </a:bodyPr>
          <a:lstStyle/>
          <a:p>
            <a:pPr marL="342900" indent="-342900">
              <a:spcAft>
                <a:spcPts val="600"/>
              </a:spcAft>
              <a:buFont typeface="+mj-lt"/>
              <a:buAutoNum type="arabicPeriod"/>
            </a:pPr>
            <a:r>
              <a:rPr lang="en-US" sz="2800" dirty="0" smtClean="0"/>
              <a:t>GSA is VERY backlogged right now!</a:t>
            </a:r>
          </a:p>
          <a:p>
            <a:pPr marL="800100" lvl="1" indent="-342900">
              <a:spcAft>
                <a:spcPts val="600"/>
              </a:spcAft>
              <a:buFont typeface="+mj-lt"/>
              <a:buAutoNum type="arabicPeriod"/>
            </a:pPr>
            <a:r>
              <a:rPr lang="en-US" sz="2800" dirty="0" smtClean="0"/>
              <a:t>This is good: Cloud providers are heading the warning and complying with </a:t>
            </a:r>
            <a:r>
              <a:rPr lang="en-US" sz="2800" dirty="0" err="1" smtClean="0"/>
              <a:t>Fedramp</a:t>
            </a:r>
            <a:endParaRPr lang="en-US" sz="2800" dirty="0" smtClean="0"/>
          </a:p>
          <a:p>
            <a:pPr marL="800100" lvl="1" indent="-342900">
              <a:spcAft>
                <a:spcPts val="600"/>
              </a:spcAft>
              <a:buFont typeface="+mj-lt"/>
              <a:buAutoNum type="arabicPeriod"/>
            </a:pPr>
            <a:r>
              <a:rPr lang="en-US" sz="2800" dirty="0" smtClean="0"/>
              <a:t>This is bad: Cloud providers will not have JAB provisional authorizations in a timely manner</a:t>
            </a:r>
            <a:endParaRPr lang="en-US" sz="2800" dirty="0"/>
          </a:p>
        </p:txBody>
      </p:sp>
    </p:spTree>
    <p:extLst>
      <p:ext uri="{BB962C8B-B14F-4D97-AF65-F5344CB8AC3E}">
        <p14:creationId xmlns:p14="http://schemas.microsoft.com/office/powerpoint/2010/main" val="3955048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Monitoring</a:t>
            </a:r>
            <a:endParaRPr lang="en-US" dirty="0"/>
          </a:p>
        </p:txBody>
      </p:sp>
      <p:sp>
        <p:nvSpPr>
          <p:cNvPr id="3" name="Content Placeholder 2"/>
          <p:cNvSpPr>
            <a:spLocks noGrp="1"/>
          </p:cNvSpPr>
          <p:nvPr>
            <p:ph idx="1"/>
          </p:nvPr>
        </p:nvSpPr>
        <p:spPr/>
        <p:txBody>
          <a:bodyPr>
            <a:noAutofit/>
          </a:bodyPr>
          <a:lstStyle/>
          <a:p>
            <a:r>
              <a:rPr lang="en-US" sz="2400" dirty="0" smtClean="0"/>
              <a:t>Continuous Monitoring has always been part of the NIST Risk Management Framework (RMF!)</a:t>
            </a:r>
          </a:p>
          <a:p>
            <a:r>
              <a:rPr lang="en-US" sz="2400" dirty="0" smtClean="0"/>
              <a:t>Continuous monitoring has always been part of the certification and accreditation/authorization process.</a:t>
            </a:r>
          </a:p>
          <a:p>
            <a:r>
              <a:rPr lang="en-US" sz="2400" dirty="0" smtClean="0"/>
              <a:t>Why does Certification/Assessment and Authorization matter?</a:t>
            </a:r>
          </a:p>
          <a:p>
            <a:pPr lvl="1"/>
            <a:r>
              <a:rPr lang="en-US" sz="1800" dirty="0" smtClean="0"/>
              <a:t>Understanding the risk you take when using a system</a:t>
            </a:r>
          </a:p>
          <a:p>
            <a:pPr lvl="1"/>
            <a:r>
              <a:rPr lang="en-US" sz="1800" dirty="0" smtClean="0"/>
              <a:t>Understanding the limitations and strengths of a system</a:t>
            </a:r>
          </a:p>
          <a:p>
            <a:pPr lvl="1"/>
            <a:r>
              <a:rPr lang="en-US" sz="1800" dirty="0" smtClean="0"/>
              <a:t>Having a level of assurance and due diligence for a system</a:t>
            </a:r>
          </a:p>
          <a:p>
            <a:pPr lvl="1"/>
            <a:r>
              <a:rPr lang="en-US" sz="1800" dirty="0" smtClean="0"/>
              <a:t>Continuously monitor a system for vulnerabilities and resulting risk</a:t>
            </a:r>
          </a:p>
          <a:p>
            <a:pPr lvl="1"/>
            <a:r>
              <a:rPr lang="en-US" sz="1800" dirty="0" smtClean="0"/>
              <a:t>It’s the Law!  FISMA requires we do this and for good reason!</a:t>
            </a:r>
            <a:endParaRPr lang="en-US" sz="20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14</a:t>
            </a:fld>
            <a:endParaRPr lang="en-US"/>
          </a:p>
        </p:txBody>
      </p:sp>
    </p:spTree>
    <p:extLst>
      <p:ext uri="{BB962C8B-B14F-4D97-AF65-F5344CB8AC3E}">
        <p14:creationId xmlns:p14="http://schemas.microsoft.com/office/powerpoint/2010/main" val="3578155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 Introduction</a:t>
            </a:r>
            <a:endParaRPr lang="en-US" dirty="0"/>
          </a:p>
        </p:txBody>
      </p:sp>
      <p:sp>
        <p:nvSpPr>
          <p:cNvPr id="3" name="Content Placeholder 2"/>
          <p:cNvSpPr>
            <a:spLocks noGrp="1"/>
          </p:cNvSpPr>
          <p:nvPr>
            <p:ph idx="1"/>
          </p:nvPr>
        </p:nvSpPr>
        <p:spPr>
          <a:xfrm>
            <a:off x="457200" y="1600201"/>
            <a:ext cx="8229600" cy="3276600"/>
          </a:xfrm>
        </p:spPr>
        <p:txBody>
          <a:bodyPr>
            <a:noAutofit/>
          </a:bodyPr>
          <a:lstStyle/>
          <a:p>
            <a:r>
              <a:rPr lang="en-US" sz="2800" dirty="0" smtClean="0"/>
              <a:t>Why does Certification/Assessment and Authorization matter?</a:t>
            </a:r>
          </a:p>
          <a:p>
            <a:pPr lvl="1"/>
            <a:r>
              <a:rPr lang="en-US" sz="2000" dirty="0" smtClean="0"/>
              <a:t>Understanding the risk you take when using a system</a:t>
            </a:r>
          </a:p>
          <a:p>
            <a:pPr lvl="1"/>
            <a:r>
              <a:rPr lang="en-US" sz="2000" dirty="0" smtClean="0"/>
              <a:t>Understanding the limitations and strengths of a system</a:t>
            </a:r>
          </a:p>
          <a:p>
            <a:pPr lvl="1"/>
            <a:r>
              <a:rPr lang="en-US" sz="2000" dirty="0" smtClean="0"/>
              <a:t>Having a level of assurance and due diligence for a system</a:t>
            </a:r>
          </a:p>
          <a:p>
            <a:pPr lvl="1"/>
            <a:r>
              <a:rPr lang="en-US" sz="2000" dirty="0" smtClean="0"/>
              <a:t>Continuously monitor a system for vulnerabilities and resulting risk</a:t>
            </a:r>
          </a:p>
          <a:p>
            <a:pPr lvl="1"/>
            <a:r>
              <a:rPr lang="en-US" sz="2000" dirty="0" smtClean="0"/>
              <a:t>It’s the Law!  FISMA requires we do this and for good reason!</a:t>
            </a:r>
            <a:endParaRPr lang="en-US" sz="20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HHS/OIG C&amp;A Process</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16</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1386528" y="1524000"/>
            <a:ext cx="6370944" cy="4517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DHS CDM</a:t>
            </a:r>
            <a:endParaRPr lang="en-US" dirty="0"/>
          </a:p>
        </p:txBody>
      </p:sp>
      <p:sp>
        <p:nvSpPr>
          <p:cNvPr id="3" name="Content Placeholder 2"/>
          <p:cNvSpPr>
            <a:spLocks noGrp="1"/>
          </p:cNvSpPr>
          <p:nvPr>
            <p:ph idx="1"/>
          </p:nvPr>
        </p:nvSpPr>
        <p:spPr/>
        <p:txBody>
          <a:bodyPr/>
          <a:lstStyle/>
          <a:p>
            <a:r>
              <a:rPr lang="en-US" dirty="0" smtClean="0"/>
              <a:t>DHS’ Continuous Diagnostics and Mitigation</a:t>
            </a:r>
          </a:p>
          <a:p>
            <a:pPr lvl="1"/>
            <a:r>
              <a:rPr lang="en-US" dirty="0" smtClean="0"/>
              <a:t>A subset of continuous monitoring</a:t>
            </a:r>
          </a:p>
          <a:p>
            <a:pPr lvl="1"/>
            <a:r>
              <a:rPr lang="en-US" dirty="0" smtClean="0"/>
              <a:t>NOT complete or holistic security </a:t>
            </a:r>
            <a:r>
              <a:rPr lang="en-US" dirty="0" smtClean="0"/>
              <a:t>approach</a:t>
            </a:r>
            <a:endParaRPr lang="en-US" dirty="0" smtClean="0"/>
          </a:p>
          <a:p>
            <a:pPr lvl="1"/>
            <a:r>
              <a:rPr lang="en-US" dirty="0" smtClean="0"/>
              <a:t>Works in coordination and compliments existing continuous monitoring </a:t>
            </a:r>
            <a:endParaRPr lang="en-US" dirty="0"/>
          </a:p>
        </p:txBody>
      </p:sp>
      <p:sp>
        <p:nvSpPr>
          <p:cNvPr id="4" name="Date Placeholder 3"/>
          <p:cNvSpPr>
            <a:spLocks noGrp="1"/>
          </p:cNvSpPr>
          <p:nvPr>
            <p:ph type="dt" sz="half" idx="10"/>
          </p:nvPr>
        </p:nvSpPr>
        <p:spPr/>
        <p:txBody>
          <a:bodyPr/>
          <a:lstStyle/>
          <a:p>
            <a:fld id="{8D66D75C-A77E-4C0C-AB9E-00A9E2D2DA3E}" type="datetime1">
              <a:rPr lang="en-US" smtClean="0"/>
              <a:pPr/>
              <a:t>8/29/2014</a:t>
            </a:fld>
            <a:endParaRPr lang="en-US"/>
          </a:p>
        </p:txBody>
      </p:sp>
      <p:sp>
        <p:nvSpPr>
          <p:cNvPr id="5" name="Footer Placeholder 4"/>
          <p:cNvSpPr>
            <a:spLocks noGrp="1"/>
          </p:cNvSpPr>
          <p:nvPr>
            <p:ph type="ftr" sz="quarter" idx="11"/>
          </p:nvPr>
        </p:nvSpPr>
        <p:spPr/>
        <p:txBody>
          <a:bodyPr/>
          <a:lstStyle/>
          <a:p>
            <a:r>
              <a:rPr lang="en-US"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17</a:t>
            </a:fld>
            <a:endParaRPr lang="en-US"/>
          </a:p>
        </p:txBody>
      </p:sp>
    </p:spTree>
    <p:extLst>
      <p:ext uri="{BB962C8B-B14F-4D97-AF65-F5344CB8AC3E}">
        <p14:creationId xmlns:p14="http://schemas.microsoft.com/office/powerpoint/2010/main" val="1915403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DHS CDM</a:t>
            </a:r>
            <a:endParaRPr lang="en-US" dirty="0"/>
          </a:p>
        </p:txBody>
      </p:sp>
      <p:sp>
        <p:nvSpPr>
          <p:cNvPr id="4" name="Date Placeholder 3"/>
          <p:cNvSpPr>
            <a:spLocks noGrp="1"/>
          </p:cNvSpPr>
          <p:nvPr>
            <p:ph type="dt" sz="half" idx="10"/>
          </p:nvPr>
        </p:nvSpPr>
        <p:spPr/>
        <p:txBody>
          <a:bodyPr/>
          <a:lstStyle/>
          <a:p>
            <a:fld id="{8D66D75C-A77E-4C0C-AB9E-00A9E2D2DA3E}" type="datetime1">
              <a:rPr lang="en-US" smtClean="0"/>
              <a:pPr/>
              <a:t>8/29/2014</a:t>
            </a:fld>
            <a:endParaRPr lang="en-US"/>
          </a:p>
        </p:txBody>
      </p:sp>
      <p:sp>
        <p:nvSpPr>
          <p:cNvPr id="5" name="Footer Placeholder 4"/>
          <p:cNvSpPr>
            <a:spLocks noGrp="1"/>
          </p:cNvSpPr>
          <p:nvPr>
            <p:ph type="ftr" sz="quarter" idx="11"/>
          </p:nvPr>
        </p:nvSpPr>
        <p:spPr/>
        <p:txBody>
          <a:bodyPr/>
          <a:lstStyle/>
          <a:p>
            <a:r>
              <a:rPr lang="en-US"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3867150" cy="427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805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DHS CDM</a:t>
            </a:r>
            <a:endParaRPr lang="en-US" dirty="0"/>
          </a:p>
        </p:txBody>
      </p:sp>
      <p:sp>
        <p:nvSpPr>
          <p:cNvPr id="4" name="Date Placeholder 3"/>
          <p:cNvSpPr>
            <a:spLocks noGrp="1"/>
          </p:cNvSpPr>
          <p:nvPr>
            <p:ph type="dt" sz="half" idx="10"/>
          </p:nvPr>
        </p:nvSpPr>
        <p:spPr/>
        <p:txBody>
          <a:bodyPr/>
          <a:lstStyle/>
          <a:p>
            <a:fld id="{8D66D75C-A77E-4C0C-AB9E-00A9E2D2DA3E}" type="datetime1">
              <a:rPr lang="en-US" smtClean="0"/>
              <a:pPr/>
              <a:t>8/29/2014</a:t>
            </a:fld>
            <a:endParaRPr lang="en-US"/>
          </a:p>
        </p:txBody>
      </p:sp>
      <p:sp>
        <p:nvSpPr>
          <p:cNvPr id="5" name="Footer Placeholder 4"/>
          <p:cNvSpPr>
            <a:spLocks noGrp="1"/>
          </p:cNvSpPr>
          <p:nvPr>
            <p:ph type="ftr" sz="quarter" idx="11"/>
          </p:nvPr>
        </p:nvSpPr>
        <p:spPr/>
        <p:txBody>
          <a:bodyPr/>
          <a:lstStyle/>
          <a:p>
            <a:r>
              <a:rPr lang="en-US"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19</a:t>
            </a:fld>
            <a:endParaRPr lang="en-US"/>
          </a:p>
        </p:txBody>
      </p:sp>
      <p:sp>
        <p:nvSpPr>
          <p:cNvPr id="7" name="Rectangle 6"/>
          <p:cNvSpPr/>
          <p:nvPr/>
        </p:nvSpPr>
        <p:spPr>
          <a:xfrm>
            <a:off x="219891" y="1905000"/>
            <a:ext cx="8763000" cy="3170099"/>
          </a:xfrm>
          <a:prstGeom prst="rect">
            <a:avLst/>
          </a:prstGeom>
        </p:spPr>
        <p:txBody>
          <a:bodyPr wrap="square">
            <a:spAutoFit/>
          </a:bodyPr>
          <a:lstStyle/>
          <a:p>
            <a:pPr marL="285750" indent="-285750">
              <a:buFont typeface="Arial" pitchFamily="34" charset="0"/>
              <a:buChar char="•"/>
            </a:pPr>
            <a:r>
              <a:rPr lang="en-US" sz="2000" dirty="0" smtClean="0"/>
              <a:t>First</a:t>
            </a:r>
            <a:r>
              <a:rPr lang="en-US" sz="2000" dirty="0"/>
              <a:t>, agencies install and/or update their diagnostic sensors and the agency-installed sensors begin performing automated searches for known cyber flaws.</a:t>
            </a:r>
          </a:p>
          <a:p>
            <a:pPr marL="285750" indent="-285750">
              <a:buFont typeface="Arial" pitchFamily="34" charset="0"/>
              <a:buChar char="•"/>
            </a:pPr>
            <a:r>
              <a:rPr lang="en-US" sz="2000" dirty="0" smtClean="0"/>
              <a:t>Results </a:t>
            </a:r>
            <a:r>
              <a:rPr lang="en-US" sz="2000" dirty="0"/>
              <a:t>are fed into enterprise-level dashboards that produce customized reports, alerting IT managers to the most critical cyber risks, enabling them to readily identify which network security issues to address first, thus enhancing the overall security posture of agency networks. </a:t>
            </a:r>
          </a:p>
          <a:p>
            <a:pPr marL="285750" indent="-285750">
              <a:buFont typeface="Arial" pitchFamily="34" charset="0"/>
              <a:buChar char="•"/>
            </a:pPr>
            <a:r>
              <a:rPr lang="en-US" sz="2000" dirty="0" smtClean="0"/>
              <a:t>Progress </a:t>
            </a:r>
            <a:r>
              <a:rPr lang="en-US" sz="2000" dirty="0"/>
              <a:t>reports that track results can be shared within and among agencies. Summary information can feed into an enterprise-level dashboard to inform and prioritize ongoing cyber risk assessments.</a:t>
            </a:r>
          </a:p>
        </p:txBody>
      </p:sp>
    </p:spTree>
    <p:extLst>
      <p:ext uri="{BB962C8B-B14F-4D97-AF65-F5344CB8AC3E}">
        <p14:creationId xmlns:p14="http://schemas.microsoft.com/office/powerpoint/2010/main" val="371168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Autofit/>
          </a:bodyPr>
          <a:lstStyle/>
          <a:p>
            <a:pPr lvl="0"/>
            <a:r>
              <a:rPr lang="en-US" sz="1800" dirty="0" smtClean="0"/>
              <a:t>Introduction</a:t>
            </a:r>
          </a:p>
          <a:p>
            <a:pPr lvl="0"/>
            <a:r>
              <a:rPr lang="en-US" sz="1800" dirty="0" smtClean="0"/>
              <a:t>Overview of terminology and concepts</a:t>
            </a:r>
          </a:p>
          <a:p>
            <a:pPr lvl="1"/>
            <a:r>
              <a:rPr lang="en-US" sz="1400" dirty="0" smtClean="0"/>
              <a:t>Cloud</a:t>
            </a:r>
          </a:p>
          <a:p>
            <a:pPr lvl="1"/>
            <a:r>
              <a:rPr lang="en-US" sz="1400" dirty="0" smtClean="0"/>
              <a:t>Continuous Monitoring and “CDM”</a:t>
            </a:r>
          </a:p>
          <a:p>
            <a:pPr lvl="1"/>
            <a:r>
              <a:rPr lang="en-US" sz="1400" dirty="0" smtClean="0"/>
              <a:t>Trusted Internet Connections</a:t>
            </a:r>
          </a:p>
          <a:p>
            <a:r>
              <a:rPr lang="en-US" sz="1800" dirty="0"/>
              <a:t>Cloud assurance </a:t>
            </a:r>
            <a:r>
              <a:rPr lang="en-US" sz="1800" dirty="0" smtClean="0"/>
              <a:t>overview</a:t>
            </a:r>
          </a:p>
          <a:p>
            <a:r>
              <a:rPr lang="en-US" sz="1800" dirty="0"/>
              <a:t>Cloud </a:t>
            </a:r>
            <a:r>
              <a:rPr lang="en-US" sz="1800" dirty="0" smtClean="0"/>
              <a:t>Assessment</a:t>
            </a:r>
          </a:p>
          <a:p>
            <a:pPr lvl="0"/>
            <a:r>
              <a:rPr lang="en-US" sz="1800" dirty="0" smtClean="0"/>
              <a:t>Continuous Monitoring Challenges in the Cloud</a:t>
            </a:r>
          </a:p>
          <a:p>
            <a:r>
              <a:rPr lang="en-US" sz="2000" dirty="0" smtClean="0"/>
              <a:t>Trusted Internet Challenges in the Cloud</a:t>
            </a:r>
          </a:p>
          <a:p>
            <a:r>
              <a:rPr lang="en-US" sz="2000" dirty="0" smtClean="0"/>
              <a:t>Moving forward with best recommendations</a:t>
            </a:r>
          </a:p>
          <a:p>
            <a:pPr lvl="0"/>
            <a:r>
              <a:rPr lang="en-US" sz="1800" dirty="0" smtClean="0"/>
              <a:t>Questions</a:t>
            </a:r>
            <a:endParaRPr lang="en-US" sz="18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dirty="0" smtClean="0"/>
              <a:t>Overall Risk View</a:t>
            </a:r>
          </a:p>
        </p:txBody>
      </p:sp>
      <p:sp>
        <p:nvSpPr>
          <p:cNvPr id="20483" name="Content Placeholder 2"/>
          <p:cNvSpPr>
            <a:spLocks noGrp="1"/>
          </p:cNvSpPr>
          <p:nvPr>
            <p:ph idx="1"/>
          </p:nvPr>
        </p:nvSpPr>
        <p:spPr>
          <a:xfrm>
            <a:off x="304800" y="1524000"/>
            <a:ext cx="8458200" cy="990600"/>
          </a:xfrm>
        </p:spPr>
        <p:txBody>
          <a:bodyPr/>
          <a:lstStyle/>
          <a:p>
            <a:pPr algn="ctr" eaLnBrk="1" hangingPunct="1">
              <a:buFont typeface="Arial" charset="0"/>
              <a:buNone/>
            </a:pPr>
            <a:r>
              <a:rPr lang="en-US" sz="1800" dirty="0" smtClean="0"/>
              <a:t>Rolling up comprehensive risk information for sound decision making!</a:t>
            </a:r>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8/29/2014</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20</a:t>
            </a:fld>
            <a:endParaRPr lang="en-US" dirty="0" smtClean="0"/>
          </a:p>
        </p:txBody>
      </p:sp>
      <p:pic>
        <p:nvPicPr>
          <p:cNvPr id="20487" name="Picture 2"/>
          <p:cNvPicPr>
            <a:picLocks noChangeAspect="1" noChangeArrowheads="1"/>
          </p:cNvPicPr>
          <p:nvPr/>
        </p:nvPicPr>
        <p:blipFill>
          <a:blip r:embed="rId2" cstate="print"/>
          <a:srcRect/>
          <a:stretch>
            <a:fillRect/>
          </a:stretch>
        </p:blipFill>
        <p:spPr bwMode="auto">
          <a:xfrm>
            <a:off x="169403" y="2236787"/>
            <a:ext cx="2514600" cy="2536825"/>
          </a:xfrm>
          <a:prstGeom prst="rect">
            <a:avLst/>
          </a:prstGeom>
          <a:noFill/>
          <a:ln w="9525">
            <a:noFill/>
            <a:miter lim="800000"/>
            <a:headEnd/>
            <a:tailEnd/>
          </a:ln>
        </p:spPr>
      </p:pic>
      <p:sp>
        <p:nvSpPr>
          <p:cNvPr id="8" name="Right Arrow 7"/>
          <p:cNvSpPr/>
          <p:nvPr/>
        </p:nvSpPr>
        <p:spPr>
          <a:xfrm>
            <a:off x="2743200" y="3048000"/>
            <a:ext cx="762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flipH="1">
            <a:off x="5791200" y="3048000"/>
            <a:ext cx="838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490" name="TextBox 9"/>
          <p:cNvSpPr txBox="1">
            <a:spLocks noChangeArrowheads="1"/>
          </p:cNvSpPr>
          <p:nvPr/>
        </p:nvSpPr>
        <p:spPr bwMode="auto">
          <a:xfrm>
            <a:off x="76200" y="4800600"/>
            <a:ext cx="2895600" cy="923330"/>
          </a:xfrm>
          <a:prstGeom prst="rect">
            <a:avLst/>
          </a:prstGeom>
          <a:noFill/>
          <a:ln w="9525">
            <a:noFill/>
            <a:miter lim="800000"/>
            <a:headEnd/>
            <a:tailEnd/>
          </a:ln>
        </p:spPr>
        <p:txBody>
          <a:bodyPr>
            <a:spAutoFit/>
          </a:bodyPr>
          <a:lstStyle/>
          <a:p>
            <a:pPr algn="ctr"/>
            <a:r>
              <a:rPr lang="en-US" dirty="0"/>
              <a:t>Continuous Monitoring Automated Process </a:t>
            </a:r>
            <a:r>
              <a:rPr lang="en-US" dirty="0" smtClean="0"/>
              <a:t>Areas</a:t>
            </a:r>
          </a:p>
          <a:p>
            <a:pPr algn="ctr"/>
            <a:r>
              <a:rPr lang="en-US" dirty="0" smtClean="0"/>
              <a:t>DHS/CDM</a:t>
            </a:r>
            <a:endParaRPr lang="en-US" dirty="0"/>
          </a:p>
        </p:txBody>
      </p:sp>
      <p:graphicFrame>
        <p:nvGraphicFramePr>
          <p:cNvPr id="11" name="Diagram 10"/>
          <p:cNvGraphicFramePr/>
          <p:nvPr/>
        </p:nvGraphicFramePr>
        <p:xfrm>
          <a:off x="6477000" y="2286000"/>
          <a:ext cx="2514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3823113440"/>
              </p:ext>
            </p:extLst>
          </p:nvPr>
        </p:nvGraphicFramePr>
        <p:xfrm>
          <a:off x="3505200" y="2057400"/>
          <a:ext cx="21336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nvGraphicFramePr>
        <p:xfrm>
          <a:off x="3657600" y="4267200"/>
          <a:ext cx="1981200" cy="1803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494" name="TextBox 16"/>
          <p:cNvSpPr txBox="1">
            <a:spLocks noChangeArrowheads="1"/>
          </p:cNvSpPr>
          <p:nvPr/>
        </p:nvSpPr>
        <p:spPr bwMode="auto">
          <a:xfrm>
            <a:off x="5791200" y="5181600"/>
            <a:ext cx="3352800" cy="923330"/>
          </a:xfrm>
          <a:prstGeom prst="rect">
            <a:avLst/>
          </a:prstGeom>
          <a:noFill/>
          <a:ln w="9525">
            <a:noFill/>
            <a:miter lim="800000"/>
            <a:headEnd/>
            <a:tailEnd/>
          </a:ln>
        </p:spPr>
        <p:txBody>
          <a:bodyPr>
            <a:spAutoFit/>
          </a:bodyPr>
          <a:lstStyle/>
          <a:p>
            <a:pPr algn="ctr"/>
            <a:r>
              <a:rPr lang="en-US" dirty="0" smtClean="0"/>
              <a:t>Manual Assessment </a:t>
            </a:r>
          </a:p>
          <a:p>
            <a:pPr algn="ctr"/>
            <a:r>
              <a:rPr lang="en-US" dirty="0" smtClean="0"/>
              <a:t>Process Areas</a:t>
            </a:r>
          </a:p>
          <a:p>
            <a:pPr algn="ctr"/>
            <a:r>
              <a:rPr lang="en-US" dirty="0" smtClean="0"/>
              <a:t>800-53A and Test Cases</a:t>
            </a:r>
            <a:endParaRPr lang="en-US" dirty="0"/>
          </a:p>
        </p:txBody>
      </p:sp>
      <p:sp>
        <p:nvSpPr>
          <p:cNvPr id="2" name="TextBox 1"/>
          <p:cNvSpPr txBox="1"/>
          <p:nvPr/>
        </p:nvSpPr>
        <p:spPr>
          <a:xfrm>
            <a:off x="2590800" y="2667000"/>
            <a:ext cx="1066800" cy="381000"/>
          </a:xfrm>
          <a:prstGeom prst="rect">
            <a:avLst/>
          </a:prstGeom>
          <a:noFill/>
        </p:spPr>
        <p:txBody>
          <a:bodyPr wrap="square" rtlCol="0">
            <a:spAutoFit/>
          </a:bodyPr>
          <a:lstStyle/>
          <a:p>
            <a:pPr algn="ctr"/>
            <a:r>
              <a:rPr lang="en-US" dirty="0" smtClean="0"/>
              <a:t>SAR</a:t>
            </a:r>
            <a:endParaRPr lang="en-US" dirty="0"/>
          </a:p>
        </p:txBody>
      </p:sp>
      <p:sp>
        <p:nvSpPr>
          <p:cNvPr id="16" name="TextBox 15"/>
          <p:cNvSpPr txBox="1"/>
          <p:nvPr/>
        </p:nvSpPr>
        <p:spPr>
          <a:xfrm>
            <a:off x="5791200" y="2635512"/>
            <a:ext cx="1066800" cy="381000"/>
          </a:xfrm>
          <a:prstGeom prst="rect">
            <a:avLst/>
          </a:prstGeom>
          <a:noFill/>
        </p:spPr>
        <p:txBody>
          <a:bodyPr wrap="square" rtlCol="0">
            <a:spAutoFit/>
          </a:bodyPr>
          <a:lstStyle/>
          <a:p>
            <a:pPr algn="ctr"/>
            <a:r>
              <a:rPr lang="en-US" dirty="0" smtClean="0"/>
              <a:t>SAR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Cloud Continuous Monitoring</a:t>
            </a:r>
          </a:p>
        </p:txBody>
      </p:sp>
      <p:sp>
        <p:nvSpPr>
          <p:cNvPr id="20483" name="Content Placeholder 2"/>
          <p:cNvSpPr>
            <a:spLocks noGrp="1"/>
          </p:cNvSpPr>
          <p:nvPr>
            <p:ph idx="1"/>
          </p:nvPr>
        </p:nvSpPr>
        <p:spPr>
          <a:xfrm>
            <a:off x="304800" y="1524000"/>
            <a:ext cx="8458200" cy="4191000"/>
          </a:xfrm>
        </p:spPr>
        <p:txBody>
          <a:bodyPr>
            <a:normAutofit/>
          </a:bodyPr>
          <a:lstStyle/>
          <a:p>
            <a:r>
              <a:rPr lang="en-US" sz="2800" dirty="0" smtClean="0"/>
              <a:t>When the vendor controls everything how can we ensure risk visibility?</a:t>
            </a:r>
          </a:p>
          <a:p>
            <a:r>
              <a:rPr lang="en-US" sz="2800" dirty="0" smtClean="0"/>
              <a:t>Remember:</a:t>
            </a:r>
          </a:p>
          <a:p>
            <a:pPr lvl="1"/>
            <a:r>
              <a:rPr lang="en-US" sz="2400" dirty="0" err="1" smtClean="0"/>
              <a:t>FedRamp</a:t>
            </a:r>
            <a:r>
              <a:rPr lang="en-US" sz="2400" dirty="0" smtClean="0"/>
              <a:t> is going to ensure the CM capability exists for the cloud provider in three areas:</a:t>
            </a:r>
          </a:p>
          <a:p>
            <a:pPr lvl="2"/>
            <a:r>
              <a:rPr lang="en-US" sz="2000" dirty="0" smtClean="0"/>
              <a:t>Operational </a:t>
            </a:r>
            <a:r>
              <a:rPr lang="en-US" sz="2000" dirty="0" err="1" smtClean="0"/>
              <a:t>Visability</a:t>
            </a:r>
            <a:endParaRPr lang="en-US" sz="2000" dirty="0" smtClean="0"/>
          </a:p>
          <a:p>
            <a:pPr lvl="2"/>
            <a:r>
              <a:rPr lang="en-US" sz="2000" dirty="0" smtClean="0"/>
              <a:t>Change Management</a:t>
            </a:r>
          </a:p>
          <a:p>
            <a:pPr lvl="2"/>
            <a:r>
              <a:rPr lang="en-US" sz="2000" dirty="0" smtClean="0"/>
              <a:t>Incidence Response</a:t>
            </a:r>
          </a:p>
          <a:p>
            <a:pPr lvl="2"/>
            <a:endParaRPr lang="en-US" sz="2000"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8/29/2014</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2773807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Cloud Continuous Monitoring</a:t>
            </a:r>
          </a:p>
        </p:txBody>
      </p:sp>
      <p:sp>
        <p:nvSpPr>
          <p:cNvPr id="20483" name="Content Placeholder 2"/>
          <p:cNvSpPr>
            <a:spLocks noGrp="1"/>
          </p:cNvSpPr>
          <p:nvPr>
            <p:ph idx="1"/>
          </p:nvPr>
        </p:nvSpPr>
        <p:spPr>
          <a:xfrm>
            <a:off x="304800" y="1524000"/>
            <a:ext cx="8458200" cy="4191000"/>
          </a:xfrm>
        </p:spPr>
        <p:txBody>
          <a:bodyPr>
            <a:normAutofit/>
          </a:bodyPr>
          <a:lstStyle/>
          <a:p>
            <a:r>
              <a:rPr lang="en-US" sz="2800" dirty="0" smtClean="0"/>
              <a:t>Operational Visibility:</a:t>
            </a:r>
          </a:p>
          <a:p>
            <a:pPr lvl="2"/>
            <a:r>
              <a:rPr lang="en-US" sz="2000" dirty="0"/>
              <a:t>Operational visibility provides a look-in into the security control implementations of the </a:t>
            </a:r>
            <a:r>
              <a:rPr lang="en-US" sz="2000" dirty="0" smtClean="0"/>
              <a:t>CSP</a:t>
            </a:r>
          </a:p>
          <a:p>
            <a:pPr lvl="3"/>
            <a:r>
              <a:rPr lang="en-US" sz="1600" dirty="0" smtClean="0"/>
              <a:t>What contract language or clauses does the organization have for ongoing and as needed (ad hoc) security assessments?</a:t>
            </a:r>
          </a:p>
          <a:p>
            <a:pPr lvl="3"/>
            <a:r>
              <a:rPr lang="en-US" sz="1600" dirty="0" smtClean="0"/>
              <a:t>How much visibility through automated or manual assessments does the organization have into the cloud provider.</a:t>
            </a:r>
          </a:p>
          <a:p>
            <a:r>
              <a:rPr lang="en-US" sz="2800" dirty="0"/>
              <a:t>Change Control and </a:t>
            </a:r>
            <a:r>
              <a:rPr lang="en-US" sz="2800" dirty="0" smtClean="0"/>
              <a:t>Management:</a:t>
            </a:r>
          </a:p>
          <a:p>
            <a:pPr lvl="2"/>
            <a:r>
              <a:rPr lang="en-US" sz="2000" dirty="0" smtClean="0"/>
              <a:t>How does the cloud provider control changes and configurations?  What assurance does the organization and agency have that breaches or downtime will not occur due to unintended changes or poorly tested changes?</a:t>
            </a:r>
            <a:endParaRPr lang="en-US" sz="2000" dirty="0"/>
          </a:p>
          <a:p>
            <a:endParaRPr lang="en-US"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8/29/2014</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1375658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Cloud Continuous Monitoring</a:t>
            </a:r>
          </a:p>
        </p:txBody>
      </p:sp>
      <p:sp>
        <p:nvSpPr>
          <p:cNvPr id="20483" name="Content Placeholder 2"/>
          <p:cNvSpPr>
            <a:spLocks noGrp="1"/>
          </p:cNvSpPr>
          <p:nvPr>
            <p:ph idx="1"/>
          </p:nvPr>
        </p:nvSpPr>
        <p:spPr>
          <a:xfrm>
            <a:off x="304800" y="1524000"/>
            <a:ext cx="8458200" cy="4191000"/>
          </a:xfrm>
        </p:spPr>
        <p:txBody>
          <a:bodyPr>
            <a:normAutofit/>
          </a:bodyPr>
          <a:lstStyle/>
          <a:p>
            <a:r>
              <a:rPr lang="en-US" sz="3600" dirty="0" smtClean="0"/>
              <a:t>Incident Response and Law Enforcement</a:t>
            </a:r>
          </a:p>
          <a:p>
            <a:pPr lvl="1"/>
            <a:r>
              <a:rPr lang="en-US" sz="2000" dirty="0" smtClean="0"/>
              <a:t>What automated scanning, patching and reporting is available to the agency?</a:t>
            </a:r>
          </a:p>
          <a:p>
            <a:pPr lvl="1"/>
            <a:r>
              <a:rPr lang="en-US" sz="2000" dirty="0" smtClean="0"/>
              <a:t>Is the cloud provider using SCAP compliant tools and providing DHS compliant feeds back to the agency?</a:t>
            </a:r>
          </a:p>
          <a:p>
            <a:pPr lvl="1"/>
            <a:r>
              <a:rPr lang="en-US" sz="2000" dirty="0" smtClean="0"/>
              <a:t>What contractual provisions are in place for internal investigations, employee monitoring and formal investigations?</a:t>
            </a:r>
            <a:endParaRPr lang="en-US" sz="2000" dirty="0"/>
          </a:p>
          <a:p>
            <a:endParaRPr lang="en-US"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8/29/2014</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1317060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3600" dirty="0" smtClean="0"/>
              <a:t>Cloud Continuous Monitoring</a:t>
            </a:r>
          </a:p>
        </p:txBody>
      </p:sp>
      <p:sp>
        <p:nvSpPr>
          <p:cNvPr id="20483" name="Content Placeholder 2"/>
          <p:cNvSpPr>
            <a:spLocks noGrp="1"/>
          </p:cNvSpPr>
          <p:nvPr>
            <p:ph idx="1"/>
          </p:nvPr>
        </p:nvSpPr>
        <p:spPr>
          <a:xfrm>
            <a:off x="304800" y="1524000"/>
            <a:ext cx="8458200" cy="4191000"/>
          </a:xfrm>
        </p:spPr>
        <p:txBody>
          <a:bodyPr>
            <a:normAutofit/>
          </a:bodyPr>
          <a:lstStyle/>
          <a:p>
            <a:r>
              <a:rPr lang="en-US" sz="4000" dirty="0" smtClean="0"/>
              <a:t>Recommendations:</a:t>
            </a:r>
          </a:p>
          <a:p>
            <a:pPr lvl="1"/>
            <a:r>
              <a:rPr lang="en-US" sz="1800" dirty="0" smtClean="0"/>
              <a:t>Ensure contractual  provisions exist which ensure the cloud provider must provide SCAP compliant configuration, asset, vulnerability and patch status for DHS CDM dashboards and feeds.</a:t>
            </a:r>
          </a:p>
          <a:p>
            <a:pPr lvl="1"/>
            <a:r>
              <a:rPr lang="en-US" sz="1800" dirty="0" smtClean="0"/>
              <a:t>Ensure contracts are vetted by law enforcement partners and Legal to ensure all legal actions are routed to the appropriate agency resources and when the agency needs information from the cloud provider there are no surprises.</a:t>
            </a:r>
          </a:p>
          <a:p>
            <a:pPr lvl="1"/>
            <a:r>
              <a:rPr lang="en-US" sz="1800" dirty="0" smtClean="0"/>
              <a:t>Ensure you have the ability to send in an independent assessment team to perform ad hoc or after action assessments.</a:t>
            </a:r>
          </a:p>
          <a:p>
            <a:pPr lvl="1"/>
            <a:r>
              <a:rPr lang="en-US" sz="1800" dirty="0" smtClean="0"/>
              <a:t>Ensure a full </a:t>
            </a:r>
            <a:r>
              <a:rPr lang="en-US" sz="1800" dirty="0" err="1" smtClean="0"/>
              <a:t>FedRamp</a:t>
            </a:r>
            <a:r>
              <a:rPr lang="en-US" sz="1800" dirty="0" smtClean="0"/>
              <a:t>  provisional ATO is required for new contracts and consider </a:t>
            </a:r>
            <a:r>
              <a:rPr lang="en-US" sz="1800" dirty="0" err="1" smtClean="0"/>
              <a:t>recompeting</a:t>
            </a:r>
            <a:r>
              <a:rPr lang="en-US" sz="1800" dirty="0" smtClean="0"/>
              <a:t> existing contracts which do  not contain the </a:t>
            </a:r>
            <a:r>
              <a:rPr lang="en-US" sz="1800" dirty="0" err="1" smtClean="0"/>
              <a:t>FedRamp</a:t>
            </a:r>
            <a:r>
              <a:rPr lang="en-US" sz="1800" dirty="0" smtClean="0"/>
              <a:t> requirements.</a:t>
            </a:r>
          </a:p>
          <a:p>
            <a:pPr lvl="1"/>
            <a:endParaRPr lang="en-US" sz="1600" dirty="0"/>
          </a:p>
          <a:p>
            <a:endParaRPr lang="en-US" dirty="0" smtClean="0"/>
          </a:p>
          <a:p>
            <a:pPr lvl="2"/>
            <a:endParaRPr lang="en-US" sz="2000" dirty="0" smtClean="0"/>
          </a:p>
          <a:p>
            <a:endParaRPr lang="en-US" sz="2800" dirty="0" smtClean="0"/>
          </a:p>
        </p:txBody>
      </p:sp>
      <p:sp>
        <p:nvSpPr>
          <p:cNvPr id="1638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188DF-3BF7-4EE7-A631-DA1D1E6F5B54}" type="datetime1">
              <a:rPr lang="en-US" smtClean="0"/>
              <a:pPr fontAlgn="base">
                <a:spcBef>
                  <a:spcPct val="0"/>
                </a:spcBef>
                <a:spcAft>
                  <a:spcPct val="0"/>
                </a:spcAft>
                <a:defRPr/>
              </a:pPr>
              <a:t>8/29/2014</a:t>
            </a:fld>
            <a:endParaRPr lang="en-US" dirty="0" smtClean="0"/>
          </a:p>
        </p:txBody>
      </p:sp>
      <p:sp>
        <p:nvSpPr>
          <p:cNvPr id="16389"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LIMITED OFFICAL USE ONLY DHHS/OIG/OCIO/IA</a:t>
            </a:r>
          </a:p>
        </p:txBody>
      </p:sp>
      <p:sp>
        <p:nvSpPr>
          <p:cNvPr id="1639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430C9B-78F5-4ABE-BB42-657812545B51}"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2034714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Trusted Internet Connections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25</a:t>
            </a:fld>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134100" cy="447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911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Trusted Internet Connections</a:t>
            </a:r>
            <a:br>
              <a:rPr lang="en-US" sz="3600" dirty="0" smtClean="0"/>
            </a:br>
            <a:r>
              <a:rPr lang="en-US" sz="3600" dirty="0" smtClean="0"/>
              <a:t>Required through:</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524750" cy="445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924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Trusted Internet Connections: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839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431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about Cloud and</a:t>
            </a:r>
            <a:br>
              <a:rPr lang="en-US" sz="3600" dirty="0" smtClean="0"/>
            </a:br>
            <a:r>
              <a:rPr lang="en-US" sz="3600" dirty="0" smtClean="0"/>
              <a:t>Trusted Internet Connections?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382000" cy="416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882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about Cloud and</a:t>
            </a:r>
            <a:br>
              <a:rPr lang="en-US" sz="3600" dirty="0" smtClean="0"/>
            </a:br>
            <a:r>
              <a:rPr lang="en-US" sz="3600" dirty="0" smtClean="0"/>
              <a:t>Trusted Internet Connections?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29</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05675" cy="443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808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Autofit/>
          </a:bodyPr>
          <a:lstStyle/>
          <a:p>
            <a:pPr lvl="0"/>
            <a:r>
              <a:rPr lang="en-US" sz="2800" dirty="0" smtClean="0"/>
              <a:t>Who I am:</a:t>
            </a:r>
          </a:p>
          <a:p>
            <a:pPr lvl="0"/>
            <a:r>
              <a:rPr lang="en-US" sz="3600" dirty="0" smtClean="0"/>
              <a:t>Steven Hernandez </a:t>
            </a:r>
            <a:r>
              <a:rPr lang="en-US" sz="2000" dirty="0" smtClean="0"/>
              <a:t>MBA, CISSP, CISA, CSSLP, CAP, SSCP, CNSS(4011-4016</a:t>
            </a:r>
            <a:r>
              <a:rPr lang="en-US" sz="2000" dirty="0" smtClean="0"/>
              <a:t>), HCISPP</a:t>
            </a:r>
            <a:endParaRPr lang="en-US" sz="3600" dirty="0" smtClean="0"/>
          </a:p>
          <a:p>
            <a:pPr lvl="1"/>
            <a:r>
              <a:rPr lang="en-US" dirty="0" smtClean="0"/>
              <a:t>Director of the HHS/OIG Information Assurance Division</a:t>
            </a:r>
          </a:p>
          <a:p>
            <a:pPr lvl="1"/>
            <a:r>
              <a:rPr lang="en-US" dirty="0" smtClean="0"/>
              <a:t>Chief Information Security </a:t>
            </a:r>
            <a:r>
              <a:rPr lang="en-US" dirty="0" smtClean="0"/>
              <a:t>Officer</a:t>
            </a:r>
            <a:endParaRPr lang="en-US" dirty="0" smtClean="0"/>
          </a:p>
        </p:txBody>
      </p:sp>
      <p:sp>
        <p:nvSpPr>
          <p:cNvPr id="7" name="Footer Placeholder 6"/>
          <p:cNvSpPr>
            <a:spLocks noGrp="1"/>
          </p:cNvSpPr>
          <p:nvPr>
            <p:ph type="ftr" sz="quarter" idx="11"/>
          </p:nvPr>
        </p:nvSpPr>
        <p:spPr/>
        <p:txBody>
          <a:bodyPr/>
          <a:lstStyle/>
          <a:p>
            <a:r>
              <a:rPr lang="en-US" dirty="0" smtClean="0">
                <a:solidFill>
                  <a:prstClr val="white"/>
                </a:solidFill>
              </a:rPr>
              <a:t>LIMITED OFFICIAL USE ONLY DHHS/OIG</a:t>
            </a:r>
            <a:endParaRPr lang="en-US" dirty="0">
              <a:solidFill>
                <a:prstClr val="white"/>
              </a:solidFill>
            </a:endParaRPr>
          </a:p>
        </p:txBody>
      </p:sp>
      <p:sp>
        <p:nvSpPr>
          <p:cNvPr id="5" name="Date Placeholder 4"/>
          <p:cNvSpPr>
            <a:spLocks noGrp="1"/>
          </p:cNvSpPr>
          <p:nvPr>
            <p:ph type="dt" sz="half" idx="10"/>
          </p:nvPr>
        </p:nvSpPr>
        <p:spPr/>
        <p:txBody>
          <a:bodyPr/>
          <a:lstStyle/>
          <a:p>
            <a:fld id="{EC4009E4-A5BD-45A2-907F-5353BF499765}" type="datetime1">
              <a:rPr lang="en-US" smtClean="0">
                <a:solidFill>
                  <a:prstClr val="white"/>
                </a:solidFill>
              </a:rPr>
              <a:pPr/>
              <a:t>8/29/2014</a:t>
            </a:fld>
            <a:endParaRPr lang="en-US">
              <a:solidFill>
                <a:prstClr val="white"/>
              </a:solidFill>
            </a:endParaRPr>
          </a:p>
        </p:txBody>
      </p:sp>
      <p:sp>
        <p:nvSpPr>
          <p:cNvPr id="6" name="Slide Number Placeholder 5"/>
          <p:cNvSpPr>
            <a:spLocks noGrp="1"/>
          </p:cNvSpPr>
          <p:nvPr>
            <p:ph type="sldNum" sz="quarter" idx="12"/>
          </p:nvPr>
        </p:nvSpPr>
        <p:spPr/>
        <p:txBody>
          <a:bodyPr/>
          <a:lstStyle/>
          <a:p>
            <a:fld id="{D9A7E21E-E127-48B3-81F7-B399265BA9BB}"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2107223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Trusted Internet Connections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30</a:t>
            </a:fld>
            <a:endParaRPr lang="en-US"/>
          </a:p>
        </p:txBody>
      </p:sp>
      <p:pic>
        <p:nvPicPr>
          <p:cNvPr id="4" name="Picture 3"/>
          <p:cNvPicPr>
            <a:picLocks noChangeAspect="1"/>
          </p:cNvPicPr>
          <p:nvPr/>
        </p:nvPicPr>
        <p:blipFill>
          <a:blip r:embed="rId3"/>
          <a:stretch>
            <a:fillRect/>
          </a:stretch>
        </p:blipFill>
        <p:spPr>
          <a:xfrm>
            <a:off x="15240" y="1539072"/>
            <a:ext cx="9128760" cy="4529156"/>
          </a:xfrm>
          <a:prstGeom prst="rect">
            <a:avLst/>
          </a:prstGeom>
        </p:spPr>
      </p:pic>
    </p:spTree>
    <p:extLst>
      <p:ext uri="{BB962C8B-B14F-4D97-AF65-F5344CB8AC3E}">
        <p14:creationId xmlns:p14="http://schemas.microsoft.com/office/powerpoint/2010/main" val="3308311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have we </a:t>
            </a:r>
            <a:br>
              <a:rPr lang="en-US" sz="3600" dirty="0" smtClean="0"/>
            </a:br>
            <a:r>
              <a:rPr lang="en-US" sz="3600" dirty="0" smtClean="0"/>
              <a:t>learned from vendors?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924675" cy="433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478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Acceptable TIC Solutions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32</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549448" cy="407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750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Acceptable TIC Solutions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33</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458075" cy="458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Curved Connector 13"/>
          <p:cNvCxnSpPr>
            <a:stCxn id="6146" idx="1"/>
            <a:endCxn id="6146" idx="3"/>
          </p:cNvCxnSpPr>
          <p:nvPr/>
        </p:nvCxnSpPr>
        <p:spPr>
          <a:xfrm rot="10800000" flipH="1">
            <a:off x="838199" y="3814556"/>
            <a:ext cx="7458075" cy="12700"/>
          </a:xfrm>
          <a:prstGeom prst="curvedConnector5">
            <a:avLst>
              <a:gd name="adj1" fmla="val -8233"/>
              <a:gd name="adj2" fmla="val 10969748"/>
              <a:gd name="adj3" fmla="val 107726"/>
            </a:avLst>
          </a:prstGeom>
          <a:ln w="41275" cap="rnd">
            <a:prstDash val="lgDashDotDot"/>
            <a:round/>
            <a:headEnd type="stealth" w="lg" len="lg"/>
            <a:tailEnd type="stealth" w="lg" len="lg"/>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9000" y="2319526"/>
            <a:ext cx="1600200" cy="369332"/>
          </a:xfrm>
          <a:prstGeom prst="rect">
            <a:avLst/>
          </a:prstGeom>
          <a:noFill/>
        </p:spPr>
        <p:txBody>
          <a:bodyPr wrap="square" rtlCol="0">
            <a:spAutoFit/>
          </a:bodyPr>
          <a:lstStyle/>
          <a:p>
            <a:r>
              <a:rPr lang="en-US" dirty="0" smtClean="0"/>
              <a:t>Agency VPN</a:t>
            </a:r>
            <a:endParaRPr lang="en-US" dirty="0"/>
          </a:p>
        </p:txBody>
      </p:sp>
    </p:spTree>
    <p:extLst>
      <p:ext uri="{BB962C8B-B14F-4D97-AF65-F5344CB8AC3E}">
        <p14:creationId xmlns:p14="http://schemas.microsoft.com/office/powerpoint/2010/main" val="2937814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Acceptable TIC Solutions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34</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814" y="1600200"/>
            <a:ext cx="71912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911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Critical issues between</a:t>
            </a:r>
            <a:br>
              <a:rPr lang="en-US" sz="3600" dirty="0" smtClean="0"/>
            </a:br>
            <a:r>
              <a:rPr lang="en-US" sz="3600" dirty="0" smtClean="0"/>
              <a:t>vendors and agencies?</a:t>
            </a:r>
            <a:endParaRPr lang="en-US" sz="36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35</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073801" cy="445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662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36</a:t>
            </a:fld>
            <a:endParaRPr lang="en-US"/>
          </a:p>
        </p:txBody>
      </p:sp>
      <p:pic>
        <p:nvPicPr>
          <p:cNvPr id="4099" name="Picture 3" descr="C:\Documents and Settings\shernandez\Local Settings\Temporary Internet Files\Content.IE5\K4L399TJ\MC900361268[1].wmf"/>
          <p:cNvPicPr>
            <a:picLocks noChangeAspect="1" noChangeArrowheads="1"/>
          </p:cNvPicPr>
          <p:nvPr/>
        </p:nvPicPr>
        <p:blipFill>
          <a:blip r:embed="rId3" cstate="print"/>
          <a:srcRect/>
          <a:stretch>
            <a:fillRect/>
          </a:stretch>
        </p:blipFill>
        <p:spPr bwMode="auto">
          <a:xfrm>
            <a:off x="2057400" y="1828800"/>
            <a:ext cx="5065418" cy="402336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7772400" cy="1470025"/>
          </a:xfrm>
        </p:spPr>
        <p:txBody>
          <a:bodyPr/>
          <a:lstStyle/>
          <a:p>
            <a:r>
              <a:rPr lang="en-US" dirty="0" smtClean="0"/>
              <a:t>Contact Me:</a:t>
            </a:r>
            <a:endParaRPr lang="en-US" dirty="0"/>
          </a:p>
        </p:txBody>
      </p:sp>
      <p:sp>
        <p:nvSpPr>
          <p:cNvPr id="3" name="Subtitle 2"/>
          <p:cNvSpPr>
            <a:spLocks noGrp="1"/>
          </p:cNvSpPr>
          <p:nvPr>
            <p:ph type="subTitle" idx="1"/>
          </p:nvPr>
        </p:nvSpPr>
        <p:spPr/>
        <p:txBody>
          <a:bodyPr/>
          <a:lstStyle/>
          <a:p>
            <a:r>
              <a:rPr lang="en-US" dirty="0" smtClean="0"/>
              <a:t>Steven Hernandez</a:t>
            </a:r>
          </a:p>
          <a:p>
            <a:r>
              <a:rPr lang="en-US" dirty="0" smtClean="0"/>
              <a:t>Steven.hernandez@oig.hhs.gov</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6" name="Slide Number Placeholder 5"/>
          <p:cNvSpPr>
            <a:spLocks noGrp="1"/>
          </p:cNvSpPr>
          <p:nvPr>
            <p:ph type="sldNum" sz="quarter" idx="12"/>
          </p:nvPr>
        </p:nvSpPr>
        <p:spPr/>
        <p:txBody>
          <a:bodyPr/>
          <a:lstStyle/>
          <a:p>
            <a:fld id="{D9A7E21E-E127-48B3-81F7-B399265BA9BB}" type="slidenum">
              <a:rPr lang="en-US" smtClean="0"/>
              <a:pPr/>
              <a:t>37</a:t>
            </a:fld>
            <a:endParaRPr lang="en-US"/>
          </a:p>
        </p:txBody>
      </p:sp>
      <p:sp>
        <p:nvSpPr>
          <p:cNvPr id="4" name="TextBox 3"/>
          <p:cNvSpPr txBox="1"/>
          <p:nvPr/>
        </p:nvSpPr>
        <p:spPr>
          <a:xfrm>
            <a:off x="2209800" y="1981200"/>
            <a:ext cx="4411785" cy="1446550"/>
          </a:xfrm>
          <a:prstGeom prst="rect">
            <a:avLst/>
          </a:prstGeom>
          <a:noFill/>
        </p:spPr>
        <p:txBody>
          <a:bodyPr wrap="none" rtlCol="0">
            <a:spAutoFit/>
          </a:bodyPr>
          <a:lstStyle/>
          <a:p>
            <a:r>
              <a:rPr lang="en-US" sz="8800" dirty="0" smtClean="0"/>
              <a:t>Thanks!!</a:t>
            </a:r>
            <a:endParaRPr lang="en-US" sz="8800" dirty="0"/>
          </a:p>
        </p:txBody>
      </p:sp>
    </p:spTree>
    <p:extLst>
      <p:ext uri="{BB962C8B-B14F-4D97-AF65-F5344CB8AC3E}">
        <p14:creationId xmlns:p14="http://schemas.microsoft.com/office/powerpoint/2010/main" val="145676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Cloud?</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4</a:t>
            </a:fld>
            <a:endParaRPr lang="en-US"/>
          </a:p>
        </p:txBody>
      </p:sp>
      <p:sp>
        <p:nvSpPr>
          <p:cNvPr id="8" name="Content Placeholder 7"/>
          <p:cNvSpPr>
            <a:spLocks noGrp="1"/>
          </p:cNvSpPr>
          <p:nvPr>
            <p:ph idx="1"/>
          </p:nvPr>
        </p:nvSpPr>
        <p:spPr/>
        <p:txBody>
          <a:bodyPr/>
          <a:lstStyle/>
          <a:p>
            <a:r>
              <a:rPr lang="en-US" dirty="0" smtClean="0"/>
              <a:t>Possibilities:</a:t>
            </a:r>
            <a:endParaRPr lang="en-US" dirty="0"/>
          </a:p>
          <a:p>
            <a:pPr lvl="1"/>
            <a:r>
              <a:rPr lang="en-US" dirty="0" smtClean="0"/>
              <a:t>Software as a Service (</a:t>
            </a:r>
            <a:r>
              <a:rPr lang="en-US" dirty="0" err="1" smtClean="0"/>
              <a:t>SaaS</a:t>
            </a:r>
            <a:r>
              <a:rPr lang="en-US" dirty="0" smtClean="0"/>
              <a:t>)</a:t>
            </a:r>
          </a:p>
          <a:p>
            <a:pPr lvl="2"/>
            <a:r>
              <a:rPr lang="en-US" dirty="0" smtClean="0"/>
              <a:t>Vendor is responsible for the vast majority of security control implementation and operation.</a:t>
            </a:r>
          </a:p>
          <a:p>
            <a:pPr lvl="1"/>
            <a:r>
              <a:rPr lang="en-US" dirty="0" smtClean="0"/>
              <a:t>Platform as a Service (</a:t>
            </a:r>
            <a:r>
              <a:rPr lang="en-US" dirty="0" err="1" smtClean="0"/>
              <a:t>PaaS</a:t>
            </a:r>
            <a:r>
              <a:rPr lang="en-US" dirty="0" smtClean="0"/>
              <a:t>)</a:t>
            </a:r>
          </a:p>
          <a:p>
            <a:pPr lvl="2"/>
            <a:r>
              <a:rPr lang="en-US" dirty="0" smtClean="0"/>
              <a:t>Vendor is responsible for typically the operating system and hardware security controls.</a:t>
            </a:r>
          </a:p>
          <a:p>
            <a:pPr lvl="1"/>
            <a:r>
              <a:rPr lang="en-US" dirty="0" smtClean="0"/>
              <a:t>Infrastructure as a Service (</a:t>
            </a:r>
            <a:r>
              <a:rPr lang="en-US" dirty="0" err="1" smtClean="0"/>
              <a:t>IaaS</a:t>
            </a:r>
            <a:r>
              <a:rPr lang="en-US" dirty="0" smtClean="0"/>
              <a:t>)</a:t>
            </a:r>
          </a:p>
          <a:p>
            <a:pPr lvl="2"/>
            <a:r>
              <a:rPr lang="en-US" dirty="0" smtClean="0"/>
              <a:t>Customer is responsible for the Majority of </a:t>
            </a:r>
            <a:r>
              <a:rPr lang="en-US" dirty="0" err="1" smtClean="0"/>
              <a:t>Contols</a:t>
            </a:r>
            <a:r>
              <a:rPr lang="en-US" dirty="0" smtClean="0"/>
              <a:t>.</a:t>
            </a:r>
          </a:p>
        </p:txBody>
      </p:sp>
    </p:spTree>
    <p:extLst>
      <p:ext uri="{BB962C8B-B14F-4D97-AF65-F5344CB8AC3E}">
        <p14:creationId xmlns:p14="http://schemas.microsoft.com/office/powerpoint/2010/main" val="244365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Security Control Responsibility</a:t>
            </a:r>
            <a:endParaRPr lang="en-US" sz="3200"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5</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1752600" y="1600198"/>
            <a:ext cx="5791200" cy="4307161"/>
          </a:xfrm>
          <a:prstGeom prst="rect">
            <a:avLst/>
          </a:prstGeom>
          <a:noFill/>
          <a:ln w="9525">
            <a:noFill/>
            <a:miter lim="800000"/>
            <a:headEnd/>
            <a:tailEnd/>
          </a:ln>
        </p:spPr>
      </p:pic>
    </p:spTree>
    <p:extLst>
      <p:ext uri="{BB962C8B-B14F-4D97-AF65-F5344CB8AC3E}">
        <p14:creationId xmlns:p14="http://schemas.microsoft.com/office/powerpoint/2010/main" val="342552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Control Req.</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6</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740686" y="1600201"/>
            <a:ext cx="7662627" cy="4419600"/>
          </a:xfrm>
          <a:prstGeom prst="rect">
            <a:avLst/>
          </a:prstGeom>
          <a:noFill/>
          <a:ln w="9525">
            <a:noFill/>
            <a:miter lim="800000"/>
            <a:headEnd/>
            <a:tailEnd/>
          </a:ln>
        </p:spPr>
      </p:pic>
    </p:spTree>
    <p:extLst>
      <p:ext uri="{BB962C8B-B14F-4D97-AF65-F5344CB8AC3E}">
        <p14:creationId xmlns:p14="http://schemas.microsoft.com/office/powerpoint/2010/main" val="2484334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Responsibility</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7</a:t>
            </a:fld>
            <a:endParaRPr lang="en-US"/>
          </a:p>
        </p:txBody>
      </p:sp>
      <p:sp>
        <p:nvSpPr>
          <p:cNvPr id="8" name="Content Placeholder 7"/>
          <p:cNvSpPr>
            <a:spLocks noGrp="1"/>
          </p:cNvSpPr>
          <p:nvPr>
            <p:ph idx="1"/>
          </p:nvPr>
        </p:nvSpPr>
        <p:spPr/>
        <p:txBody>
          <a:bodyPr/>
          <a:lstStyle/>
          <a:p>
            <a:pPr>
              <a:buNone/>
            </a:pPr>
            <a:r>
              <a:rPr lang="en-US" dirty="0" smtClean="0"/>
              <a:t>Agency Responsibilities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771525" y="2133601"/>
            <a:ext cx="7381875" cy="3733800"/>
          </a:xfrm>
          <a:prstGeom prst="rect">
            <a:avLst/>
          </a:prstGeom>
          <a:noFill/>
          <a:ln w="9525">
            <a:noFill/>
            <a:miter lim="800000"/>
            <a:headEnd/>
            <a:tailEnd/>
          </a:ln>
        </p:spPr>
      </p:pic>
    </p:spTree>
    <p:extLst>
      <p:ext uri="{BB962C8B-B14F-4D97-AF65-F5344CB8AC3E}">
        <p14:creationId xmlns:p14="http://schemas.microsoft.com/office/powerpoint/2010/main" val="4065533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Responsibilities</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8</a:t>
            </a:fld>
            <a:endParaRPr lang="en-US"/>
          </a:p>
        </p:txBody>
      </p:sp>
      <p:sp>
        <p:nvSpPr>
          <p:cNvPr id="8" name="Content Placeholder 7"/>
          <p:cNvSpPr>
            <a:spLocks noGrp="1"/>
          </p:cNvSpPr>
          <p:nvPr>
            <p:ph idx="1"/>
          </p:nvPr>
        </p:nvSpPr>
        <p:spPr/>
        <p:txBody>
          <a:bodyPr/>
          <a:lstStyle/>
          <a:p>
            <a:pPr>
              <a:buNone/>
            </a:pPr>
            <a:r>
              <a:rPr lang="en-US" dirty="0" smtClean="0"/>
              <a:t>Agency Responsibilities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066800" y="2362200"/>
            <a:ext cx="6653212" cy="3210928"/>
          </a:xfrm>
          <a:prstGeom prst="rect">
            <a:avLst/>
          </a:prstGeom>
          <a:noFill/>
          <a:ln w="9525">
            <a:noFill/>
            <a:miter lim="800000"/>
            <a:headEnd/>
            <a:tailEnd/>
          </a:ln>
        </p:spPr>
      </p:pic>
    </p:spTree>
    <p:extLst>
      <p:ext uri="{BB962C8B-B14F-4D97-AF65-F5344CB8AC3E}">
        <p14:creationId xmlns:p14="http://schemas.microsoft.com/office/powerpoint/2010/main" val="1275743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Authorization</a:t>
            </a:r>
            <a:endParaRPr lang="en-US" dirty="0"/>
          </a:p>
        </p:txBody>
      </p:sp>
      <p:sp>
        <p:nvSpPr>
          <p:cNvPr id="7" name="Footer Placeholder 6"/>
          <p:cNvSpPr>
            <a:spLocks noGrp="1"/>
          </p:cNvSpPr>
          <p:nvPr>
            <p:ph type="ftr" sz="quarter" idx="11"/>
          </p:nvPr>
        </p:nvSpPr>
        <p:spPr/>
        <p:txBody>
          <a:bodyPr/>
          <a:lstStyle/>
          <a:p>
            <a:r>
              <a:rPr lang="en-US" dirty="0" smtClean="0"/>
              <a:t>LIMITED OFFICIAL USE ONLY DHHS/OIG</a:t>
            </a:r>
            <a:endParaRPr lang="en-US" dirty="0"/>
          </a:p>
        </p:txBody>
      </p:sp>
      <p:sp>
        <p:nvSpPr>
          <p:cNvPr id="5" name="Date Placeholder 4"/>
          <p:cNvSpPr>
            <a:spLocks noGrp="1"/>
          </p:cNvSpPr>
          <p:nvPr>
            <p:ph type="dt" sz="half" idx="10"/>
          </p:nvPr>
        </p:nvSpPr>
        <p:spPr/>
        <p:txBody>
          <a:bodyPr/>
          <a:lstStyle/>
          <a:p>
            <a:fld id="{EC4009E4-A5BD-45A2-907F-5353BF499765}" type="datetime1">
              <a:rPr lang="en-US" smtClean="0"/>
              <a:pPr/>
              <a:t>8/29/2014</a:t>
            </a:fld>
            <a:endParaRPr lang="en-US"/>
          </a:p>
        </p:txBody>
      </p:sp>
      <p:sp>
        <p:nvSpPr>
          <p:cNvPr id="6" name="Slide Number Placeholder 5"/>
          <p:cNvSpPr>
            <a:spLocks noGrp="1"/>
          </p:cNvSpPr>
          <p:nvPr>
            <p:ph type="sldNum" sz="quarter" idx="12"/>
          </p:nvPr>
        </p:nvSpPr>
        <p:spPr/>
        <p:txBody>
          <a:bodyPr/>
          <a:lstStyle/>
          <a:p>
            <a:fld id="{D9A7E21E-E127-48B3-81F7-B399265BA9BB}" type="slidenum">
              <a:rPr lang="en-US" smtClean="0"/>
              <a:pPr/>
              <a:t>9</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5943600" cy="423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372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1483</Words>
  <Application>Microsoft Office PowerPoint</Application>
  <PresentationFormat>On-screen Show (4:3)</PresentationFormat>
  <Paragraphs>305</Paragraphs>
  <Slides>37</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Constantia</vt:lpstr>
      <vt:lpstr>Office Theme</vt:lpstr>
      <vt:lpstr>Information Assurance Update: Cloud, Trusted Internet Connections and Continuous Monitoring</vt:lpstr>
      <vt:lpstr>Agenda</vt:lpstr>
      <vt:lpstr>Introduction</vt:lpstr>
      <vt:lpstr>What is Cloud?</vt:lpstr>
      <vt:lpstr>Security Control Responsibility</vt:lpstr>
      <vt:lpstr>Cloud Control Req.</vt:lpstr>
      <vt:lpstr>Additional Responsibility</vt:lpstr>
      <vt:lpstr>Agency Responsibilities</vt:lpstr>
      <vt:lpstr>Cloud Authorization</vt:lpstr>
      <vt:lpstr>Minimum Cloud Assurance Evidence</vt:lpstr>
      <vt:lpstr>Document Examples</vt:lpstr>
      <vt:lpstr>Submission of Cloud to GSA</vt:lpstr>
      <vt:lpstr>Submission of Cloud to GSA</vt:lpstr>
      <vt:lpstr>Continuous Monitoring</vt:lpstr>
      <vt:lpstr>C&amp;A Introduction</vt:lpstr>
      <vt:lpstr>HHS/OIG C&amp;A Process</vt:lpstr>
      <vt:lpstr>DHS CDM</vt:lpstr>
      <vt:lpstr>DHS CDM</vt:lpstr>
      <vt:lpstr>DHS CDM</vt:lpstr>
      <vt:lpstr>Overall Risk View</vt:lpstr>
      <vt:lpstr>Cloud Continuous Monitoring</vt:lpstr>
      <vt:lpstr>Cloud Continuous Monitoring</vt:lpstr>
      <vt:lpstr>Cloud Continuous Monitoring</vt:lpstr>
      <vt:lpstr>Cloud Continuous Monitoring</vt:lpstr>
      <vt:lpstr>Trusted Internet Connections</vt:lpstr>
      <vt:lpstr>Trusted Internet Connections Required through:</vt:lpstr>
      <vt:lpstr>Trusted Internet Connections:</vt:lpstr>
      <vt:lpstr>What about Cloud and Trusted Internet Connections?</vt:lpstr>
      <vt:lpstr>What about Cloud and Trusted Internet Connections?</vt:lpstr>
      <vt:lpstr>Trusted Internet Connections</vt:lpstr>
      <vt:lpstr>What have we  learned from vendors?</vt:lpstr>
      <vt:lpstr>Acceptable TIC Solutions</vt:lpstr>
      <vt:lpstr>Acceptable TIC Solutions</vt:lpstr>
      <vt:lpstr>Acceptable TIC Solutions</vt:lpstr>
      <vt:lpstr>Critical issues between vendors and agencies?</vt:lpstr>
      <vt:lpstr>Questions</vt:lpstr>
      <vt:lpstr>Contact Me:</vt:lpstr>
    </vt:vector>
  </TitlesOfParts>
  <Company>OIG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OIG Template</dc:title>
  <dc:creator>Patrick J. Kelly</dc:creator>
  <cp:lastModifiedBy>Hernandez, Steven G (OIG/OMP)</cp:lastModifiedBy>
  <cp:revision>66</cp:revision>
  <dcterms:created xsi:type="dcterms:W3CDTF">2011-06-29T14:58:28Z</dcterms:created>
  <dcterms:modified xsi:type="dcterms:W3CDTF">2014-08-29T19:30:38Z</dcterms:modified>
</cp:coreProperties>
</file>