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27"/>
  </p:notesMasterIdLst>
  <p:handoutMasterIdLst>
    <p:handoutMasterId r:id="rId28"/>
  </p:handoutMasterIdLst>
  <p:sldIdLst>
    <p:sldId id="256" r:id="rId2"/>
    <p:sldId id="269" r:id="rId3"/>
    <p:sldId id="274" r:id="rId4"/>
    <p:sldId id="298" r:id="rId5"/>
    <p:sldId id="299" r:id="rId6"/>
    <p:sldId id="276" r:id="rId7"/>
    <p:sldId id="277" r:id="rId8"/>
    <p:sldId id="283" r:id="rId9"/>
    <p:sldId id="284" r:id="rId10"/>
    <p:sldId id="300" r:id="rId11"/>
    <p:sldId id="285" r:id="rId12"/>
    <p:sldId id="286" r:id="rId13"/>
    <p:sldId id="287" r:id="rId14"/>
    <p:sldId id="288" r:id="rId15"/>
    <p:sldId id="289" r:id="rId16"/>
    <p:sldId id="290" r:id="rId17"/>
    <p:sldId id="279" r:id="rId18"/>
    <p:sldId id="291" r:id="rId19"/>
    <p:sldId id="292" r:id="rId20"/>
    <p:sldId id="293" r:id="rId21"/>
    <p:sldId id="294" r:id="rId22"/>
    <p:sldId id="295" r:id="rId23"/>
    <p:sldId id="296" r:id="rId24"/>
    <p:sldId id="297" r:id="rId25"/>
    <p:sldId id="273" r:id="rId2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29" autoAdjust="0"/>
  </p:normalViewPr>
  <p:slideViewPr>
    <p:cSldViewPr>
      <p:cViewPr varScale="1">
        <p:scale>
          <a:sx n="58" d="100"/>
          <a:sy n="58" d="100"/>
        </p:scale>
        <p:origin x="-17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C71D4972-EFB7-4A95-8BEE-9876E34C5F5C}" type="datetimeFigureOut">
              <a:rPr lang="en-US" smtClean="0"/>
              <a:t>6/7/2017</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D84BFCC7-D02E-414B-B644-D225F32924BC}" type="slidenum">
              <a:rPr lang="en-US" smtClean="0"/>
              <a:t>‹#›</a:t>
            </a:fld>
            <a:endParaRPr lang="en-US"/>
          </a:p>
        </p:txBody>
      </p:sp>
    </p:spTree>
    <p:extLst>
      <p:ext uri="{BB962C8B-B14F-4D97-AF65-F5344CB8AC3E}">
        <p14:creationId xmlns:p14="http://schemas.microsoft.com/office/powerpoint/2010/main" val="4143361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68633B66-890E-4FA0-B16F-40E51FDD5DBE}" type="datetimeFigureOut">
              <a:rPr lang="en-US" smtClean="0"/>
              <a:t>6/7/2017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FE012EB-4DC4-4E29-AFA5-0943F354633F}" type="slidenum">
              <a:rPr lang="en-US" smtClean="0"/>
              <a:t>‹#›</a:t>
            </a:fld>
            <a:endParaRPr lang="en-US"/>
          </a:p>
        </p:txBody>
      </p:sp>
    </p:spTree>
    <p:extLst>
      <p:ext uri="{BB962C8B-B14F-4D97-AF65-F5344CB8AC3E}">
        <p14:creationId xmlns:p14="http://schemas.microsoft.com/office/powerpoint/2010/main" val="127332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Learning Objectives:</a:t>
            </a:r>
            <a:r>
              <a:rPr lang="en-US" sz="1200" kern="1200" dirty="0" smtClean="0">
                <a:solidFill>
                  <a:schemeClr val="tx1"/>
                </a:solidFill>
                <a:effectLst/>
                <a:latin typeface="+mn-lt"/>
                <a:ea typeface="+mn-ea"/>
                <a:cs typeface="+mn-cs"/>
              </a:rPr>
              <a:t> Participants will learn the basic principles of conducting a high-quality survey and discuss the guidance developed by the CIGIE </a:t>
            </a:r>
            <a:r>
              <a:rPr lang="en-US" sz="1200" i="1" kern="1200" dirty="0" smtClean="0">
                <a:solidFill>
                  <a:schemeClr val="tx1"/>
                </a:solidFill>
                <a:effectLst/>
                <a:latin typeface="+mn-lt"/>
                <a:ea typeface="+mn-ea"/>
                <a:cs typeface="+mn-cs"/>
              </a:rPr>
              <a:t>Paperwork Reduction Act</a:t>
            </a:r>
            <a:r>
              <a:rPr lang="en-US" sz="1200" kern="1200" dirty="0" smtClean="0">
                <a:solidFill>
                  <a:schemeClr val="tx1"/>
                </a:solidFill>
                <a:effectLst/>
                <a:latin typeface="+mn-lt"/>
                <a:ea typeface="+mn-ea"/>
                <a:cs typeface="+mn-cs"/>
              </a:rPr>
              <a:t> working group. </a:t>
            </a:r>
          </a:p>
          <a:p>
            <a:pPr fontAlgn="base"/>
            <a:r>
              <a:rPr lang="en-US" sz="1200" b="1" kern="1200" dirty="0" smtClean="0">
                <a:solidFill>
                  <a:schemeClr val="tx1"/>
                </a:solidFill>
                <a:effectLst/>
                <a:latin typeface="+mn-lt"/>
                <a:ea typeface="+mn-ea"/>
                <a:cs typeface="+mn-cs"/>
              </a:rPr>
              <a:t>Program Description:</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Inspector General Empowerment Act exempted the IG community from the Paperwork Reduction Act (PRA). The IG community expressed concern that the PRA conflicted with the statutory mission to ensure IGs were independent and affected IGs ability to carry out work in a timely and effective manner.  As a result, some IGs discontinued using surveys to gather information that would otherwise enhance the effectiveness and quality of a review. Providing IGs this exemption from the PRA ensures OIGs ability to conduct surveys and other information collection activities in a timely manner while maintaining independence.  However, this also leaves IGs with a responsibility to conduct high quality surveys that still meet the spirit of the OMB clearance process or risk criticism from stakeholders.  </a:t>
            </a:r>
          </a:p>
          <a:p>
            <a:endParaRPr lang="en-US" dirty="0"/>
          </a:p>
        </p:txBody>
      </p:sp>
      <p:sp>
        <p:nvSpPr>
          <p:cNvPr id="4" name="Slide Number Placeholder 3"/>
          <p:cNvSpPr>
            <a:spLocks noGrp="1"/>
          </p:cNvSpPr>
          <p:nvPr>
            <p:ph type="sldNum" sz="quarter" idx="10"/>
          </p:nvPr>
        </p:nvSpPr>
        <p:spPr/>
        <p:txBody>
          <a:bodyPr/>
          <a:lstStyle/>
          <a:p>
            <a:fld id="{BFE012EB-4DC4-4E29-AFA5-0943F354633F}" type="slidenum">
              <a:rPr lang="en-US" smtClean="0"/>
              <a:t>1</a:t>
            </a:fld>
            <a:endParaRPr lang="en-US"/>
          </a:p>
        </p:txBody>
      </p:sp>
    </p:spTree>
    <p:extLst>
      <p:ext uri="{BB962C8B-B14F-4D97-AF65-F5344CB8AC3E}">
        <p14:creationId xmlns:p14="http://schemas.microsoft.com/office/powerpoint/2010/main" val="2115016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smtClean="0"/>
              <a:t>Open-ended versus closed-ended questions.</a:t>
            </a:r>
          </a:p>
          <a:p>
            <a:r>
              <a:rPr lang="en-US" altLang="en-US" smtClean="0"/>
              <a:t>Often use open-ended if most common answers are unknown to survey designer.  Use to test survey, then use results to develop closed-ended response categories.</a:t>
            </a:r>
          </a:p>
          <a:p>
            <a:endParaRPr lang="en-US" altLang="en-US" b="1" smtClean="0"/>
          </a:p>
          <a:p>
            <a:r>
              <a:rPr lang="en-US" altLang="en-US" b="1" smtClean="0"/>
              <a:t>Number and order of response choices.</a:t>
            </a:r>
          </a:p>
          <a:p>
            <a:r>
              <a:rPr lang="en-US" altLang="en-US" smtClean="0"/>
              <a:t>Use fewer for telephone interviews where all the responses are not available for respondent to see.</a:t>
            </a:r>
          </a:p>
        </p:txBody>
      </p:sp>
      <p:sp>
        <p:nvSpPr>
          <p:cNvPr id="65540"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Sampling and Data Analysis for Audits - Instructor Notes</a:t>
            </a:r>
          </a:p>
        </p:txBody>
      </p:sp>
      <p:sp>
        <p:nvSpPr>
          <p:cNvPr id="65541" name="Footer Placeholder 4"/>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65542" name="Slide Number Placeholder 5"/>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88214C03-F97A-46D0-BBFD-9F611AB74A16}" type="slidenum">
              <a:rPr lang="en-US" altLang="en-US" sz="1200">
                <a:latin typeface="Times New Roman" pitchFamily="18" charset="0"/>
              </a:rPr>
              <a:pPr/>
              <a:t>12</a:t>
            </a:fld>
            <a:endParaRPr lang="en-US" altLang="en-US"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smtClean="0"/>
              <a:t>Use balanced response scales.</a:t>
            </a:r>
          </a:p>
          <a:p>
            <a:r>
              <a:rPr lang="en-US" altLang="en-US" smtClean="0"/>
              <a:t>Equally represent both sides of an issue or both negative and positive responses.</a:t>
            </a:r>
          </a:p>
          <a:p>
            <a:endParaRPr lang="en-US" altLang="en-US" smtClean="0"/>
          </a:p>
        </p:txBody>
      </p:sp>
      <p:sp>
        <p:nvSpPr>
          <p:cNvPr id="66564"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Sampling and Data Analysis for Audits - Instructor Notes</a:t>
            </a:r>
          </a:p>
        </p:txBody>
      </p:sp>
      <p:sp>
        <p:nvSpPr>
          <p:cNvPr id="66565" name="Footer Placeholder 4"/>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66566" name="Slide Number Placeholder 5"/>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FAC67CA9-D6A9-4BE3-A032-B16358E0F238}" type="slidenum">
              <a:rPr lang="en-US" altLang="en-US" sz="1200">
                <a:latin typeface="Times New Roman" pitchFamily="18" charset="0"/>
              </a:rPr>
              <a:pPr/>
              <a:t>13</a:t>
            </a:fld>
            <a:endParaRPr lang="en-US" altLang="en-US"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smtClean="0"/>
              <a:t>Avoid “double-negative” questions.  Example response would be agree/disagree.</a:t>
            </a:r>
          </a:p>
          <a:p>
            <a:endParaRPr lang="en-US" altLang="en-US" smtClean="0"/>
          </a:p>
          <a:p>
            <a:r>
              <a:rPr lang="en-US" altLang="en-US" smtClean="0"/>
              <a:t>When the respondent answers “agree” does it mean he or she doesn’t think the policy is working or is it that he or she cannot freely express the opinion?</a:t>
            </a:r>
          </a:p>
          <a:p>
            <a:endParaRPr lang="en-US" altLang="en-US" smtClean="0"/>
          </a:p>
          <a:p>
            <a:r>
              <a:rPr lang="en-US" altLang="en-US" smtClean="0"/>
              <a:t>Avoid “double-barreled” questions.  Split into two or more questions.</a:t>
            </a:r>
          </a:p>
          <a:p>
            <a:endParaRPr lang="en-US" altLang="en-US" smtClean="0"/>
          </a:p>
        </p:txBody>
      </p:sp>
      <p:sp>
        <p:nvSpPr>
          <p:cNvPr id="67588"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Sampling and Data Analysis for Audits - Instructor Notes</a:t>
            </a:r>
          </a:p>
        </p:txBody>
      </p:sp>
      <p:sp>
        <p:nvSpPr>
          <p:cNvPr id="67589" name="Footer Placeholder 4"/>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67590" name="Slide Number Placeholder 5"/>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B8B90148-2B68-4222-8749-E52B0C411175}" type="slidenum">
              <a:rPr lang="en-US" altLang="en-US" sz="1200">
                <a:latin typeface="Times New Roman" pitchFamily="18" charset="0"/>
              </a:rPr>
              <a:pPr/>
              <a:t>15</a:t>
            </a:fld>
            <a:endParaRPr lang="en-US" altLang="en-US" sz="12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smtClean="0"/>
              <a:t>Avoid leading questions.  </a:t>
            </a:r>
            <a:r>
              <a:rPr lang="en-US" altLang="en-US" smtClean="0"/>
              <a:t>In this example, you would typically use this if there were no other questions about the topic.  On previous slide, the question would not be the only agree/disagree item and would be grouped together with others that were worded in the negative.</a:t>
            </a:r>
          </a:p>
          <a:p>
            <a:endParaRPr lang="en-US" altLang="en-US" smtClean="0"/>
          </a:p>
          <a:p>
            <a:r>
              <a:rPr lang="en-US" altLang="en-US" b="1" smtClean="0"/>
              <a:t>“Acquiescence bias”</a:t>
            </a:r>
          </a:p>
          <a:p>
            <a:r>
              <a:rPr lang="en-US" altLang="en-US" smtClean="0"/>
              <a:t>Tends to happen with less educated populations in lower SES.  Add balance to question and remove reference to authority, if possible.</a:t>
            </a:r>
          </a:p>
          <a:p>
            <a:endParaRPr lang="en-US" altLang="en-US" smtClean="0"/>
          </a:p>
          <a:p>
            <a:r>
              <a:rPr lang="en-US" altLang="en-US" b="1" smtClean="0"/>
              <a:t>“Social-desirability bias”</a:t>
            </a:r>
          </a:p>
          <a:p>
            <a:r>
              <a:rPr lang="en-US" altLang="en-US" smtClean="0"/>
              <a:t>May need to use special techniques to elicit honest answers to sensitive questions.</a:t>
            </a:r>
          </a:p>
        </p:txBody>
      </p:sp>
      <p:sp>
        <p:nvSpPr>
          <p:cNvPr id="68612"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Sampling and Data Analysis for Audits - Instructor Notes</a:t>
            </a:r>
          </a:p>
        </p:txBody>
      </p:sp>
      <p:sp>
        <p:nvSpPr>
          <p:cNvPr id="68613" name="Footer Placeholder 4"/>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68614" name="Slide Number Placeholder 5"/>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EC9929F1-564E-4B96-9126-92C026E37F20}" type="slidenum">
              <a:rPr lang="en-US" altLang="en-US" sz="1200">
                <a:latin typeface="Times New Roman" pitchFamily="18" charset="0"/>
              </a:rPr>
              <a:pPr/>
              <a:t>16</a:t>
            </a:fld>
            <a:endParaRPr lang="en-US" altLang="en-US" sz="12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Introduction to Sampling and Analyzing Sample  Data</a:t>
            </a:r>
          </a:p>
          <a:p>
            <a:r>
              <a:rPr lang="en-US" altLang="en-US" sz="1200">
                <a:latin typeface="Times New Roman" pitchFamily="18" charset="0"/>
              </a:rPr>
              <a:t>Instructor Notes</a:t>
            </a:r>
          </a:p>
        </p:txBody>
      </p:sp>
      <p:sp>
        <p:nvSpPr>
          <p:cNvPr id="174083" name="Rectangle 3"/>
          <p:cNvSpPr>
            <a:spLocks noGrp="1" noChangeArrowheads="1"/>
          </p:cNvSpPr>
          <p:nvPr>
            <p:ph type="dt" sz="quarter" idx="4294967295"/>
          </p:nvPr>
        </p:nvSpPr>
        <p:spPr>
          <a:xfrm>
            <a:off x="3897746" y="0"/>
            <a:ext cx="2984067" cy="462946"/>
          </a:xfrm>
          <a:prstGeom prst="rect">
            <a:avLst/>
          </a:prstGeom>
        </p:spPr>
        <p:txBody>
          <a:bodyPr lIns="90691" tIns="45344" rIns="90691" bIns="45344"/>
          <a:lstStyle/>
          <a:p>
            <a:pPr defTabSz="918198">
              <a:defRPr/>
            </a:pPr>
            <a:fld id="{BD3A7EEB-06A3-4391-ABA8-438E4D6857CB}" type="datetime9">
              <a:rPr lang="en-US">
                <a:effectLst>
                  <a:outerShdw blurRad="38100" dist="38100" dir="2700000" algn="tl">
                    <a:srgbClr val="000000">
                      <a:alpha val="43137"/>
                    </a:srgbClr>
                  </a:outerShdw>
                </a:effectLst>
              </a:rPr>
              <a:pPr defTabSz="918198">
                <a:defRPr/>
              </a:pPr>
              <a:t>6/7/2017 2:05:47 PM</a:t>
            </a:fld>
            <a:endParaRPr lang="en-US" dirty="0">
              <a:effectLst>
                <a:outerShdw blurRad="38100" dist="38100" dir="2700000" algn="tl">
                  <a:srgbClr val="000000">
                    <a:alpha val="43137"/>
                  </a:srgbClr>
                </a:outerShdw>
              </a:effectLst>
            </a:endParaRPr>
          </a:p>
        </p:txBody>
      </p:sp>
      <p:sp>
        <p:nvSpPr>
          <p:cNvPr id="74756"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74757"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6BD94FB4-5A8B-471E-9005-E73130886DF5}" type="slidenum">
              <a:rPr lang="en-US" altLang="en-US" sz="1200">
                <a:latin typeface="Times New Roman" pitchFamily="18" charset="0"/>
              </a:rPr>
              <a:pPr/>
              <a:t>18</a:t>
            </a:fld>
            <a:endParaRPr lang="en-US" altLang="en-US" sz="1200">
              <a:latin typeface="Times New Roman" pitchFamily="18" charset="0"/>
            </a:endParaRPr>
          </a:p>
        </p:txBody>
      </p:sp>
      <p:sp>
        <p:nvSpPr>
          <p:cNvPr id="74758" name="Rectangle 2"/>
          <p:cNvSpPr>
            <a:spLocks noGrp="1" noRot="1" noChangeAspect="1" noChangeArrowheads="1" noTextEdit="1"/>
          </p:cNvSpPr>
          <p:nvPr>
            <p:ph type="sldImg"/>
          </p:nvPr>
        </p:nvSpPr>
        <p:spPr bwMode="auto">
          <a:xfrm>
            <a:off x="1117600"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smtClean="0"/>
              <a:t>A famous example of the possible effects of coverage error led early political pollsters to believe in the magic of random sampling.  In 1936 the Republican, Alf Landon, against the Democratic incumbent, Franklin Roosevelt. This year was during the great depression. A prestigious weekly news periodical called The Literary Digest continued that year a tradition of conducting a national presidential poll through the mail. Supreme faith was placed in a humongous sample of 10,000,000 prospective voters drawn primarily from telephone directories. When the returns were tallied, an easy win for Landon was indicated. This highly respected periodical staked its reputation on this outcome. With such a huge sample how could anything go wrong?</a:t>
            </a:r>
          </a:p>
          <a:p>
            <a:r>
              <a:rPr lang="en-US" altLang="en-US" smtClean="0"/>
              <a:t>The poll was a miserable failure. Two sources of bias that were unfortunately in the same direction raised havoc with the results. First, the poll excluded non-telephone owners and hence also included a disproportionate number in the older age groups. Since many more Republicans (the wealthy) in these depression years owned phones than Democrats (the poor), it is not surprising that the returned ballots would favor the GOP candidate. Secondly, it is a fairly well known fact that members of the party out of power are far more likely to return ballots through the mail than members of the "in" party. This again supported more Republican ballots. These two sources of bias formed a potent combination that pointed toward a Landon victory. It is interesting to note that in the actual election, Roosevelt swept all states except two and won in a landslide. It is also of historical note that several years after this debacle, The Literary Digest went out of business.</a:t>
            </a:r>
          </a:p>
          <a:p>
            <a:r>
              <a:rPr lang="en-US" altLang="en-US" smtClean="0"/>
              <a:t>Also, the Dewey/Truman election of 1948 showed that the commonly used method of quota sampling led pollsters to incorrectly predict a Dewey win.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Introduction to Sampling and Analyzing Sample  Data</a:t>
            </a:r>
          </a:p>
          <a:p>
            <a:r>
              <a:rPr lang="en-US" altLang="en-US" sz="1200">
                <a:latin typeface="Times New Roman" pitchFamily="18" charset="0"/>
              </a:rPr>
              <a:t>Instructor Notes</a:t>
            </a:r>
          </a:p>
        </p:txBody>
      </p:sp>
      <p:sp>
        <p:nvSpPr>
          <p:cNvPr id="175107" name="Rectangle 3"/>
          <p:cNvSpPr>
            <a:spLocks noGrp="1" noChangeArrowheads="1"/>
          </p:cNvSpPr>
          <p:nvPr>
            <p:ph type="dt" sz="quarter" idx="4294967295"/>
          </p:nvPr>
        </p:nvSpPr>
        <p:spPr>
          <a:xfrm>
            <a:off x="3897746" y="0"/>
            <a:ext cx="2984067" cy="462946"/>
          </a:xfrm>
          <a:prstGeom prst="rect">
            <a:avLst/>
          </a:prstGeom>
        </p:spPr>
        <p:txBody>
          <a:bodyPr lIns="90691" tIns="45344" rIns="90691" bIns="45344"/>
          <a:lstStyle/>
          <a:p>
            <a:pPr defTabSz="918198">
              <a:defRPr/>
            </a:pPr>
            <a:fld id="{36F71FDD-C84D-42C2-8D65-B1705D47EB56}" type="datetime9">
              <a:rPr lang="en-US">
                <a:effectLst>
                  <a:outerShdw blurRad="38100" dist="38100" dir="2700000" algn="tl">
                    <a:srgbClr val="000000">
                      <a:alpha val="43137"/>
                    </a:srgbClr>
                  </a:outerShdw>
                </a:effectLst>
              </a:rPr>
              <a:pPr defTabSz="918198">
                <a:defRPr/>
              </a:pPr>
              <a:t>6/7/2017 2:05:47 PM</a:t>
            </a:fld>
            <a:endParaRPr lang="en-US" dirty="0">
              <a:effectLst>
                <a:outerShdw blurRad="38100" dist="38100" dir="2700000" algn="tl">
                  <a:srgbClr val="000000">
                    <a:alpha val="43137"/>
                  </a:srgbClr>
                </a:outerShdw>
              </a:effectLst>
            </a:endParaRPr>
          </a:p>
        </p:txBody>
      </p:sp>
      <p:sp>
        <p:nvSpPr>
          <p:cNvPr id="75780"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75781"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9BB60D25-10EF-4F88-A657-B8C064AD8E3F}" type="slidenum">
              <a:rPr lang="en-US" altLang="en-US" sz="1200">
                <a:latin typeface="Times New Roman" pitchFamily="18" charset="0"/>
              </a:rPr>
              <a:pPr/>
              <a:t>19</a:t>
            </a:fld>
            <a:endParaRPr lang="en-US" altLang="en-US" sz="1200">
              <a:latin typeface="Times New Roman" pitchFamily="18" charset="0"/>
            </a:endParaRPr>
          </a:p>
        </p:txBody>
      </p:sp>
      <p:sp>
        <p:nvSpPr>
          <p:cNvPr id="75782" name="Rectangle 2"/>
          <p:cNvSpPr>
            <a:spLocks noGrp="1" noRot="1" noChangeAspect="1" noChangeArrowheads="1" noTextEdit="1"/>
          </p:cNvSpPr>
          <p:nvPr>
            <p:ph type="sldImg"/>
          </p:nvPr>
        </p:nvSpPr>
        <p:spPr bwMode="auto">
          <a:xfrm>
            <a:off x="1117600"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smtClean="0"/>
              <a:t>Can quantify this to some extent based on the data in the sampling frame.  However, the characteristics linked to the nonresponse bias may not be covered in the frame data.  Here is where one would have to do additional data collection.</a:t>
            </a:r>
          </a:p>
          <a:p>
            <a:endParaRPr lang="en-US" altLang="en-US" smtClean="0"/>
          </a:p>
          <a:p>
            <a:r>
              <a:rPr lang="en-US" altLang="en-US" smtClean="0"/>
              <a:t>It is possible to reweight the data after collection to reduce this bias if the frame data prove predictive of the bias.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Introduction to Sampling and Analyzing Sample  Data</a:t>
            </a:r>
          </a:p>
          <a:p>
            <a:r>
              <a:rPr lang="en-US" altLang="en-US" sz="1200">
                <a:latin typeface="Times New Roman" pitchFamily="18" charset="0"/>
              </a:rPr>
              <a:t>Instructor Notes</a:t>
            </a:r>
          </a:p>
        </p:txBody>
      </p:sp>
      <p:sp>
        <p:nvSpPr>
          <p:cNvPr id="176131" name="Rectangle 3"/>
          <p:cNvSpPr>
            <a:spLocks noGrp="1" noChangeArrowheads="1"/>
          </p:cNvSpPr>
          <p:nvPr>
            <p:ph type="dt" sz="quarter" idx="4294967295"/>
          </p:nvPr>
        </p:nvSpPr>
        <p:spPr>
          <a:xfrm>
            <a:off x="3897746" y="0"/>
            <a:ext cx="2984067" cy="462946"/>
          </a:xfrm>
          <a:prstGeom prst="rect">
            <a:avLst/>
          </a:prstGeom>
        </p:spPr>
        <p:txBody>
          <a:bodyPr lIns="90691" tIns="45344" rIns="90691" bIns="45344"/>
          <a:lstStyle/>
          <a:p>
            <a:pPr defTabSz="918198">
              <a:defRPr/>
            </a:pPr>
            <a:fld id="{F6CAA20C-F677-489F-8670-1868392E3BC2}" type="datetime9">
              <a:rPr lang="en-US">
                <a:effectLst>
                  <a:outerShdw blurRad="38100" dist="38100" dir="2700000" algn="tl">
                    <a:srgbClr val="000000">
                      <a:alpha val="43137"/>
                    </a:srgbClr>
                  </a:outerShdw>
                </a:effectLst>
              </a:rPr>
              <a:pPr defTabSz="918198">
                <a:defRPr/>
              </a:pPr>
              <a:t>6/7/2017 2:05:47 PM</a:t>
            </a:fld>
            <a:endParaRPr lang="en-US" dirty="0">
              <a:effectLst>
                <a:outerShdw blurRad="38100" dist="38100" dir="2700000" algn="tl">
                  <a:srgbClr val="000000">
                    <a:alpha val="43137"/>
                  </a:srgbClr>
                </a:outerShdw>
              </a:effectLst>
            </a:endParaRPr>
          </a:p>
        </p:txBody>
      </p:sp>
      <p:sp>
        <p:nvSpPr>
          <p:cNvPr id="76804"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76805"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8D9BA02F-59FC-44EB-81A2-D9DD4CE0B873}" type="slidenum">
              <a:rPr lang="en-US" altLang="en-US" sz="1200">
                <a:latin typeface="Times New Roman" pitchFamily="18" charset="0"/>
              </a:rPr>
              <a:pPr/>
              <a:t>20</a:t>
            </a:fld>
            <a:endParaRPr lang="en-US" altLang="en-US" sz="1200">
              <a:latin typeface="Times New Roman" pitchFamily="18" charset="0"/>
            </a:endParaRPr>
          </a:p>
        </p:txBody>
      </p:sp>
      <p:sp>
        <p:nvSpPr>
          <p:cNvPr id="76806" name="Rectangle 2"/>
          <p:cNvSpPr>
            <a:spLocks noGrp="1" noRot="1" noChangeAspect="1" noChangeArrowheads="1" noTextEdit="1"/>
          </p:cNvSpPr>
          <p:nvPr>
            <p:ph type="sldImg"/>
          </p:nvPr>
        </p:nvSpPr>
        <p:spPr bwMode="auto">
          <a:xfrm>
            <a:off x="1117600"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Introduction to Sampling and Analyzing Sample  Data</a:t>
            </a:r>
          </a:p>
          <a:p>
            <a:r>
              <a:rPr lang="en-US" altLang="en-US" sz="1200">
                <a:latin typeface="Times New Roman" pitchFamily="18" charset="0"/>
              </a:rPr>
              <a:t>Instructor Notes</a:t>
            </a:r>
          </a:p>
        </p:txBody>
      </p:sp>
      <p:sp>
        <p:nvSpPr>
          <p:cNvPr id="177155" name="Rectangle 3"/>
          <p:cNvSpPr>
            <a:spLocks noGrp="1" noChangeArrowheads="1"/>
          </p:cNvSpPr>
          <p:nvPr>
            <p:ph type="dt" sz="quarter" idx="4294967295"/>
          </p:nvPr>
        </p:nvSpPr>
        <p:spPr>
          <a:xfrm>
            <a:off x="3897746" y="0"/>
            <a:ext cx="2984067" cy="462946"/>
          </a:xfrm>
          <a:prstGeom prst="rect">
            <a:avLst/>
          </a:prstGeom>
        </p:spPr>
        <p:txBody>
          <a:bodyPr lIns="90691" tIns="45344" rIns="90691" bIns="45344"/>
          <a:lstStyle/>
          <a:p>
            <a:pPr defTabSz="918198">
              <a:defRPr/>
            </a:pPr>
            <a:fld id="{60D59E63-496C-441B-A96C-1FE2C3A3F73A}" type="datetime9">
              <a:rPr lang="en-US">
                <a:effectLst>
                  <a:outerShdw blurRad="38100" dist="38100" dir="2700000" algn="tl">
                    <a:srgbClr val="000000">
                      <a:alpha val="43137"/>
                    </a:srgbClr>
                  </a:outerShdw>
                </a:effectLst>
              </a:rPr>
              <a:pPr defTabSz="918198">
                <a:defRPr/>
              </a:pPr>
              <a:t>6/7/2017 2:05:47 PM</a:t>
            </a:fld>
            <a:endParaRPr lang="en-US" dirty="0">
              <a:effectLst>
                <a:outerShdw blurRad="38100" dist="38100" dir="2700000" algn="tl">
                  <a:srgbClr val="000000">
                    <a:alpha val="43137"/>
                  </a:srgbClr>
                </a:outerShdw>
              </a:effectLst>
            </a:endParaRPr>
          </a:p>
        </p:txBody>
      </p:sp>
      <p:sp>
        <p:nvSpPr>
          <p:cNvPr id="77828"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77829"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CC0108A6-D883-40E7-98DB-271F8702FE4A}" type="slidenum">
              <a:rPr lang="en-US" altLang="en-US" sz="1200">
                <a:latin typeface="Times New Roman" pitchFamily="18" charset="0"/>
              </a:rPr>
              <a:pPr/>
              <a:t>21</a:t>
            </a:fld>
            <a:endParaRPr lang="en-US" altLang="en-US" sz="1200">
              <a:latin typeface="Times New Roman" pitchFamily="18" charset="0"/>
            </a:endParaRPr>
          </a:p>
        </p:txBody>
      </p:sp>
      <p:sp>
        <p:nvSpPr>
          <p:cNvPr id="77830" name="Rectangle 2"/>
          <p:cNvSpPr>
            <a:spLocks noGrp="1" noRot="1" noChangeAspect="1" noChangeArrowheads="1" noTextEdit="1"/>
          </p:cNvSpPr>
          <p:nvPr>
            <p:ph type="sldImg"/>
          </p:nvPr>
        </p:nvSpPr>
        <p:spPr bwMode="auto">
          <a:xfrm>
            <a:off x="1117600" y="696913"/>
            <a:ext cx="4651375"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012EB-4DC4-4E29-AFA5-0943F354633F}" type="slidenum">
              <a:rPr lang="en-US" smtClean="0"/>
              <a:t>25</a:t>
            </a:fld>
            <a:endParaRPr lang="en-US"/>
          </a:p>
        </p:txBody>
      </p:sp>
    </p:spTree>
    <p:extLst>
      <p:ext uri="{BB962C8B-B14F-4D97-AF65-F5344CB8AC3E}">
        <p14:creationId xmlns:p14="http://schemas.microsoft.com/office/powerpoint/2010/main" val="3156369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Council of the Inspectors General on Integrity and Efficiency (CIGIE) has long encouraged Congress to address these and other issues and pass legislation that supports and enhances IG independence. </a:t>
            </a:r>
          </a:p>
          <a:p>
            <a:endParaRPr lang="en-US" dirty="0" smtClean="0">
              <a:effectLst/>
            </a:endParaRPr>
          </a:p>
        </p:txBody>
      </p:sp>
      <p:sp>
        <p:nvSpPr>
          <p:cNvPr id="4" name="Slide Number Placeholder 3"/>
          <p:cNvSpPr>
            <a:spLocks noGrp="1"/>
          </p:cNvSpPr>
          <p:nvPr>
            <p:ph type="sldNum" sz="quarter" idx="10"/>
          </p:nvPr>
        </p:nvSpPr>
        <p:spPr/>
        <p:txBody>
          <a:bodyPr/>
          <a:lstStyle/>
          <a:p>
            <a:fld id="{BFE012EB-4DC4-4E29-AFA5-0943F354633F}" type="slidenum">
              <a:rPr lang="en-US" smtClean="0"/>
              <a:t>2</a:t>
            </a:fld>
            <a:endParaRPr lang="en-US"/>
          </a:p>
        </p:txBody>
      </p:sp>
    </p:spTree>
    <p:extLst>
      <p:ext uri="{BB962C8B-B14F-4D97-AF65-F5344CB8AC3E}">
        <p14:creationId xmlns:p14="http://schemas.microsoft.com/office/powerpoint/2010/main" val="114198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The Inspector General Empowerment Act similarly exempted the IG community from the Paperwork Reduction Act (PRA), a reform which the IG community had recommended for over a decade.  The IG community expressed concern that the PRA required that information collections, such as OIG surveys, be subject to approval from a "senior official" of the agency and then from OMB. This conflicted with our statutory mission to be independent. Furthermore, the PRA also requires a lengthy and burdensome approval process for the collection of information by a Federal agency. The protracted approval process affected our ability to carry out work required by members of Congress, through law or by request, in a timely and effective manner. In many cases, by the time the survey was approved, the character of the issue under review had changed. In some cases IGs discontinued using surveys and gathering information that would enhance the effectiveness and quality of a review.  Providing this exemption ensures that IGs will be able to conduct surveys and other information collection with the requisite independence, and to do so without unnecessary delay or burdens.</a:t>
            </a:r>
          </a:p>
          <a:p>
            <a:endParaRPr lang="en-US" dirty="0"/>
          </a:p>
        </p:txBody>
      </p:sp>
      <p:sp>
        <p:nvSpPr>
          <p:cNvPr id="4" name="Slide Number Placeholder 3"/>
          <p:cNvSpPr>
            <a:spLocks noGrp="1"/>
          </p:cNvSpPr>
          <p:nvPr>
            <p:ph type="sldNum" sz="quarter" idx="10"/>
          </p:nvPr>
        </p:nvSpPr>
        <p:spPr/>
        <p:txBody>
          <a:bodyPr/>
          <a:lstStyle/>
          <a:p>
            <a:fld id="{BFE012EB-4DC4-4E29-AFA5-0943F354633F}" type="slidenum">
              <a:rPr lang="en-US" smtClean="0"/>
              <a:t>3</a:t>
            </a:fld>
            <a:endParaRPr lang="en-US"/>
          </a:p>
        </p:txBody>
      </p:sp>
    </p:spTree>
    <p:extLst>
      <p:ext uri="{BB962C8B-B14F-4D97-AF65-F5344CB8AC3E}">
        <p14:creationId xmlns:p14="http://schemas.microsoft.com/office/powerpoint/2010/main" val="3156369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012EB-4DC4-4E29-AFA5-0943F354633F}" type="slidenum">
              <a:rPr lang="en-US" smtClean="0"/>
              <a:t>4</a:t>
            </a:fld>
            <a:endParaRPr lang="en-US"/>
          </a:p>
        </p:txBody>
      </p:sp>
    </p:spTree>
    <p:extLst>
      <p:ext uri="{BB962C8B-B14F-4D97-AF65-F5344CB8AC3E}">
        <p14:creationId xmlns:p14="http://schemas.microsoft.com/office/powerpoint/2010/main" val="3156369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E012EB-4DC4-4E29-AFA5-0943F354633F}" type="slidenum">
              <a:rPr lang="en-US" smtClean="0"/>
              <a:t>5</a:t>
            </a:fld>
            <a:endParaRPr lang="en-US"/>
          </a:p>
        </p:txBody>
      </p:sp>
    </p:spTree>
    <p:extLst>
      <p:ext uri="{BB962C8B-B14F-4D97-AF65-F5344CB8AC3E}">
        <p14:creationId xmlns:p14="http://schemas.microsoft.com/office/powerpoint/2010/main" val="3156369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Kibosh </a:t>
            </a:r>
            <a:endParaRPr lang="en-US" dirty="0"/>
          </a:p>
        </p:txBody>
      </p:sp>
      <p:sp>
        <p:nvSpPr>
          <p:cNvPr id="4" name="Slide Number Placeholder 3"/>
          <p:cNvSpPr>
            <a:spLocks noGrp="1"/>
          </p:cNvSpPr>
          <p:nvPr>
            <p:ph type="sldNum" sz="quarter" idx="10"/>
          </p:nvPr>
        </p:nvSpPr>
        <p:spPr/>
        <p:txBody>
          <a:bodyPr/>
          <a:lstStyle/>
          <a:p>
            <a:fld id="{BFE012EB-4DC4-4E29-AFA5-0943F354633F}" type="slidenum">
              <a:rPr lang="en-US" smtClean="0"/>
              <a:t>6</a:t>
            </a:fld>
            <a:endParaRPr lang="en-US"/>
          </a:p>
        </p:txBody>
      </p:sp>
    </p:spTree>
    <p:extLst>
      <p:ext uri="{BB962C8B-B14F-4D97-AF65-F5344CB8AC3E}">
        <p14:creationId xmlns:p14="http://schemas.microsoft.com/office/powerpoint/2010/main" val="598486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smtClean="0"/>
              <a:t>There is a whole body of research on this topic that covers question wording, response categories, questionnaire format “look and feel”, etc.  I cannot adequately cover it with a short talk, so I am going to hit on some basic issues.</a:t>
            </a:r>
          </a:p>
          <a:p>
            <a:endParaRPr lang="en-US" altLang="en-US" smtClean="0"/>
          </a:p>
          <a:p>
            <a:endParaRPr lang="en-US" altLang="en-US" smtClean="0"/>
          </a:p>
        </p:txBody>
      </p:sp>
      <p:sp>
        <p:nvSpPr>
          <p:cNvPr id="62468"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Sampling and Data Analysis for Audits - Instructor Notes</a:t>
            </a:r>
          </a:p>
        </p:txBody>
      </p:sp>
      <p:sp>
        <p:nvSpPr>
          <p:cNvPr id="62469" name="Footer Placeholder 4"/>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62470" name="Slide Number Placeholder 5"/>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539" eaLnBrk="0" hangingPunct="0">
              <a:defRPr sz="2600">
                <a:solidFill>
                  <a:schemeClr val="tx1"/>
                </a:solidFill>
                <a:latin typeface="Arial" charset="0"/>
              </a:defRPr>
            </a:lvl1pPr>
            <a:lvl2pPr marL="693321" indent="-266662" defTabSz="915539" eaLnBrk="0" hangingPunct="0">
              <a:defRPr sz="2600">
                <a:solidFill>
                  <a:schemeClr val="tx1"/>
                </a:solidFill>
                <a:latin typeface="Arial" charset="0"/>
              </a:defRPr>
            </a:lvl2pPr>
            <a:lvl3pPr marL="1066648" indent="-213330" defTabSz="915539" eaLnBrk="0" hangingPunct="0">
              <a:defRPr sz="2600">
                <a:solidFill>
                  <a:schemeClr val="tx1"/>
                </a:solidFill>
                <a:latin typeface="Arial" charset="0"/>
              </a:defRPr>
            </a:lvl3pPr>
            <a:lvl4pPr marL="1493307" indent="-213330" defTabSz="915539" eaLnBrk="0" hangingPunct="0">
              <a:defRPr sz="2600">
                <a:solidFill>
                  <a:schemeClr val="tx1"/>
                </a:solidFill>
                <a:latin typeface="Arial" charset="0"/>
              </a:defRPr>
            </a:lvl4pPr>
            <a:lvl5pPr marL="1919966" indent="-213330" defTabSz="915539" eaLnBrk="0" hangingPunct="0">
              <a:defRPr sz="2600">
                <a:solidFill>
                  <a:schemeClr val="tx1"/>
                </a:solidFill>
                <a:latin typeface="Arial" charset="0"/>
              </a:defRPr>
            </a:lvl5pPr>
            <a:lvl6pPr marL="2346625"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5539"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CBDECBA3-5B3F-40E9-B1A8-0C893D78FAA9}" type="slidenum">
              <a:rPr lang="en-US" altLang="en-US" sz="1200">
                <a:latin typeface="Times New Roman" pitchFamily="18" charset="0"/>
              </a:rPr>
              <a:pPr/>
              <a:t>8</a:t>
            </a:fld>
            <a:endParaRPr lang="en-US" altLang="en-US" sz="12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smtClean="0"/>
              <a:t>Survey interviews are infrequent events and therefore may not be familiar to respondents.  They may treat it as a conversation or other social interaction.</a:t>
            </a:r>
          </a:p>
        </p:txBody>
      </p:sp>
      <p:sp>
        <p:nvSpPr>
          <p:cNvPr id="63492"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021" eaLnBrk="0" hangingPunct="0">
              <a:defRPr sz="2600">
                <a:solidFill>
                  <a:schemeClr val="tx1"/>
                </a:solidFill>
                <a:latin typeface="Arial" charset="0"/>
              </a:defRPr>
            </a:lvl1pPr>
            <a:lvl2pPr marL="693321" indent="-266662" defTabSz="917021" eaLnBrk="0" hangingPunct="0">
              <a:defRPr sz="2600">
                <a:solidFill>
                  <a:schemeClr val="tx1"/>
                </a:solidFill>
                <a:latin typeface="Arial" charset="0"/>
              </a:defRPr>
            </a:lvl2pPr>
            <a:lvl3pPr marL="1066648" indent="-213330" defTabSz="917021" eaLnBrk="0" hangingPunct="0">
              <a:defRPr sz="2600">
                <a:solidFill>
                  <a:schemeClr val="tx1"/>
                </a:solidFill>
                <a:latin typeface="Arial" charset="0"/>
              </a:defRPr>
            </a:lvl3pPr>
            <a:lvl4pPr marL="1493307" indent="-213330" defTabSz="917021" eaLnBrk="0" hangingPunct="0">
              <a:defRPr sz="2600">
                <a:solidFill>
                  <a:schemeClr val="tx1"/>
                </a:solidFill>
                <a:latin typeface="Arial" charset="0"/>
              </a:defRPr>
            </a:lvl4pPr>
            <a:lvl5pPr marL="1919966" indent="-213330" defTabSz="917021" eaLnBrk="0" hangingPunct="0">
              <a:defRPr sz="2600">
                <a:solidFill>
                  <a:schemeClr val="tx1"/>
                </a:solidFill>
                <a:latin typeface="Arial" charset="0"/>
              </a:defRPr>
            </a:lvl5pPr>
            <a:lvl6pPr marL="2346625"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Surveys and Data Collection - Instructor Notes</a:t>
            </a:r>
          </a:p>
        </p:txBody>
      </p:sp>
      <p:sp>
        <p:nvSpPr>
          <p:cNvPr id="63493" name="Footer Placeholder 4"/>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021" eaLnBrk="0" hangingPunct="0">
              <a:defRPr sz="2600">
                <a:solidFill>
                  <a:schemeClr val="tx1"/>
                </a:solidFill>
                <a:latin typeface="Arial" charset="0"/>
              </a:defRPr>
            </a:lvl1pPr>
            <a:lvl2pPr marL="693321" indent="-266662" defTabSz="917021" eaLnBrk="0" hangingPunct="0">
              <a:defRPr sz="2600">
                <a:solidFill>
                  <a:schemeClr val="tx1"/>
                </a:solidFill>
                <a:latin typeface="Arial" charset="0"/>
              </a:defRPr>
            </a:lvl2pPr>
            <a:lvl3pPr marL="1066648" indent="-213330" defTabSz="917021" eaLnBrk="0" hangingPunct="0">
              <a:defRPr sz="2600">
                <a:solidFill>
                  <a:schemeClr val="tx1"/>
                </a:solidFill>
                <a:latin typeface="Arial" charset="0"/>
              </a:defRPr>
            </a:lvl3pPr>
            <a:lvl4pPr marL="1493307" indent="-213330" defTabSz="917021" eaLnBrk="0" hangingPunct="0">
              <a:defRPr sz="2600">
                <a:solidFill>
                  <a:schemeClr val="tx1"/>
                </a:solidFill>
                <a:latin typeface="Arial" charset="0"/>
              </a:defRPr>
            </a:lvl4pPr>
            <a:lvl5pPr marL="1919966" indent="-213330" defTabSz="917021" eaLnBrk="0" hangingPunct="0">
              <a:defRPr sz="2600">
                <a:solidFill>
                  <a:schemeClr val="tx1"/>
                </a:solidFill>
                <a:latin typeface="Arial" charset="0"/>
              </a:defRPr>
            </a:lvl5pPr>
            <a:lvl6pPr marL="2346625"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63494" name="Slide Number Placeholder 5"/>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021" eaLnBrk="0" hangingPunct="0">
              <a:defRPr sz="2600">
                <a:solidFill>
                  <a:schemeClr val="tx1"/>
                </a:solidFill>
                <a:latin typeface="Arial" charset="0"/>
              </a:defRPr>
            </a:lvl1pPr>
            <a:lvl2pPr marL="693321" indent="-266662" defTabSz="917021" eaLnBrk="0" hangingPunct="0">
              <a:defRPr sz="2600">
                <a:solidFill>
                  <a:schemeClr val="tx1"/>
                </a:solidFill>
                <a:latin typeface="Arial" charset="0"/>
              </a:defRPr>
            </a:lvl2pPr>
            <a:lvl3pPr marL="1066648" indent="-213330" defTabSz="917021" eaLnBrk="0" hangingPunct="0">
              <a:defRPr sz="2600">
                <a:solidFill>
                  <a:schemeClr val="tx1"/>
                </a:solidFill>
                <a:latin typeface="Arial" charset="0"/>
              </a:defRPr>
            </a:lvl3pPr>
            <a:lvl4pPr marL="1493307" indent="-213330" defTabSz="917021" eaLnBrk="0" hangingPunct="0">
              <a:defRPr sz="2600">
                <a:solidFill>
                  <a:schemeClr val="tx1"/>
                </a:solidFill>
                <a:latin typeface="Arial" charset="0"/>
              </a:defRPr>
            </a:lvl4pPr>
            <a:lvl5pPr marL="1919966" indent="-213330" defTabSz="917021" eaLnBrk="0" hangingPunct="0">
              <a:defRPr sz="2600">
                <a:solidFill>
                  <a:schemeClr val="tx1"/>
                </a:solidFill>
                <a:latin typeface="Arial" charset="0"/>
              </a:defRPr>
            </a:lvl5pPr>
            <a:lvl6pPr marL="2346625"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CCD5C88B-30D9-46AC-9C23-2B157F5EE55E}" type="slidenum">
              <a:rPr lang="en-US" altLang="en-US" sz="1200">
                <a:latin typeface="Times New Roman" pitchFamily="18" charset="0"/>
              </a:rPr>
              <a:pPr/>
              <a:t>9</a:t>
            </a:fld>
            <a:endParaRPr lang="en-US" altLang="en-US" sz="1200">
              <a:latin typeface="Times New Roman" pitchFamily="18" charset="0"/>
            </a:endParaRPr>
          </a:p>
        </p:txBody>
      </p:sp>
      <p:sp>
        <p:nvSpPr>
          <p:cNvPr id="7" name="Date Placeholder 6"/>
          <p:cNvSpPr>
            <a:spLocks noGrp="1"/>
          </p:cNvSpPr>
          <p:nvPr>
            <p:ph type="dt" sz="quarter" idx="4294967295"/>
          </p:nvPr>
        </p:nvSpPr>
        <p:spPr>
          <a:xfrm>
            <a:off x="3897746" y="1"/>
            <a:ext cx="2982530" cy="464387"/>
          </a:xfrm>
          <a:prstGeom prst="rect">
            <a:avLst/>
          </a:prstGeom>
        </p:spPr>
        <p:txBody>
          <a:bodyPr/>
          <a:lstStyle/>
          <a:p>
            <a:pPr>
              <a:defRPr/>
            </a:pPr>
            <a:fld id="{52B4AFA3-8929-42C1-ABF0-D68687BD80FF}" type="datetime1">
              <a:rPr lang="en-US">
                <a:effectLst>
                  <a:outerShdw blurRad="38100" dist="38100" dir="2700000" algn="tl">
                    <a:srgbClr val="000000">
                      <a:alpha val="43137"/>
                    </a:srgbClr>
                  </a:outerShdw>
                </a:effectLst>
              </a:rPr>
              <a:pPr>
                <a:defRPr/>
              </a:pPr>
              <a:t>6/7/2017</a:t>
            </a:fld>
            <a:endParaRPr lang="en-US" dirty="0">
              <a:effectLst>
                <a:outerShdw blurRad="38100" dist="38100" dir="2700000" algn="tl">
                  <a:srgbClr val="000000">
                    <a:alpha val="43137"/>
                  </a:srgbClr>
                </a:outerShdw>
              </a:effectLs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US" altLang="en-US" smtClean="0"/>
              <a:t>This is just one fairly famous example among survey professionals to show you the kind of thing that may happen.  It is probably more of an issue for attitudinal questions.</a:t>
            </a:r>
          </a:p>
          <a:p>
            <a:endParaRPr lang="en-US" altLang="en-US" smtClean="0"/>
          </a:p>
          <a:p>
            <a:r>
              <a:rPr lang="en-US" altLang="en-US" smtClean="0"/>
              <a:t>“Taken things all together, how would you describe your marriage?  Would you say that your marriage is very happy, pretty happy, or not too happy?”</a:t>
            </a:r>
          </a:p>
          <a:p>
            <a:endParaRPr lang="en-US" altLang="en-US" smtClean="0"/>
          </a:p>
          <a:p>
            <a:r>
              <a:rPr lang="en-US" altLang="en-US" smtClean="0"/>
              <a:t>“Taken all together, how would you say things are these days?  Would you say that you are very happy, pretty happy, or not too happy?”</a:t>
            </a:r>
          </a:p>
          <a:p>
            <a:endParaRPr lang="en-US" altLang="en-US" smtClean="0"/>
          </a:p>
          <a:p>
            <a:r>
              <a:rPr lang="en-US" altLang="en-US" smtClean="0"/>
              <a:t>Questions and answers in attitude surveys By Howard Schuman, Stanley Presser, 1982</a:t>
            </a:r>
          </a:p>
        </p:txBody>
      </p:sp>
      <p:sp>
        <p:nvSpPr>
          <p:cNvPr id="64516"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021" eaLnBrk="0" hangingPunct="0">
              <a:defRPr sz="2600">
                <a:solidFill>
                  <a:schemeClr val="tx1"/>
                </a:solidFill>
                <a:latin typeface="Arial" charset="0"/>
              </a:defRPr>
            </a:lvl1pPr>
            <a:lvl2pPr marL="693321" indent="-266662" defTabSz="917021" eaLnBrk="0" hangingPunct="0">
              <a:defRPr sz="2600">
                <a:solidFill>
                  <a:schemeClr val="tx1"/>
                </a:solidFill>
                <a:latin typeface="Arial" charset="0"/>
              </a:defRPr>
            </a:lvl2pPr>
            <a:lvl3pPr marL="1066648" indent="-213330" defTabSz="917021" eaLnBrk="0" hangingPunct="0">
              <a:defRPr sz="2600">
                <a:solidFill>
                  <a:schemeClr val="tx1"/>
                </a:solidFill>
                <a:latin typeface="Arial" charset="0"/>
              </a:defRPr>
            </a:lvl3pPr>
            <a:lvl4pPr marL="1493307" indent="-213330" defTabSz="917021" eaLnBrk="0" hangingPunct="0">
              <a:defRPr sz="2600">
                <a:solidFill>
                  <a:schemeClr val="tx1"/>
                </a:solidFill>
                <a:latin typeface="Arial" charset="0"/>
              </a:defRPr>
            </a:lvl4pPr>
            <a:lvl5pPr marL="1919966" indent="-213330" defTabSz="917021" eaLnBrk="0" hangingPunct="0">
              <a:defRPr sz="2600">
                <a:solidFill>
                  <a:schemeClr val="tx1"/>
                </a:solidFill>
                <a:latin typeface="Arial" charset="0"/>
              </a:defRPr>
            </a:lvl5pPr>
            <a:lvl6pPr marL="2346625"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Surveys and Data Collection - Instructor Notes</a:t>
            </a:r>
          </a:p>
        </p:txBody>
      </p:sp>
      <p:sp>
        <p:nvSpPr>
          <p:cNvPr id="64517" name="Footer Placeholder 4"/>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021" eaLnBrk="0" hangingPunct="0">
              <a:defRPr sz="2600">
                <a:solidFill>
                  <a:schemeClr val="tx1"/>
                </a:solidFill>
                <a:latin typeface="Arial" charset="0"/>
              </a:defRPr>
            </a:lvl1pPr>
            <a:lvl2pPr marL="693321" indent="-266662" defTabSz="917021" eaLnBrk="0" hangingPunct="0">
              <a:defRPr sz="2600">
                <a:solidFill>
                  <a:schemeClr val="tx1"/>
                </a:solidFill>
                <a:latin typeface="Arial" charset="0"/>
              </a:defRPr>
            </a:lvl2pPr>
            <a:lvl3pPr marL="1066648" indent="-213330" defTabSz="917021" eaLnBrk="0" hangingPunct="0">
              <a:defRPr sz="2600">
                <a:solidFill>
                  <a:schemeClr val="tx1"/>
                </a:solidFill>
                <a:latin typeface="Arial" charset="0"/>
              </a:defRPr>
            </a:lvl3pPr>
            <a:lvl4pPr marL="1493307" indent="-213330" defTabSz="917021" eaLnBrk="0" hangingPunct="0">
              <a:defRPr sz="2600">
                <a:solidFill>
                  <a:schemeClr val="tx1"/>
                </a:solidFill>
                <a:latin typeface="Arial" charset="0"/>
              </a:defRPr>
            </a:lvl4pPr>
            <a:lvl5pPr marL="1919966" indent="-213330" defTabSz="917021" eaLnBrk="0" hangingPunct="0">
              <a:defRPr sz="2600">
                <a:solidFill>
                  <a:schemeClr val="tx1"/>
                </a:solidFill>
                <a:latin typeface="Arial" charset="0"/>
              </a:defRPr>
            </a:lvl5pPr>
            <a:lvl6pPr marL="2346625"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r>
              <a:rPr lang="en-US" altLang="en-US" sz="1200">
                <a:latin typeface="Times New Roman" pitchFamily="18" charset="0"/>
              </a:rPr>
              <a:t>Lee Giesbrecht – OA Statistician</a:t>
            </a:r>
          </a:p>
        </p:txBody>
      </p:sp>
      <p:sp>
        <p:nvSpPr>
          <p:cNvPr id="64518" name="Slide Number Placeholder 5"/>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021" eaLnBrk="0" hangingPunct="0">
              <a:defRPr sz="2600">
                <a:solidFill>
                  <a:schemeClr val="tx1"/>
                </a:solidFill>
                <a:latin typeface="Arial" charset="0"/>
              </a:defRPr>
            </a:lvl1pPr>
            <a:lvl2pPr marL="693321" indent="-266662" defTabSz="917021" eaLnBrk="0" hangingPunct="0">
              <a:defRPr sz="2600">
                <a:solidFill>
                  <a:schemeClr val="tx1"/>
                </a:solidFill>
                <a:latin typeface="Arial" charset="0"/>
              </a:defRPr>
            </a:lvl2pPr>
            <a:lvl3pPr marL="1066648" indent="-213330" defTabSz="917021" eaLnBrk="0" hangingPunct="0">
              <a:defRPr sz="2600">
                <a:solidFill>
                  <a:schemeClr val="tx1"/>
                </a:solidFill>
                <a:latin typeface="Arial" charset="0"/>
              </a:defRPr>
            </a:lvl3pPr>
            <a:lvl4pPr marL="1493307" indent="-213330" defTabSz="917021" eaLnBrk="0" hangingPunct="0">
              <a:defRPr sz="2600">
                <a:solidFill>
                  <a:schemeClr val="tx1"/>
                </a:solidFill>
                <a:latin typeface="Arial" charset="0"/>
              </a:defRPr>
            </a:lvl4pPr>
            <a:lvl5pPr marL="1919966" indent="-213330" defTabSz="917021" eaLnBrk="0" hangingPunct="0">
              <a:defRPr sz="2600">
                <a:solidFill>
                  <a:schemeClr val="tx1"/>
                </a:solidFill>
                <a:latin typeface="Arial" charset="0"/>
              </a:defRPr>
            </a:lvl5pPr>
            <a:lvl6pPr marL="2346625"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6pPr>
            <a:lvl7pPr marL="2773284"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7pPr>
            <a:lvl8pPr marL="3199943"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8pPr>
            <a:lvl9pPr marL="3626602" indent="-213330" defTabSz="917021" eaLnBrk="0" fontAlgn="base" hangingPunct="0">
              <a:spcBef>
                <a:spcPct val="20000"/>
              </a:spcBef>
              <a:spcAft>
                <a:spcPct val="0"/>
              </a:spcAft>
              <a:buClr>
                <a:srgbClr val="CC3300"/>
              </a:buClr>
              <a:buSzPct val="70000"/>
              <a:buFont typeface="Wingdings" pitchFamily="2" charset="2"/>
              <a:buChar char="n"/>
              <a:defRPr sz="2600">
                <a:solidFill>
                  <a:schemeClr val="tx1"/>
                </a:solidFill>
                <a:latin typeface="Arial" charset="0"/>
              </a:defRPr>
            </a:lvl9pPr>
          </a:lstStyle>
          <a:p>
            <a:fld id="{C8105978-BD6F-4F07-995C-C47C9ACBE665}" type="slidenum">
              <a:rPr lang="en-US" altLang="en-US" sz="1200">
                <a:latin typeface="Times New Roman" pitchFamily="18" charset="0"/>
              </a:rPr>
              <a:pPr/>
              <a:t>11</a:t>
            </a:fld>
            <a:endParaRPr lang="en-US" altLang="en-US" sz="1200">
              <a:latin typeface="Times New Roman" pitchFamily="18" charset="0"/>
            </a:endParaRPr>
          </a:p>
        </p:txBody>
      </p:sp>
      <p:sp>
        <p:nvSpPr>
          <p:cNvPr id="7" name="Date Placeholder 6"/>
          <p:cNvSpPr>
            <a:spLocks noGrp="1"/>
          </p:cNvSpPr>
          <p:nvPr>
            <p:ph type="dt" sz="quarter" idx="4294967295"/>
          </p:nvPr>
        </p:nvSpPr>
        <p:spPr>
          <a:xfrm>
            <a:off x="3897746" y="1"/>
            <a:ext cx="2982530" cy="464387"/>
          </a:xfrm>
          <a:prstGeom prst="rect">
            <a:avLst/>
          </a:prstGeom>
        </p:spPr>
        <p:txBody>
          <a:bodyPr/>
          <a:lstStyle/>
          <a:p>
            <a:pPr>
              <a:defRPr/>
            </a:pPr>
            <a:fld id="{0A4C1FA3-DC0F-4280-93E7-D91EDD0AB18D}" type="datetime1">
              <a:rPr lang="en-US">
                <a:effectLst>
                  <a:outerShdw blurRad="38100" dist="38100" dir="2700000" algn="tl">
                    <a:srgbClr val="000000">
                      <a:alpha val="43137"/>
                    </a:srgbClr>
                  </a:outerShdw>
                </a:effectLst>
              </a:rPr>
              <a:pPr>
                <a:defRPr/>
              </a:pPr>
              <a:t>6/7/2017</a:t>
            </a:fld>
            <a:endParaRPr lang="en-US" dirty="0">
              <a:effectLst>
                <a:outerShdw blurRad="38100" dist="38100" dir="2700000" algn="tl">
                  <a:srgbClr val="000000">
                    <a:alpha val="43137"/>
                  </a:srgbClr>
                </a:outerShdw>
              </a:effectLs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
        <p:nvSpPr>
          <p:cNvPr id="7" name="Title 6"/>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48129391-A6E5-465B-8C7A-97B48E7EA8B6}" type="datetimeFigureOut">
              <a:rPr lang="en-US" smtClean="0"/>
              <a:t>6/7/2017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F69803BE-5F3A-49FC-AC21-84FA3863BB1D}"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137160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8800"/>
            <a:ext cx="8229600" cy="4648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780108"/>
          </a:xfrm>
        </p:spPr>
        <p:txBody>
          <a:bodyPr>
            <a:normAutofit/>
          </a:bodyPr>
          <a:lstStyle/>
          <a:p>
            <a:pPr algn="l"/>
            <a:r>
              <a:rPr lang="en-US" sz="3600" dirty="0" smtClean="0"/>
              <a:t>IG Empowerment Act</a:t>
            </a:r>
            <a:br>
              <a:rPr lang="en-US" sz="3600" dirty="0" smtClean="0"/>
            </a:br>
            <a:r>
              <a:rPr lang="en-US" sz="3600" dirty="0" smtClean="0"/>
              <a:t>Paperwork Reduction Act </a:t>
            </a:r>
            <a:r>
              <a:rPr lang="en-US" sz="3600" dirty="0" smtClean="0"/>
              <a:t>Exemption –</a:t>
            </a:r>
            <a:endParaRPr lang="en-US" sz="3600" dirty="0"/>
          </a:p>
        </p:txBody>
      </p:sp>
      <p:sp>
        <p:nvSpPr>
          <p:cNvPr id="3" name="Subtitle 2"/>
          <p:cNvSpPr>
            <a:spLocks noGrp="1"/>
          </p:cNvSpPr>
          <p:nvPr>
            <p:ph type="subTitle" idx="1"/>
          </p:nvPr>
        </p:nvSpPr>
        <p:spPr>
          <a:xfrm>
            <a:off x="5562600" y="4876800"/>
            <a:ext cx="3200400" cy="634999"/>
          </a:xfrm>
        </p:spPr>
        <p:txBody>
          <a:bodyPr/>
          <a:lstStyle/>
          <a:p>
            <a:r>
              <a:rPr lang="en-US" dirty="0" smtClean="0"/>
              <a:t>Lee Giesbrecht, VAOIG</a:t>
            </a:r>
          </a:p>
        </p:txBody>
      </p:sp>
      <p:sp>
        <p:nvSpPr>
          <p:cNvPr id="4" name="Title 1"/>
          <p:cNvSpPr txBox="1">
            <a:spLocks/>
          </p:cNvSpPr>
          <p:nvPr/>
        </p:nvSpPr>
        <p:spPr>
          <a:xfrm>
            <a:off x="838200" y="2664719"/>
            <a:ext cx="7772400" cy="1780108"/>
          </a:xfrm>
          <a:prstGeom prst="rect">
            <a:avLst/>
          </a:prstGeom>
        </p:spPr>
        <p:txBody>
          <a:bodyPr vert="horz" lIns="91440" tIns="45720" rIns="91440" bIns="45720" rtlCol="0" anchor="b">
            <a:normAutofit fontScale="975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3600" dirty="0" smtClean="0"/>
              <a:t>Implications for OIGs</a:t>
            </a:r>
            <a:endParaRPr lang="en-US" sz="3600" dirty="0"/>
          </a:p>
        </p:txBody>
      </p:sp>
    </p:spTree>
    <p:extLst>
      <p:ext uri="{BB962C8B-B14F-4D97-AF65-F5344CB8AC3E}">
        <p14:creationId xmlns:p14="http://schemas.microsoft.com/office/powerpoint/2010/main" val="23486006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Interviewer (auditor) administered</a:t>
            </a:r>
          </a:p>
          <a:p>
            <a:r>
              <a:rPr lang="en-US" dirty="0" smtClean="0"/>
              <a:t>Self-administered paper, snail-mail</a:t>
            </a:r>
          </a:p>
          <a:p>
            <a:r>
              <a:rPr lang="en-US" dirty="0" smtClean="0"/>
              <a:t>Web-based</a:t>
            </a:r>
          </a:p>
          <a:p>
            <a:pPr lvl="1"/>
            <a:r>
              <a:rPr lang="en-US" dirty="0"/>
              <a:t>Limit use of free public web survey tools (i.e., </a:t>
            </a:r>
            <a:r>
              <a:rPr lang="en-US" dirty="0" err="1"/>
              <a:t>SurveyMonkey</a:t>
            </a:r>
            <a:r>
              <a:rPr lang="en-US" dirty="0"/>
              <a:t>) – cannot maintain control of the data, safeguard PII, or promise </a:t>
            </a:r>
            <a:r>
              <a:rPr lang="en-US" dirty="0" smtClean="0"/>
              <a:t>confidentiality.</a:t>
            </a:r>
            <a:endParaRPr lang="en-US" dirty="0"/>
          </a:p>
          <a:p>
            <a:pPr lvl="1"/>
            <a:r>
              <a:rPr lang="en-US" dirty="0" smtClean="0"/>
              <a:t>May be able to enter into contract or agreement to address these issues.</a:t>
            </a:r>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Modes of Data Collection</a:t>
            </a:r>
            <a:endParaRPr lang="en-US" dirty="0"/>
          </a:p>
        </p:txBody>
      </p:sp>
    </p:spTree>
    <p:extLst>
      <p:ext uri="{BB962C8B-B14F-4D97-AF65-F5344CB8AC3E}">
        <p14:creationId xmlns:p14="http://schemas.microsoft.com/office/powerpoint/2010/main" val="3700418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 Order Effects</a:t>
            </a:r>
            <a:endParaRPr lang="en-US" dirty="0"/>
          </a:p>
        </p:txBody>
      </p:sp>
      <p:sp>
        <p:nvSpPr>
          <p:cNvPr id="2560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42F5F0F1-782C-437C-AA79-E4ABBC624B66}" type="slidenum">
              <a:rPr lang="en-US" altLang="en-US" sz="1000" smtClean="0"/>
              <a:pPr/>
              <a:t>11</a:t>
            </a:fld>
            <a:endParaRPr lang="en-US" altLang="en-US" sz="1000" smtClean="0"/>
          </a:p>
        </p:txBody>
      </p:sp>
      <p:graphicFrame>
        <p:nvGraphicFramePr>
          <p:cNvPr id="25604" name="Content Placeholder 6"/>
          <p:cNvGraphicFramePr>
            <a:graphicFrameLocks noGrp="1"/>
          </p:cNvGraphicFramePr>
          <p:nvPr>
            <p:ph idx="1"/>
          </p:nvPr>
        </p:nvGraphicFramePr>
        <p:xfrm>
          <a:off x="152400" y="1295400"/>
          <a:ext cx="8839200" cy="5359400"/>
        </p:xfrm>
        <a:graphic>
          <a:graphicData uri="http://schemas.openxmlformats.org/presentationml/2006/ole">
            <mc:AlternateContent xmlns:mc="http://schemas.openxmlformats.org/markup-compatibility/2006">
              <mc:Choice xmlns:v="urn:schemas-microsoft-com:vml" Requires="v">
                <p:oleObj spid="_x0000_s1041" r:id="rId4" imgW="8839966" imgH="5358848" progId="Excel.Chart.8">
                  <p:embed/>
                </p:oleObj>
              </mc:Choice>
              <mc:Fallback>
                <p:oleObj r:id="rId4" imgW="8839966" imgH="5358848"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295400"/>
                        <a:ext cx="8839200" cy="5359400"/>
                      </a:xfrm>
                      <a:prstGeom prst="rect">
                        <a:avLst/>
                      </a:prstGeom>
                    </p:spPr>
                  </p:pic>
                </p:oleObj>
              </mc:Fallback>
            </mc:AlternateContent>
          </a:graphicData>
        </a:graphic>
      </p:graphicFrame>
    </p:spTree>
    <p:extLst>
      <p:ext uri="{BB962C8B-B14F-4D97-AF65-F5344CB8AC3E}">
        <p14:creationId xmlns:p14="http://schemas.microsoft.com/office/powerpoint/2010/main" val="1670243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 Formats</a:t>
            </a:r>
            <a:endParaRPr lang="en-US" dirty="0"/>
          </a:p>
        </p:txBody>
      </p:sp>
      <p:sp>
        <p:nvSpPr>
          <p:cNvPr id="26627" name="Content Placeholder 2"/>
          <p:cNvSpPr>
            <a:spLocks noGrp="1"/>
          </p:cNvSpPr>
          <p:nvPr>
            <p:ph idx="1"/>
          </p:nvPr>
        </p:nvSpPr>
        <p:spPr/>
        <p:txBody>
          <a:bodyPr/>
          <a:lstStyle/>
          <a:p>
            <a:r>
              <a:rPr lang="en-US" altLang="en-US" smtClean="0"/>
              <a:t>Open-ended or “fill in the blank”</a:t>
            </a:r>
          </a:p>
          <a:p>
            <a:pPr lvl="1"/>
            <a:r>
              <a:rPr lang="en-US" altLang="en-US" smtClean="0"/>
              <a:t>Respondent answers in his/her own words.</a:t>
            </a:r>
          </a:p>
          <a:p>
            <a:pPr lvl="1"/>
            <a:r>
              <a:rPr lang="en-US" altLang="en-US" smtClean="0"/>
              <a:t>Must prepare (code) data for analysis.</a:t>
            </a:r>
          </a:p>
          <a:p>
            <a:pPr lvl="1"/>
            <a:r>
              <a:rPr lang="en-US" altLang="en-US" smtClean="0"/>
              <a:t>Use on draft questionnaire to inform a closed-ended design.</a:t>
            </a:r>
          </a:p>
          <a:p>
            <a:r>
              <a:rPr lang="en-US" altLang="en-US" smtClean="0"/>
              <a:t>Closed-ended</a:t>
            </a:r>
          </a:p>
          <a:p>
            <a:pPr lvl="1"/>
            <a:r>
              <a:rPr lang="en-US" altLang="en-US" smtClean="0"/>
              <a:t>Response choices are provided.</a:t>
            </a:r>
          </a:p>
          <a:p>
            <a:pPr lvl="1"/>
            <a:r>
              <a:rPr lang="en-US" altLang="en-US" smtClean="0"/>
              <a:t>Number of response choices.</a:t>
            </a:r>
          </a:p>
          <a:p>
            <a:pPr lvl="1"/>
            <a:r>
              <a:rPr lang="en-US" altLang="en-US" smtClean="0"/>
              <a:t>Order of response choices.</a:t>
            </a:r>
          </a:p>
          <a:p>
            <a:pPr lvl="1"/>
            <a:r>
              <a:rPr lang="en-US" altLang="en-US" smtClean="0"/>
              <a:t>Use balanced response scales.</a:t>
            </a:r>
          </a:p>
        </p:txBody>
      </p:sp>
      <p:sp>
        <p:nvSpPr>
          <p:cNvPr id="266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41D0A47C-22F8-4BC6-AAF0-C8F4B12D3624}" type="slidenum">
              <a:rPr lang="en-US" altLang="en-US" sz="1000" smtClean="0"/>
              <a:pPr/>
              <a:t>12</a:t>
            </a:fld>
            <a:endParaRPr lang="en-US" altLang="en-US" sz="1000" smtClean="0"/>
          </a:p>
        </p:txBody>
      </p:sp>
    </p:spTree>
    <p:extLst>
      <p:ext uri="{BB962C8B-B14F-4D97-AF65-F5344CB8AC3E}">
        <p14:creationId xmlns:p14="http://schemas.microsoft.com/office/powerpoint/2010/main" val="2569201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Balancing Response Scales</a:t>
            </a:r>
            <a:endParaRPr lang="en-US" dirty="0"/>
          </a:p>
        </p:txBody>
      </p:sp>
      <p:sp>
        <p:nvSpPr>
          <p:cNvPr id="27651" name="Content Placeholder 2"/>
          <p:cNvSpPr>
            <a:spLocks noGrp="1"/>
          </p:cNvSpPr>
          <p:nvPr>
            <p:ph idx="1"/>
          </p:nvPr>
        </p:nvSpPr>
        <p:spPr>
          <a:xfrm>
            <a:off x="152400" y="1676400"/>
            <a:ext cx="8839200" cy="1473200"/>
          </a:xfrm>
        </p:spPr>
        <p:txBody>
          <a:bodyPr/>
          <a:lstStyle/>
          <a:p>
            <a:r>
              <a:rPr lang="en-US" altLang="en-US" dirty="0" smtClean="0"/>
              <a:t>Ensure responses are mutually exclusive and exhaustive.</a:t>
            </a:r>
          </a:p>
          <a:p>
            <a:r>
              <a:rPr lang="en-US" altLang="en-US" dirty="0" smtClean="0"/>
              <a:t>Use balanced scales</a:t>
            </a:r>
          </a:p>
        </p:txBody>
      </p:sp>
      <p:sp>
        <p:nvSpPr>
          <p:cNvPr id="2765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920E43A2-573A-4B2E-8AEC-DCFBD039E76A}" type="slidenum">
              <a:rPr lang="en-US" altLang="en-US" sz="1000" smtClean="0"/>
              <a:pPr/>
              <a:t>13</a:t>
            </a:fld>
            <a:endParaRPr lang="en-US" altLang="en-US" sz="1000" smtClean="0"/>
          </a:p>
        </p:txBody>
      </p:sp>
      <p:sp>
        <p:nvSpPr>
          <p:cNvPr id="5" name="Content Placeholder 2"/>
          <p:cNvSpPr txBox="1">
            <a:spLocks/>
          </p:cNvSpPr>
          <p:nvPr/>
        </p:nvSpPr>
        <p:spPr bwMode="auto">
          <a:xfrm>
            <a:off x="2286000" y="2819400"/>
            <a:ext cx="2514600" cy="2959100"/>
          </a:xfrm>
          <a:prstGeom prst="rect">
            <a:avLst/>
          </a:prstGeom>
          <a:noFill/>
          <a:ln w="9525">
            <a:noFill/>
            <a:miter lim="800000"/>
            <a:headEnd/>
            <a:tailEnd/>
          </a:ln>
          <a:effectLst/>
        </p:spPr>
        <p:txBody>
          <a:bodyPr/>
          <a:lstStyle/>
          <a:p>
            <a:pPr marL="285750" indent="-285750" eaLnBrk="0" hangingPunct="0">
              <a:buClr>
                <a:schemeClr val="accent2"/>
              </a:buClr>
              <a:buFont typeface="Wingdings" pitchFamily="2" charset="2"/>
              <a:buNone/>
              <a:defRPr/>
            </a:pPr>
            <a:r>
              <a:rPr lang="en-US" sz="2400" i="1" kern="0" dirty="0">
                <a:latin typeface="+mn-lt"/>
              </a:rPr>
              <a:t>Biased:</a:t>
            </a:r>
          </a:p>
          <a:p>
            <a:pPr marL="285750" indent="-285750" eaLnBrk="0" hangingPunct="0">
              <a:buClr>
                <a:schemeClr val="accent2"/>
              </a:buClr>
              <a:defRPr/>
            </a:pPr>
            <a:r>
              <a:rPr lang="en-US" sz="2400" b="1" kern="0" dirty="0">
                <a:latin typeface="+mn-lt"/>
              </a:rPr>
              <a:t>Poor</a:t>
            </a:r>
          </a:p>
          <a:p>
            <a:pPr marL="285750" indent="-285750" eaLnBrk="0" hangingPunct="0">
              <a:buClr>
                <a:schemeClr val="accent2"/>
              </a:buClr>
              <a:defRPr/>
            </a:pPr>
            <a:r>
              <a:rPr lang="en-US" sz="2400" b="1" kern="0" dirty="0">
                <a:latin typeface="+mn-lt"/>
              </a:rPr>
              <a:t>Fair</a:t>
            </a:r>
          </a:p>
          <a:p>
            <a:pPr marL="285750" indent="-285750" eaLnBrk="0" hangingPunct="0">
              <a:buClr>
                <a:schemeClr val="accent2"/>
              </a:buClr>
              <a:defRPr/>
            </a:pPr>
            <a:r>
              <a:rPr lang="en-US" sz="2400" b="1" kern="0" dirty="0">
                <a:latin typeface="+mn-lt"/>
              </a:rPr>
              <a:t>Good</a:t>
            </a:r>
          </a:p>
          <a:p>
            <a:pPr marL="285750" indent="-285750" eaLnBrk="0" hangingPunct="0">
              <a:buClr>
                <a:schemeClr val="accent2"/>
              </a:buClr>
              <a:defRPr/>
            </a:pPr>
            <a:r>
              <a:rPr lang="en-US" sz="2400" b="1" kern="0" dirty="0">
                <a:latin typeface="+mn-lt"/>
              </a:rPr>
              <a:t>Excellent</a:t>
            </a:r>
          </a:p>
        </p:txBody>
      </p:sp>
      <p:sp>
        <p:nvSpPr>
          <p:cNvPr id="6" name="Content Placeholder 2"/>
          <p:cNvSpPr txBox="1">
            <a:spLocks/>
          </p:cNvSpPr>
          <p:nvPr/>
        </p:nvSpPr>
        <p:spPr bwMode="auto">
          <a:xfrm>
            <a:off x="4267200" y="2819400"/>
            <a:ext cx="4267200" cy="2667000"/>
          </a:xfrm>
          <a:prstGeom prst="rect">
            <a:avLst/>
          </a:prstGeom>
          <a:noFill/>
          <a:ln w="9525">
            <a:noFill/>
            <a:miter lim="800000"/>
            <a:headEnd/>
            <a:tailEnd/>
          </a:ln>
          <a:effectLst/>
        </p:spPr>
        <p:txBody>
          <a:bodyPr/>
          <a:lstStyle/>
          <a:p>
            <a:pPr marL="285750" indent="-285750" eaLnBrk="0" hangingPunct="0">
              <a:buClr>
                <a:schemeClr val="accent2"/>
              </a:buClr>
              <a:buFont typeface="Wingdings" pitchFamily="2" charset="2"/>
              <a:buNone/>
              <a:defRPr/>
            </a:pPr>
            <a:r>
              <a:rPr lang="en-US" sz="2400" i="1" kern="0" dirty="0">
                <a:latin typeface="+mn-lt"/>
              </a:rPr>
              <a:t>Balanced:</a:t>
            </a:r>
          </a:p>
          <a:p>
            <a:pPr marL="285750" indent="-285750" eaLnBrk="0" hangingPunct="0">
              <a:buClr>
                <a:schemeClr val="accent2"/>
              </a:buClr>
              <a:defRPr/>
            </a:pPr>
            <a:r>
              <a:rPr lang="en-US" sz="2400" b="1" kern="0" dirty="0">
                <a:latin typeface="+mn-lt"/>
              </a:rPr>
              <a:t>Very poor</a:t>
            </a:r>
          </a:p>
          <a:p>
            <a:pPr marL="285750" indent="-285750" eaLnBrk="0" hangingPunct="0">
              <a:buClr>
                <a:schemeClr val="accent2"/>
              </a:buClr>
              <a:defRPr/>
            </a:pPr>
            <a:r>
              <a:rPr lang="en-US" sz="2400" b="1" kern="0" dirty="0">
                <a:latin typeface="+mn-lt"/>
              </a:rPr>
              <a:t>Poor</a:t>
            </a:r>
          </a:p>
          <a:p>
            <a:pPr marL="285750" indent="-285750" eaLnBrk="0" hangingPunct="0">
              <a:buClr>
                <a:schemeClr val="accent2"/>
              </a:buClr>
              <a:defRPr/>
            </a:pPr>
            <a:r>
              <a:rPr lang="en-US" sz="2400" b="1" kern="0" dirty="0">
                <a:latin typeface="+mn-lt"/>
              </a:rPr>
              <a:t>Neither poor nor good</a:t>
            </a:r>
          </a:p>
          <a:p>
            <a:pPr marL="285750" indent="-285750" eaLnBrk="0" hangingPunct="0">
              <a:buClr>
                <a:schemeClr val="accent2"/>
              </a:buClr>
              <a:defRPr/>
            </a:pPr>
            <a:r>
              <a:rPr lang="en-US" sz="2400" b="1" kern="0" dirty="0">
                <a:latin typeface="+mn-lt"/>
              </a:rPr>
              <a:t>Good</a:t>
            </a:r>
          </a:p>
          <a:p>
            <a:pPr marL="285750" indent="-285750" eaLnBrk="0" hangingPunct="0">
              <a:buClr>
                <a:schemeClr val="accent2"/>
              </a:buClr>
              <a:defRPr/>
            </a:pPr>
            <a:r>
              <a:rPr lang="en-US" sz="2400" b="1" kern="0" dirty="0">
                <a:latin typeface="+mn-lt"/>
              </a:rPr>
              <a:t>Very good</a:t>
            </a:r>
          </a:p>
        </p:txBody>
      </p:sp>
    </p:spTree>
    <p:extLst>
      <p:ext uri="{BB962C8B-B14F-4D97-AF65-F5344CB8AC3E}">
        <p14:creationId xmlns:p14="http://schemas.microsoft.com/office/powerpoint/2010/main" val="960383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Recall Issues</a:t>
            </a:r>
            <a:endParaRPr lang="en-US" dirty="0"/>
          </a:p>
        </p:txBody>
      </p:sp>
      <p:sp>
        <p:nvSpPr>
          <p:cNvPr id="28675" name="Content Placeholder 2"/>
          <p:cNvSpPr>
            <a:spLocks noGrp="1"/>
          </p:cNvSpPr>
          <p:nvPr>
            <p:ph idx="1"/>
          </p:nvPr>
        </p:nvSpPr>
        <p:spPr/>
        <p:txBody>
          <a:bodyPr/>
          <a:lstStyle/>
          <a:p>
            <a:r>
              <a:rPr lang="en-US" altLang="en-US" dirty="0" smtClean="0"/>
              <a:t>Dates are poorly recalled.</a:t>
            </a:r>
          </a:p>
          <a:p>
            <a:r>
              <a:rPr lang="en-US" altLang="en-US" dirty="0" smtClean="0"/>
              <a:t>Errors increase with time since event.</a:t>
            </a:r>
          </a:p>
          <a:p>
            <a:r>
              <a:rPr lang="en-US" altLang="en-US" dirty="0" smtClean="0"/>
              <a:t>Telescoping – people tend to report event occurring more recently than they actually did.</a:t>
            </a:r>
          </a:p>
          <a:p>
            <a:r>
              <a:rPr lang="en-US" altLang="en-US" dirty="0" smtClean="0"/>
              <a:t>Forgetting occurs more with passage of time and with minor, non-salient events.</a:t>
            </a:r>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F7510985-C4AD-42B0-B237-B0671785BAFC}" type="slidenum">
              <a:rPr lang="en-US" altLang="en-US" sz="1000" smtClean="0"/>
              <a:pPr/>
              <a:t>14</a:t>
            </a:fld>
            <a:endParaRPr lang="en-US" altLang="en-US" sz="1000" smtClean="0"/>
          </a:p>
        </p:txBody>
      </p:sp>
    </p:spTree>
    <p:extLst>
      <p:ext uri="{BB962C8B-B14F-4D97-AF65-F5344CB8AC3E}">
        <p14:creationId xmlns:p14="http://schemas.microsoft.com/office/powerpoint/2010/main" val="2737171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Questionnaire Design Pitfalls</a:t>
            </a:r>
            <a:endParaRPr lang="en-US" dirty="0"/>
          </a:p>
        </p:txBody>
      </p:sp>
      <p:sp>
        <p:nvSpPr>
          <p:cNvPr id="29699" name="Content Placeholder 2"/>
          <p:cNvSpPr>
            <a:spLocks noGrp="1"/>
          </p:cNvSpPr>
          <p:nvPr>
            <p:ph idx="1"/>
          </p:nvPr>
        </p:nvSpPr>
        <p:spPr/>
        <p:txBody>
          <a:bodyPr/>
          <a:lstStyle/>
          <a:p>
            <a:r>
              <a:rPr lang="en-US" altLang="en-US" smtClean="0"/>
              <a:t>“Double-negative” questions</a:t>
            </a:r>
          </a:p>
          <a:p>
            <a:pPr lvl="1"/>
            <a:r>
              <a:rPr lang="en-US" altLang="en-US" smtClean="0"/>
              <a:t>Can be confusing for respondents.</a:t>
            </a:r>
          </a:p>
          <a:p>
            <a:pPr lvl="1"/>
            <a:r>
              <a:rPr lang="en-US" altLang="en-US" smtClean="0"/>
              <a:t>E.g., “I cannot say that this policy is working.”</a:t>
            </a:r>
          </a:p>
          <a:p>
            <a:pPr lvl="1"/>
            <a:r>
              <a:rPr lang="en-US" altLang="en-US" smtClean="0"/>
              <a:t>Reword to, “I think that this policy is working.”</a:t>
            </a:r>
          </a:p>
          <a:p>
            <a:r>
              <a:rPr lang="en-US" altLang="en-US" smtClean="0"/>
              <a:t>“Double-barreled” questions</a:t>
            </a:r>
          </a:p>
          <a:p>
            <a:pPr lvl="1"/>
            <a:r>
              <a:rPr lang="en-US" altLang="en-US" smtClean="0"/>
              <a:t>Asks about two or more issues in one question.</a:t>
            </a:r>
          </a:p>
          <a:p>
            <a:pPr lvl="1"/>
            <a:r>
              <a:rPr lang="en-US" altLang="en-US" smtClean="0"/>
              <a:t>May be different answers for each issue.</a:t>
            </a:r>
          </a:p>
          <a:p>
            <a:pPr lvl="1"/>
            <a:r>
              <a:rPr lang="en-US" altLang="en-US" smtClean="0"/>
              <a:t>E.g., “Are sufficient supplies available for drawing blood and setting up IVs?”</a:t>
            </a:r>
          </a:p>
        </p:txBody>
      </p:sp>
      <p:sp>
        <p:nvSpPr>
          <p:cNvPr id="2970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A614D3EE-47CF-4B12-A70E-C43EB199153D}" type="slidenum">
              <a:rPr lang="en-US" altLang="en-US" sz="1000" smtClean="0"/>
              <a:pPr/>
              <a:t>15</a:t>
            </a:fld>
            <a:endParaRPr lang="en-US" altLang="en-US" sz="1000" smtClean="0"/>
          </a:p>
        </p:txBody>
      </p:sp>
    </p:spTree>
    <p:extLst>
      <p:ext uri="{BB962C8B-B14F-4D97-AF65-F5344CB8AC3E}">
        <p14:creationId xmlns:p14="http://schemas.microsoft.com/office/powerpoint/2010/main" val="3914861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Questionnaire Design Pitfalls</a:t>
            </a:r>
            <a:endParaRPr lang="en-US" dirty="0"/>
          </a:p>
        </p:txBody>
      </p:sp>
      <p:sp>
        <p:nvSpPr>
          <p:cNvPr id="30723" name="Content Placeholder 2"/>
          <p:cNvSpPr>
            <a:spLocks noGrp="1"/>
          </p:cNvSpPr>
          <p:nvPr>
            <p:ph idx="1"/>
          </p:nvPr>
        </p:nvSpPr>
        <p:spPr/>
        <p:txBody>
          <a:bodyPr/>
          <a:lstStyle/>
          <a:p>
            <a:r>
              <a:rPr lang="en-US" altLang="en-US" dirty="0" smtClean="0"/>
              <a:t>Avoid leading questions – instead, reword questions to include various responses:</a:t>
            </a:r>
          </a:p>
          <a:p>
            <a:pPr lvl="1"/>
            <a:r>
              <a:rPr lang="en-US" altLang="en-US" dirty="0" smtClean="0"/>
              <a:t>“Do you agree with </a:t>
            </a:r>
            <a:r>
              <a:rPr lang="en-US" altLang="en-US" dirty="0" smtClean="0"/>
              <a:t>the agency’s policy </a:t>
            </a:r>
            <a:r>
              <a:rPr lang="en-US" altLang="en-US" dirty="0" smtClean="0"/>
              <a:t>to ________?”</a:t>
            </a:r>
          </a:p>
          <a:p>
            <a:pPr lvl="1"/>
            <a:r>
              <a:rPr lang="en-US" altLang="en-US" dirty="0" smtClean="0"/>
              <a:t>“Do you agree or disagree with </a:t>
            </a:r>
            <a:r>
              <a:rPr lang="en-US" altLang="en-US" dirty="0"/>
              <a:t>agency’s policy </a:t>
            </a:r>
            <a:r>
              <a:rPr lang="en-US" altLang="en-US" dirty="0" smtClean="0"/>
              <a:t>to ________?”</a:t>
            </a:r>
          </a:p>
          <a:p>
            <a:r>
              <a:rPr lang="en-US" altLang="en-US" dirty="0" smtClean="0"/>
              <a:t>Acquiescence bias – some people may be more likely to agree (acquiesce) than others.</a:t>
            </a:r>
          </a:p>
          <a:p>
            <a:r>
              <a:rPr lang="en-US" altLang="en-US" dirty="0" smtClean="0"/>
              <a:t>Social-desirability bias – people have a natural tendency to want to be accepted and liked, which may lead to inaccurate answers to questions on sensitive topics.</a:t>
            </a:r>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44902FD9-53C8-407E-AD33-CC31E929F888}" type="slidenum">
              <a:rPr lang="en-US" altLang="en-US" sz="1000" smtClean="0"/>
              <a:pPr/>
              <a:t>16</a:t>
            </a:fld>
            <a:endParaRPr lang="en-US" altLang="en-US" sz="1000" smtClean="0"/>
          </a:p>
        </p:txBody>
      </p:sp>
    </p:spTree>
    <p:extLst>
      <p:ext uri="{BB962C8B-B14F-4D97-AF65-F5344CB8AC3E}">
        <p14:creationId xmlns:p14="http://schemas.microsoft.com/office/powerpoint/2010/main" val="833057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many cases a sample of the population will be sufficient to address the analytic needs rather than attempting to survey the entire population.</a:t>
            </a:r>
          </a:p>
          <a:p>
            <a:r>
              <a:rPr lang="en-US" dirty="0"/>
              <a:t>P</a:t>
            </a:r>
            <a:r>
              <a:rPr lang="en-US" dirty="0" smtClean="0"/>
              <a:t>robability sampling will allow measures of the precision of sample estimates as opposed to judgement or convenience sampling.</a:t>
            </a:r>
          </a:p>
          <a:p>
            <a:r>
              <a:rPr lang="en-US" dirty="0" smtClean="0"/>
              <a:t>Must assemble a sampling frame that includes all members of the population to avoid coverage errors.</a:t>
            </a:r>
          </a:p>
          <a:p>
            <a:r>
              <a:rPr lang="en-US" dirty="0" smtClean="0"/>
              <a:t>Complex sample designs that include stratification, clustering, and unequal sampling weights will require special calculations to obtain correct sampling error estimates.</a:t>
            </a:r>
            <a:endParaRPr lang="en-US" dirty="0"/>
          </a:p>
        </p:txBody>
      </p:sp>
      <p:sp>
        <p:nvSpPr>
          <p:cNvPr id="3" name="Title 2"/>
          <p:cNvSpPr>
            <a:spLocks noGrp="1"/>
          </p:cNvSpPr>
          <p:nvPr>
            <p:ph type="title"/>
          </p:nvPr>
        </p:nvSpPr>
        <p:spPr/>
        <p:txBody>
          <a:bodyPr/>
          <a:lstStyle/>
          <a:p>
            <a:r>
              <a:rPr lang="en-US" dirty="0" smtClean="0"/>
              <a:t>Sampling</a:t>
            </a:r>
            <a:endParaRPr lang="en-US" dirty="0"/>
          </a:p>
        </p:txBody>
      </p:sp>
    </p:spTree>
    <p:extLst>
      <p:ext uri="{BB962C8B-B14F-4D97-AF65-F5344CB8AC3E}">
        <p14:creationId xmlns:p14="http://schemas.microsoft.com/office/powerpoint/2010/main" val="524844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D2A53487-C277-49B3-B534-8DCCA5B2F3BB}" type="slidenum">
              <a:rPr lang="en-US" altLang="en-US" sz="1000" smtClean="0"/>
              <a:pPr/>
              <a:t>18</a:t>
            </a:fld>
            <a:endParaRPr lang="en-US" altLang="en-US" sz="1000" smtClean="0"/>
          </a:p>
        </p:txBody>
      </p:sp>
      <p:sp>
        <p:nvSpPr>
          <p:cNvPr id="466946" name="Rectangle 2"/>
          <p:cNvSpPr>
            <a:spLocks noGrp="1" noRot="1" noChangeArrowheads="1"/>
          </p:cNvSpPr>
          <p:nvPr>
            <p:ph type="title"/>
          </p:nvPr>
        </p:nvSpPr>
        <p:spPr/>
        <p:txBody>
          <a:bodyPr/>
          <a:lstStyle/>
          <a:p>
            <a:pPr eaLnBrk="1" hangingPunct="1">
              <a:defRPr/>
            </a:pPr>
            <a:r>
              <a:rPr lang="en-US" dirty="0" smtClean="0"/>
              <a:t>Coverage Error</a:t>
            </a:r>
          </a:p>
        </p:txBody>
      </p:sp>
      <p:sp>
        <p:nvSpPr>
          <p:cNvPr id="35844" name="Rectangle 3"/>
          <p:cNvSpPr>
            <a:spLocks noGrp="1" noChangeArrowheads="1"/>
          </p:cNvSpPr>
          <p:nvPr>
            <p:ph type="body" idx="1"/>
          </p:nvPr>
        </p:nvSpPr>
        <p:spPr/>
        <p:txBody>
          <a:bodyPr/>
          <a:lstStyle/>
          <a:p>
            <a:pPr eaLnBrk="1" hangingPunct="1"/>
            <a:r>
              <a:rPr lang="en-US" altLang="en-US" smtClean="0"/>
              <a:t>Part of the target population is systematically left out of the data collection.</a:t>
            </a:r>
          </a:p>
          <a:p>
            <a:pPr eaLnBrk="1" hangingPunct="1"/>
            <a:r>
              <a:rPr lang="en-US" altLang="en-US" smtClean="0"/>
              <a:t>Can lead to </a:t>
            </a:r>
            <a:r>
              <a:rPr lang="en-US" altLang="en-US" i="1" smtClean="0"/>
              <a:t>coverage bias</a:t>
            </a:r>
            <a:r>
              <a:rPr lang="en-US" altLang="en-US" smtClean="0"/>
              <a:t> if the portion of the population left out is different from the target population on a key characteristic.</a:t>
            </a:r>
          </a:p>
          <a:p>
            <a:pPr eaLnBrk="1" hangingPunct="1"/>
            <a:r>
              <a:rPr lang="en-US" altLang="en-US" smtClean="0"/>
              <a:t>Level of bias is usually unknown - difficult and expensive to quantify.</a:t>
            </a:r>
          </a:p>
        </p:txBody>
      </p:sp>
    </p:spTree>
    <p:extLst>
      <p:ext uri="{BB962C8B-B14F-4D97-AF65-F5344CB8AC3E}">
        <p14:creationId xmlns:p14="http://schemas.microsoft.com/office/powerpoint/2010/main" val="1461400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1B27EA42-08B2-4DCD-BAB5-2F10715EEEBD}" type="slidenum">
              <a:rPr lang="en-US" altLang="en-US" sz="1000" smtClean="0"/>
              <a:pPr/>
              <a:t>19</a:t>
            </a:fld>
            <a:endParaRPr lang="en-US" altLang="en-US" sz="1000" smtClean="0"/>
          </a:p>
        </p:txBody>
      </p:sp>
      <p:sp>
        <p:nvSpPr>
          <p:cNvPr id="468994" name="Rectangle 2"/>
          <p:cNvSpPr>
            <a:spLocks noGrp="1" noRot="1" noChangeArrowheads="1"/>
          </p:cNvSpPr>
          <p:nvPr>
            <p:ph type="title"/>
          </p:nvPr>
        </p:nvSpPr>
        <p:spPr/>
        <p:txBody>
          <a:bodyPr/>
          <a:lstStyle/>
          <a:p>
            <a:pPr eaLnBrk="1" hangingPunct="1">
              <a:defRPr/>
            </a:pPr>
            <a:r>
              <a:rPr lang="en-US" dirty="0" smtClean="0"/>
              <a:t>Nonresponse Error</a:t>
            </a:r>
          </a:p>
        </p:txBody>
      </p:sp>
      <p:sp>
        <p:nvSpPr>
          <p:cNvPr id="36868" name="Rectangle 3"/>
          <p:cNvSpPr>
            <a:spLocks noGrp="1" noChangeArrowheads="1"/>
          </p:cNvSpPr>
          <p:nvPr>
            <p:ph type="body" idx="1"/>
          </p:nvPr>
        </p:nvSpPr>
        <p:spPr/>
        <p:txBody>
          <a:bodyPr/>
          <a:lstStyle/>
          <a:p>
            <a:pPr eaLnBrk="1" hangingPunct="1"/>
            <a:r>
              <a:rPr lang="en-US" altLang="en-US" smtClean="0"/>
              <a:t>Information not collected from all members of the population or missing from administrative records.</a:t>
            </a:r>
          </a:p>
          <a:p>
            <a:pPr eaLnBrk="1" hangingPunct="1"/>
            <a:r>
              <a:rPr lang="en-US" altLang="en-US" smtClean="0"/>
              <a:t>Missing records (unit nonresponse).</a:t>
            </a:r>
          </a:p>
          <a:p>
            <a:pPr eaLnBrk="1" hangingPunct="1"/>
            <a:r>
              <a:rPr lang="en-US" altLang="en-US" smtClean="0"/>
              <a:t>Missing fields (item nonresponse).</a:t>
            </a:r>
          </a:p>
          <a:p>
            <a:pPr eaLnBrk="1" hangingPunct="1"/>
            <a:r>
              <a:rPr lang="en-US" altLang="en-US" smtClean="0"/>
              <a:t>Results in </a:t>
            </a:r>
            <a:r>
              <a:rPr lang="en-US" altLang="en-US" i="1" smtClean="0"/>
              <a:t>nonresponse bias</a:t>
            </a:r>
            <a:r>
              <a:rPr lang="en-US" altLang="en-US" smtClean="0"/>
              <a:t> if the portion of the population that is missing or has missing data is different from others on key characteristics.</a:t>
            </a:r>
          </a:p>
        </p:txBody>
      </p:sp>
    </p:spTree>
    <p:extLst>
      <p:ext uri="{BB962C8B-B14F-4D97-AF65-F5344CB8AC3E}">
        <p14:creationId xmlns:p14="http://schemas.microsoft.com/office/powerpoint/2010/main" val="1015692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i="1" dirty="0" smtClean="0"/>
              <a:t>Includes </a:t>
            </a:r>
            <a:r>
              <a:rPr lang="en-US" i="1" dirty="0"/>
              <a:t>several </a:t>
            </a:r>
            <a:r>
              <a:rPr lang="en-US" i="1" dirty="0" smtClean="0"/>
              <a:t>provisions </a:t>
            </a:r>
            <a:r>
              <a:rPr lang="en-US" i="1" dirty="0"/>
              <a:t>that support </a:t>
            </a:r>
            <a:r>
              <a:rPr lang="en-US" i="1" dirty="0" smtClean="0"/>
              <a:t>IGs:</a:t>
            </a:r>
          </a:p>
          <a:p>
            <a:r>
              <a:rPr lang="en-US" dirty="0" smtClean="0"/>
              <a:t>Exemption from the Computer Matching Act</a:t>
            </a:r>
          </a:p>
          <a:p>
            <a:r>
              <a:rPr lang="en-US" dirty="0" smtClean="0"/>
              <a:t>Exemption from the </a:t>
            </a:r>
            <a:r>
              <a:rPr lang="en-US" dirty="0"/>
              <a:t>Paperwork Reduction Act </a:t>
            </a:r>
            <a:endParaRPr lang="en-US" dirty="0" smtClean="0"/>
          </a:p>
          <a:p>
            <a:r>
              <a:rPr lang="en-US" dirty="0" smtClean="0"/>
              <a:t>Requirement </a:t>
            </a:r>
            <a:r>
              <a:rPr lang="en-US" dirty="0"/>
              <a:t>that the </a:t>
            </a:r>
            <a:r>
              <a:rPr lang="en-US" dirty="0" smtClean="0"/>
              <a:t>GAO </a:t>
            </a:r>
            <a:r>
              <a:rPr lang="en-US" dirty="0"/>
              <a:t>complete a study on prolonged IG vacancies during which an acting IG has </a:t>
            </a:r>
            <a:r>
              <a:rPr lang="en-US" dirty="0" smtClean="0"/>
              <a:t>served </a:t>
            </a:r>
            <a:r>
              <a:rPr lang="en-US" dirty="0"/>
              <a:t>and report </a:t>
            </a:r>
            <a:r>
              <a:rPr lang="en-US" dirty="0" smtClean="0"/>
              <a:t>findings </a:t>
            </a:r>
            <a:r>
              <a:rPr lang="en-US" dirty="0"/>
              <a:t>to </a:t>
            </a:r>
            <a:r>
              <a:rPr lang="en-US" dirty="0" smtClean="0"/>
              <a:t>Congress</a:t>
            </a:r>
            <a:endParaRPr lang="en-US" dirty="0"/>
          </a:p>
          <a:p>
            <a:endParaRPr lang="en-US" dirty="0"/>
          </a:p>
        </p:txBody>
      </p:sp>
      <p:sp>
        <p:nvSpPr>
          <p:cNvPr id="3" name="Title 2"/>
          <p:cNvSpPr>
            <a:spLocks noGrp="1"/>
          </p:cNvSpPr>
          <p:nvPr>
            <p:ph type="title"/>
          </p:nvPr>
        </p:nvSpPr>
        <p:spPr/>
        <p:txBody>
          <a:bodyPr>
            <a:normAutofit/>
          </a:bodyPr>
          <a:lstStyle/>
          <a:p>
            <a:r>
              <a:rPr lang="en-US" dirty="0" smtClean="0"/>
              <a:t>IG Empowerment Act</a:t>
            </a:r>
            <a:endParaRPr lang="en-US" dirty="0"/>
          </a:p>
        </p:txBody>
      </p:sp>
    </p:spTree>
    <p:extLst>
      <p:ext uri="{BB962C8B-B14F-4D97-AF65-F5344CB8AC3E}">
        <p14:creationId xmlns:p14="http://schemas.microsoft.com/office/powerpoint/2010/main" val="576796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97862772-5AA9-4C6D-AB3E-479B0C39146C}" type="slidenum">
              <a:rPr lang="en-US" altLang="en-US" sz="1000" smtClean="0"/>
              <a:pPr/>
              <a:t>20</a:t>
            </a:fld>
            <a:endParaRPr lang="en-US" altLang="en-US" sz="1000" smtClean="0"/>
          </a:p>
        </p:txBody>
      </p:sp>
      <p:sp>
        <p:nvSpPr>
          <p:cNvPr id="471042" name="Rectangle 2"/>
          <p:cNvSpPr>
            <a:spLocks noGrp="1" noRot="1" noChangeArrowheads="1"/>
          </p:cNvSpPr>
          <p:nvPr>
            <p:ph type="title"/>
          </p:nvPr>
        </p:nvSpPr>
        <p:spPr/>
        <p:txBody>
          <a:bodyPr/>
          <a:lstStyle/>
          <a:p>
            <a:pPr eaLnBrk="1" hangingPunct="1">
              <a:defRPr/>
            </a:pPr>
            <a:r>
              <a:rPr lang="en-US" dirty="0" smtClean="0"/>
              <a:t>Measurement Error</a:t>
            </a:r>
          </a:p>
        </p:txBody>
      </p:sp>
      <p:sp>
        <p:nvSpPr>
          <p:cNvPr id="37892" name="Rectangle 3"/>
          <p:cNvSpPr>
            <a:spLocks noGrp="1" noChangeArrowheads="1"/>
          </p:cNvSpPr>
          <p:nvPr>
            <p:ph type="body" idx="1"/>
          </p:nvPr>
        </p:nvSpPr>
        <p:spPr/>
        <p:txBody>
          <a:bodyPr/>
          <a:lstStyle/>
          <a:p>
            <a:pPr eaLnBrk="1" hangingPunct="1"/>
            <a:r>
              <a:rPr lang="en-US" altLang="en-US" smtClean="0"/>
              <a:t>A.k.a. Response Error</a:t>
            </a:r>
          </a:p>
          <a:p>
            <a:pPr eaLnBrk="1" hangingPunct="1"/>
            <a:r>
              <a:rPr lang="en-US" altLang="en-US" smtClean="0"/>
              <a:t>Information obtained is different than the truth.</a:t>
            </a:r>
          </a:p>
          <a:p>
            <a:pPr eaLnBrk="1" hangingPunct="1"/>
            <a:r>
              <a:rPr lang="en-US" altLang="en-US" smtClean="0"/>
              <a:t>Caused when respondent gives incorrect information or administrative records contain errors.</a:t>
            </a:r>
          </a:p>
          <a:p>
            <a:pPr eaLnBrk="1" hangingPunct="1"/>
            <a:r>
              <a:rPr lang="en-US" altLang="en-US" smtClean="0"/>
              <a:t>Leads to measurement bias if some parts of the population are affected differently than others.</a:t>
            </a:r>
          </a:p>
        </p:txBody>
      </p:sp>
    </p:spTree>
    <p:extLst>
      <p:ext uri="{BB962C8B-B14F-4D97-AF65-F5344CB8AC3E}">
        <p14:creationId xmlns:p14="http://schemas.microsoft.com/office/powerpoint/2010/main" val="2099617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7C0E692B-0E80-45AB-AEAE-51CB0A45AC98}" type="slidenum">
              <a:rPr lang="en-US" altLang="en-US" sz="1000" smtClean="0"/>
              <a:pPr/>
              <a:t>21</a:t>
            </a:fld>
            <a:endParaRPr lang="en-US" altLang="en-US" sz="1000" smtClean="0"/>
          </a:p>
        </p:txBody>
      </p:sp>
      <p:sp>
        <p:nvSpPr>
          <p:cNvPr id="473090" name="Rectangle 2"/>
          <p:cNvSpPr>
            <a:spLocks noGrp="1" noRot="1" noChangeArrowheads="1"/>
          </p:cNvSpPr>
          <p:nvPr>
            <p:ph type="title"/>
          </p:nvPr>
        </p:nvSpPr>
        <p:spPr/>
        <p:txBody>
          <a:bodyPr/>
          <a:lstStyle/>
          <a:p>
            <a:pPr eaLnBrk="1" hangingPunct="1">
              <a:defRPr/>
            </a:pPr>
            <a:r>
              <a:rPr lang="en-US" dirty="0" smtClean="0"/>
              <a:t>Measurement Error - </a:t>
            </a:r>
            <a:r>
              <a:rPr lang="en-US" b="0" dirty="0" smtClean="0"/>
              <a:t>continued</a:t>
            </a:r>
            <a:endParaRPr lang="en-US" dirty="0" smtClean="0"/>
          </a:p>
        </p:txBody>
      </p:sp>
      <p:sp>
        <p:nvSpPr>
          <p:cNvPr id="38916" name="Rectangle 3"/>
          <p:cNvSpPr>
            <a:spLocks noGrp="1" noChangeArrowheads="1"/>
          </p:cNvSpPr>
          <p:nvPr>
            <p:ph type="body" idx="1"/>
          </p:nvPr>
        </p:nvSpPr>
        <p:spPr/>
        <p:txBody>
          <a:bodyPr/>
          <a:lstStyle/>
          <a:p>
            <a:pPr eaLnBrk="1" hangingPunct="1"/>
            <a:r>
              <a:rPr lang="en-US" altLang="en-US" smtClean="0"/>
              <a:t>Respondent reports</a:t>
            </a:r>
          </a:p>
          <a:p>
            <a:pPr lvl="1" eaLnBrk="1" hangingPunct="1"/>
            <a:r>
              <a:rPr lang="en-US" altLang="en-US" smtClean="0"/>
              <a:t>Memory errors</a:t>
            </a:r>
          </a:p>
          <a:p>
            <a:pPr lvl="1" eaLnBrk="1" hangingPunct="1"/>
            <a:r>
              <a:rPr lang="en-US" altLang="en-US" smtClean="0"/>
              <a:t>Misunderstands questions (questions poorly designed)</a:t>
            </a:r>
          </a:p>
          <a:p>
            <a:pPr lvl="1" eaLnBrk="1" hangingPunct="1"/>
            <a:r>
              <a:rPr lang="en-US" altLang="en-US" smtClean="0"/>
              <a:t>Order effects and other cognitive effects.</a:t>
            </a:r>
          </a:p>
          <a:p>
            <a:pPr eaLnBrk="1" hangingPunct="1"/>
            <a:r>
              <a:rPr lang="en-US" altLang="en-US" smtClean="0"/>
              <a:t>Interviewer-administered survey</a:t>
            </a:r>
          </a:p>
          <a:p>
            <a:pPr lvl="1" eaLnBrk="1" hangingPunct="1"/>
            <a:r>
              <a:rPr lang="en-US" altLang="en-US" i="1" smtClean="0"/>
              <a:t>Correlated Response Error - </a:t>
            </a:r>
            <a:r>
              <a:rPr lang="en-US" altLang="en-US" smtClean="0"/>
              <a:t>errors are correlated within interviewer caseloads.</a:t>
            </a:r>
          </a:p>
          <a:p>
            <a:pPr lvl="1" eaLnBrk="1" hangingPunct="1"/>
            <a:r>
              <a:rPr lang="en-US" altLang="en-US" smtClean="0"/>
              <a:t>Keeping caseloads as low as possible and training interviewers to act the same helps.</a:t>
            </a:r>
          </a:p>
        </p:txBody>
      </p:sp>
    </p:spTree>
    <p:extLst>
      <p:ext uri="{BB962C8B-B14F-4D97-AF65-F5344CB8AC3E}">
        <p14:creationId xmlns:p14="http://schemas.microsoft.com/office/powerpoint/2010/main" val="585801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EB84BB7E-7D90-4080-9284-9B1D54BFE54B}" type="slidenum">
              <a:rPr lang="en-US" altLang="en-US" sz="1000" smtClean="0"/>
              <a:pPr/>
              <a:t>22</a:t>
            </a:fld>
            <a:endParaRPr lang="en-US" altLang="en-US" sz="1000" smtClean="0"/>
          </a:p>
        </p:txBody>
      </p:sp>
      <p:sp>
        <p:nvSpPr>
          <p:cNvPr id="475138" name="Rectangle 2"/>
          <p:cNvSpPr>
            <a:spLocks noGrp="1" noRot="1" noChangeArrowheads="1"/>
          </p:cNvSpPr>
          <p:nvPr>
            <p:ph type="title"/>
          </p:nvPr>
        </p:nvSpPr>
        <p:spPr/>
        <p:txBody>
          <a:bodyPr/>
          <a:lstStyle/>
          <a:p>
            <a:pPr eaLnBrk="1" hangingPunct="1">
              <a:defRPr/>
            </a:pPr>
            <a:r>
              <a:rPr lang="en-US" dirty="0" smtClean="0"/>
              <a:t>Measurement Error - </a:t>
            </a:r>
            <a:r>
              <a:rPr lang="en-US" b="0" dirty="0" smtClean="0"/>
              <a:t>continued</a:t>
            </a:r>
          </a:p>
        </p:txBody>
      </p:sp>
      <p:pic>
        <p:nvPicPr>
          <p:cNvPr id="39940" name="Picture 3" descr="Calvin and Hobbes"/>
          <p:cNvPicPr>
            <a:picLocks noChangeAspect="1" noChangeArrowheads="1"/>
          </p:cNvPicPr>
          <p:nvPr/>
        </p:nvPicPr>
        <p:blipFill>
          <a:blip r:embed="rId2">
            <a:extLst>
              <a:ext uri="{28A0092B-C50C-407E-A947-70E740481C1C}">
                <a14:useLocalDpi xmlns:a14="http://schemas.microsoft.com/office/drawing/2010/main" val="0"/>
              </a:ext>
            </a:extLst>
          </a:blip>
          <a:srcRect l="948" t="10382" r="69928" b="13489"/>
          <a:stretch>
            <a:fillRect/>
          </a:stretch>
        </p:blipFill>
        <p:spPr bwMode="auto">
          <a:xfrm>
            <a:off x="1752600" y="1600200"/>
            <a:ext cx="560863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464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EBC7899D-28C0-4B0B-9D6F-D79733BB3246}" type="slidenum">
              <a:rPr lang="en-US" altLang="en-US" sz="1000" smtClean="0"/>
              <a:pPr/>
              <a:t>23</a:t>
            </a:fld>
            <a:endParaRPr lang="en-US" altLang="en-US" sz="1000" smtClean="0"/>
          </a:p>
        </p:txBody>
      </p:sp>
      <p:sp>
        <p:nvSpPr>
          <p:cNvPr id="476162" name="Rectangle 2"/>
          <p:cNvSpPr>
            <a:spLocks noGrp="1" noRot="1" noChangeArrowheads="1"/>
          </p:cNvSpPr>
          <p:nvPr>
            <p:ph type="title"/>
          </p:nvPr>
        </p:nvSpPr>
        <p:spPr/>
        <p:txBody>
          <a:bodyPr/>
          <a:lstStyle/>
          <a:p>
            <a:pPr eaLnBrk="1" hangingPunct="1">
              <a:defRPr/>
            </a:pPr>
            <a:r>
              <a:rPr lang="en-US" dirty="0" smtClean="0"/>
              <a:t>Measurement Error - </a:t>
            </a:r>
            <a:r>
              <a:rPr lang="en-US" b="0" dirty="0" smtClean="0"/>
              <a:t>continued</a:t>
            </a:r>
          </a:p>
        </p:txBody>
      </p:sp>
      <p:pic>
        <p:nvPicPr>
          <p:cNvPr id="40964" name="Picture 3" descr="Calvin and Hobbes"/>
          <p:cNvPicPr>
            <a:picLocks noChangeAspect="1" noChangeArrowheads="1"/>
          </p:cNvPicPr>
          <p:nvPr/>
        </p:nvPicPr>
        <p:blipFill>
          <a:blip r:embed="rId2">
            <a:extLst>
              <a:ext uri="{28A0092B-C50C-407E-A947-70E740481C1C}">
                <a14:useLocalDpi xmlns:a14="http://schemas.microsoft.com/office/drawing/2010/main" val="0"/>
              </a:ext>
            </a:extLst>
          </a:blip>
          <a:srcRect l="32500" t="10686" r="35001" b="8104"/>
          <a:stretch>
            <a:fillRect/>
          </a:stretch>
        </p:blipFill>
        <p:spPr bwMode="auto">
          <a:xfrm>
            <a:off x="1676400" y="1600200"/>
            <a:ext cx="5867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6938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D20A9BFE-BAA8-4064-B3A5-A35813705A37}" type="slidenum">
              <a:rPr lang="en-US" altLang="en-US" sz="1000" smtClean="0"/>
              <a:pPr/>
              <a:t>24</a:t>
            </a:fld>
            <a:endParaRPr lang="en-US" altLang="en-US" sz="1000" smtClean="0"/>
          </a:p>
        </p:txBody>
      </p:sp>
      <p:sp>
        <p:nvSpPr>
          <p:cNvPr id="477186" name="Rectangle 2"/>
          <p:cNvSpPr>
            <a:spLocks noGrp="1" noRot="1" noChangeArrowheads="1"/>
          </p:cNvSpPr>
          <p:nvPr>
            <p:ph type="title"/>
          </p:nvPr>
        </p:nvSpPr>
        <p:spPr/>
        <p:txBody>
          <a:bodyPr/>
          <a:lstStyle/>
          <a:p>
            <a:pPr eaLnBrk="1" hangingPunct="1">
              <a:defRPr/>
            </a:pPr>
            <a:r>
              <a:rPr lang="en-US" dirty="0" smtClean="0"/>
              <a:t>Measurement Error - </a:t>
            </a:r>
            <a:r>
              <a:rPr lang="en-US" b="0" dirty="0" smtClean="0"/>
              <a:t>continued</a:t>
            </a:r>
          </a:p>
        </p:txBody>
      </p:sp>
      <p:pic>
        <p:nvPicPr>
          <p:cNvPr id="41988" name="Picture 3" descr="Calvin and Hobbes"/>
          <p:cNvPicPr>
            <a:picLocks noChangeAspect="1" noChangeArrowheads="1"/>
          </p:cNvPicPr>
          <p:nvPr/>
        </p:nvPicPr>
        <p:blipFill>
          <a:blip r:embed="rId2">
            <a:extLst>
              <a:ext uri="{28A0092B-C50C-407E-A947-70E740481C1C}">
                <a14:useLocalDpi xmlns:a14="http://schemas.microsoft.com/office/drawing/2010/main" val="0"/>
              </a:ext>
            </a:extLst>
          </a:blip>
          <a:srcRect l="66667" t="10686" r="2499" b="12378"/>
          <a:stretch>
            <a:fillRect/>
          </a:stretch>
        </p:blipFill>
        <p:spPr bwMode="auto">
          <a:xfrm>
            <a:off x="1752600" y="1600200"/>
            <a:ext cx="5867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0491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CIGIE aims to help </a:t>
            </a:r>
            <a:r>
              <a:rPr lang="en-US" dirty="0"/>
              <a:t>OIGs identify and obtain the right skills to design and implement </a:t>
            </a:r>
            <a:r>
              <a:rPr lang="en-US" dirty="0" smtClean="0"/>
              <a:t>surveys.</a:t>
            </a:r>
            <a:endParaRPr lang="en-US" dirty="0"/>
          </a:p>
          <a:p>
            <a:r>
              <a:rPr lang="en-US" dirty="0" smtClean="0"/>
              <a:t>Established PRA working group.</a:t>
            </a:r>
          </a:p>
          <a:p>
            <a:r>
              <a:rPr lang="en-US" dirty="0" smtClean="0"/>
              <a:t>Working group drafted</a:t>
            </a:r>
            <a:r>
              <a:rPr lang="en-US" dirty="0" smtClean="0"/>
              <a:t> guidance to help </a:t>
            </a:r>
            <a:r>
              <a:rPr lang="en-US" dirty="0"/>
              <a:t>OIGs maintain high, consistent standards when conducting </a:t>
            </a:r>
            <a:r>
              <a:rPr lang="en-US" dirty="0" smtClean="0"/>
              <a:t>surveys.</a:t>
            </a:r>
            <a:endParaRPr lang="en-US" dirty="0"/>
          </a:p>
          <a:p>
            <a:r>
              <a:rPr lang="en-US" dirty="0" smtClean="0"/>
              <a:t>Draft </a:t>
            </a:r>
            <a:r>
              <a:rPr lang="en-US" dirty="0"/>
              <a:t>guidance </a:t>
            </a:r>
            <a:r>
              <a:rPr lang="en-US" dirty="0" smtClean="0"/>
              <a:t>addresses OMB supporting statement items that are applicable to OIGs and survey quality issues.</a:t>
            </a:r>
          </a:p>
          <a:p>
            <a:r>
              <a:rPr lang="en-US" dirty="0" smtClean="0"/>
              <a:t>Draft guidance includes references to survey design resources online.</a:t>
            </a:r>
            <a:endParaRPr lang="en-US" dirty="0" smtClean="0"/>
          </a:p>
          <a:p>
            <a:r>
              <a:rPr lang="en-US" dirty="0" smtClean="0"/>
              <a:t>CIGIE considering training </a:t>
            </a:r>
            <a:r>
              <a:rPr lang="en-US" dirty="0"/>
              <a:t>on survey </a:t>
            </a:r>
            <a:r>
              <a:rPr lang="en-US" dirty="0" smtClean="0"/>
              <a:t>design.</a:t>
            </a:r>
            <a:endParaRPr lang="en-US" dirty="0"/>
          </a:p>
        </p:txBody>
      </p:sp>
      <p:sp>
        <p:nvSpPr>
          <p:cNvPr id="3" name="Title 2"/>
          <p:cNvSpPr>
            <a:spLocks noGrp="1"/>
          </p:cNvSpPr>
          <p:nvPr>
            <p:ph type="title"/>
          </p:nvPr>
        </p:nvSpPr>
        <p:spPr/>
        <p:txBody>
          <a:bodyPr>
            <a:normAutofit fontScale="90000"/>
          </a:bodyPr>
          <a:lstStyle/>
          <a:p>
            <a:r>
              <a:rPr lang="en-US" dirty="0"/>
              <a:t>CIGIE Action on the </a:t>
            </a:r>
            <a:r>
              <a:rPr lang="en-US" dirty="0" smtClean="0"/>
              <a:t>Exemption </a:t>
            </a:r>
            <a:r>
              <a:rPr lang="en-US" dirty="0"/>
              <a:t>from the Paperwork Reduction Act</a:t>
            </a:r>
          </a:p>
        </p:txBody>
      </p:sp>
    </p:spTree>
    <p:extLst>
      <p:ext uri="{BB962C8B-B14F-4D97-AF65-F5344CB8AC3E}">
        <p14:creationId xmlns:p14="http://schemas.microsoft.com/office/powerpoint/2010/main" val="14424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Paperwork Reduction Act requires all Federal agencies to submit a clearance request to OMB in order to survey the public.</a:t>
            </a:r>
          </a:p>
          <a:p>
            <a:r>
              <a:rPr lang="en-US" dirty="0" smtClean="0"/>
              <a:t>IGs, along with all other executive agencies, have been required to comply with the Paperwork Reduction Act.</a:t>
            </a:r>
          </a:p>
          <a:p>
            <a:r>
              <a:rPr lang="en-US" dirty="0" smtClean="0"/>
              <a:t>Obtaining OMB clearance to conduct a survey is a lengthy, complex process.</a:t>
            </a:r>
          </a:p>
          <a:p>
            <a:r>
              <a:rPr lang="en-US" dirty="0" smtClean="0"/>
              <a:t>The process includes two rounds of Federal Register notices for public comment and can take 6 months or longer to complete.</a:t>
            </a:r>
          </a:p>
          <a:p>
            <a:r>
              <a:rPr lang="en-US" dirty="0" smtClean="0"/>
              <a:t>OMB tries to ensure that federal surveys are of high quality.</a:t>
            </a:r>
            <a:endParaRPr lang="en-US" dirty="0"/>
          </a:p>
        </p:txBody>
      </p:sp>
      <p:sp>
        <p:nvSpPr>
          <p:cNvPr id="3" name="Title 2"/>
          <p:cNvSpPr>
            <a:spLocks noGrp="1"/>
          </p:cNvSpPr>
          <p:nvPr>
            <p:ph type="title"/>
          </p:nvPr>
        </p:nvSpPr>
        <p:spPr/>
        <p:txBody>
          <a:bodyPr>
            <a:normAutofit/>
          </a:bodyPr>
          <a:lstStyle/>
          <a:p>
            <a:r>
              <a:rPr lang="en-US" dirty="0" smtClean="0"/>
              <a:t>Paperwork </a:t>
            </a:r>
            <a:r>
              <a:rPr lang="en-US" dirty="0"/>
              <a:t>Reduction Act</a:t>
            </a:r>
          </a:p>
        </p:txBody>
      </p:sp>
    </p:spTree>
    <p:extLst>
      <p:ext uri="{BB962C8B-B14F-4D97-AF65-F5344CB8AC3E}">
        <p14:creationId xmlns:p14="http://schemas.microsoft.com/office/powerpoint/2010/main" val="1195887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648200"/>
          </a:xfrm>
        </p:spPr>
        <p:txBody>
          <a:bodyPr>
            <a:normAutofit/>
          </a:bodyPr>
          <a:lstStyle/>
          <a:p>
            <a:r>
              <a:rPr lang="en-US" dirty="0" smtClean="0"/>
              <a:t>Surveys can be used in audits, inspections, and investigations to collect data from program staff and management to help evaluate program functionality.</a:t>
            </a:r>
          </a:p>
          <a:p>
            <a:r>
              <a:rPr lang="en-US" dirty="0" smtClean="0"/>
              <a:t>For example, in a VAOIG audit, VA COTRs were surveyed about their use of a new, web-based contract management system to determine if they were using it as designed, whether the system was user-friendly, and what improvements users would suggest.</a:t>
            </a:r>
          </a:p>
          <a:p>
            <a:r>
              <a:rPr lang="en-US" dirty="0" smtClean="0"/>
              <a:t>One may also think about the less structured interviews with agency staff conducted as a part of audits as a type of survey.</a:t>
            </a:r>
          </a:p>
          <a:p>
            <a:endParaRPr lang="en-US" dirty="0" smtClean="0"/>
          </a:p>
        </p:txBody>
      </p:sp>
      <p:sp>
        <p:nvSpPr>
          <p:cNvPr id="3" name="Title 2"/>
          <p:cNvSpPr>
            <a:spLocks noGrp="1"/>
          </p:cNvSpPr>
          <p:nvPr>
            <p:ph type="title"/>
          </p:nvPr>
        </p:nvSpPr>
        <p:spPr/>
        <p:txBody>
          <a:bodyPr>
            <a:normAutofit fontScale="90000"/>
          </a:bodyPr>
          <a:lstStyle/>
          <a:p>
            <a:r>
              <a:rPr lang="en-US" dirty="0" smtClean="0"/>
              <a:t>Collecting Data from Agency </a:t>
            </a:r>
            <a:r>
              <a:rPr lang="en-US" dirty="0"/>
              <a:t>E</a:t>
            </a:r>
            <a:r>
              <a:rPr lang="en-US" dirty="0" smtClean="0"/>
              <a:t>mployees</a:t>
            </a:r>
            <a:endParaRPr lang="en-US" dirty="0"/>
          </a:p>
        </p:txBody>
      </p:sp>
    </p:spTree>
    <p:extLst>
      <p:ext uri="{BB962C8B-B14F-4D97-AF65-F5344CB8AC3E}">
        <p14:creationId xmlns:p14="http://schemas.microsoft.com/office/powerpoint/2010/main" val="1756721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4419600" cy="4648200"/>
          </a:xfrm>
        </p:spPr>
        <p:txBody>
          <a:bodyPr>
            <a:normAutofit/>
          </a:bodyPr>
          <a:lstStyle/>
          <a:p>
            <a:r>
              <a:rPr lang="en-US" dirty="0" smtClean="0"/>
              <a:t>Surveys can be used in audits, inspections, and investigations to collect data from those affected by an agency program.</a:t>
            </a:r>
          </a:p>
          <a:p>
            <a:r>
              <a:rPr lang="en-US" dirty="0" smtClean="0"/>
              <a:t>For example, a population of veterans could be interviewed about their experiences with VA care or benefits that are subject to audits.</a:t>
            </a:r>
          </a:p>
        </p:txBody>
      </p:sp>
      <p:sp>
        <p:nvSpPr>
          <p:cNvPr id="3" name="Title 2"/>
          <p:cNvSpPr>
            <a:spLocks noGrp="1"/>
          </p:cNvSpPr>
          <p:nvPr>
            <p:ph type="title"/>
          </p:nvPr>
        </p:nvSpPr>
        <p:spPr/>
        <p:txBody>
          <a:bodyPr>
            <a:normAutofit/>
          </a:bodyPr>
          <a:lstStyle/>
          <a:p>
            <a:r>
              <a:rPr lang="en-US" dirty="0" smtClean="0"/>
              <a:t>Collecting Data from the Public</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799" y="1981200"/>
            <a:ext cx="4056845" cy="3657600"/>
          </a:xfrm>
          <a:prstGeom prst="rect">
            <a:avLst/>
          </a:prstGeom>
        </p:spPr>
      </p:pic>
    </p:spTree>
    <p:extLst>
      <p:ext uri="{BB962C8B-B14F-4D97-AF65-F5344CB8AC3E}">
        <p14:creationId xmlns:p14="http://schemas.microsoft.com/office/powerpoint/2010/main" val="1795445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 large part of what OMB aims to do in their clearance review is </a:t>
            </a:r>
            <a:r>
              <a:rPr lang="en-US" dirty="0" smtClean="0"/>
              <a:t>to ensure </a:t>
            </a:r>
            <a:r>
              <a:rPr lang="en-US" dirty="0" smtClean="0"/>
              <a:t>that agencies are conducting high quality surveys that will yield usable results.</a:t>
            </a:r>
          </a:p>
          <a:p>
            <a:r>
              <a:rPr lang="en-US" dirty="0" smtClean="0"/>
              <a:t>In the new guidance, CIGIE </a:t>
            </a:r>
            <a:r>
              <a:rPr lang="en-US" dirty="0"/>
              <a:t>recommends that OIGs document their survey work as if they still had to comply with the PRA to ensure OIGs maintain transparency, self-governance, and continuity</a:t>
            </a:r>
            <a:r>
              <a:rPr lang="en-US" dirty="0" smtClean="0"/>
              <a:t>.</a:t>
            </a:r>
          </a:p>
          <a:p>
            <a:r>
              <a:rPr lang="en-US" dirty="0" smtClean="0"/>
              <a:t>What </a:t>
            </a:r>
            <a:r>
              <a:rPr lang="en-US" dirty="0" smtClean="0"/>
              <a:t>are the dimensions of quality in surveys?</a:t>
            </a:r>
          </a:p>
          <a:p>
            <a:r>
              <a:rPr lang="en-US" dirty="0" smtClean="0"/>
              <a:t>How can OIGs ensure they conduct high quality surveys without OMB reviewing their work?</a:t>
            </a:r>
          </a:p>
          <a:p>
            <a:r>
              <a:rPr lang="en-US" dirty="0" smtClean="0"/>
              <a:t>What will happen if OIGs conduct a survey that is lacking in one or more dimensions of quality?</a:t>
            </a:r>
          </a:p>
          <a:p>
            <a:endParaRPr lang="en-US" dirty="0"/>
          </a:p>
        </p:txBody>
      </p:sp>
      <p:sp>
        <p:nvSpPr>
          <p:cNvPr id="3" name="Title 2"/>
          <p:cNvSpPr>
            <a:spLocks noGrp="1"/>
          </p:cNvSpPr>
          <p:nvPr>
            <p:ph type="title"/>
          </p:nvPr>
        </p:nvSpPr>
        <p:spPr/>
        <p:txBody>
          <a:bodyPr/>
          <a:lstStyle/>
          <a:p>
            <a:r>
              <a:rPr lang="en-US" dirty="0" smtClean="0"/>
              <a:t>Survey Quality</a:t>
            </a:r>
            <a:endParaRPr lang="en-US" dirty="0"/>
          </a:p>
        </p:txBody>
      </p:sp>
    </p:spTree>
    <p:extLst>
      <p:ext uri="{BB962C8B-B14F-4D97-AF65-F5344CB8AC3E}">
        <p14:creationId xmlns:p14="http://schemas.microsoft.com/office/powerpoint/2010/main" val="519062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Correctly identifying analytical needs</a:t>
            </a:r>
          </a:p>
          <a:p>
            <a:r>
              <a:rPr lang="en-US" dirty="0" smtClean="0"/>
              <a:t>High quality questionnaire design</a:t>
            </a:r>
          </a:p>
          <a:p>
            <a:r>
              <a:rPr lang="en-US" dirty="0" smtClean="0"/>
              <a:t>Statistically sound sampling methodology</a:t>
            </a:r>
          </a:p>
          <a:p>
            <a:r>
              <a:rPr lang="en-US" dirty="0" smtClean="0"/>
              <a:t>Attempts to address non-sampling error problems</a:t>
            </a:r>
          </a:p>
          <a:p>
            <a:pPr lvl="1"/>
            <a:r>
              <a:rPr lang="en-US" dirty="0" smtClean="0"/>
              <a:t>Non-response bias – achieve a high (75%+) response rate</a:t>
            </a:r>
          </a:p>
          <a:p>
            <a:pPr lvl="1"/>
            <a:r>
              <a:rPr lang="en-US" dirty="0" smtClean="0"/>
              <a:t>Coverage error – ensure all members of the population are included or have a change to be sampled</a:t>
            </a:r>
          </a:p>
          <a:p>
            <a:pPr lvl="1"/>
            <a:r>
              <a:rPr lang="en-US" dirty="0" smtClean="0"/>
              <a:t>Measurement error – pretest questionnaire, conduct interviewer training</a:t>
            </a:r>
            <a:endParaRPr lang="en-US" dirty="0"/>
          </a:p>
        </p:txBody>
      </p:sp>
      <p:sp>
        <p:nvSpPr>
          <p:cNvPr id="3" name="Title 2"/>
          <p:cNvSpPr>
            <a:spLocks noGrp="1"/>
          </p:cNvSpPr>
          <p:nvPr>
            <p:ph type="title"/>
          </p:nvPr>
        </p:nvSpPr>
        <p:spPr/>
        <p:txBody>
          <a:bodyPr/>
          <a:lstStyle/>
          <a:p>
            <a:r>
              <a:rPr lang="en-US" dirty="0" smtClean="0"/>
              <a:t>Dimensions of Quality</a:t>
            </a:r>
            <a:endParaRPr lang="en-US" dirty="0"/>
          </a:p>
        </p:txBody>
      </p:sp>
    </p:spTree>
    <p:extLst>
      <p:ext uri="{BB962C8B-B14F-4D97-AF65-F5344CB8AC3E}">
        <p14:creationId xmlns:p14="http://schemas.microsoft.com/office/powerpoint/2010/main" val="126664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Questionnaire Design</a:t>
            </a:r>
            <a:endParaRPr lang="en-US" dirty="0"/>
          </a:p>
        </p:txBody>
      </p:sp>
      <p:sp>
        <p:nvSpPr>
          <p:cNvPr id="23555" name="Content Placeholder 2"/>
          <p:cNvSpPr>
            <a:spLocks noGrp="1"/>
          </p:cNvSpPr>
          <p:nvPr>
            <p:ph idx="1"/>
          </p:nvPr>
        </p:nvSpPr>
        <p:spPr/>
        <p:txBody>
          <a:bodyPr/>
          <a:lstStyle/>
          <a:p>
            <a:r>
              <a:rPr lang="en-US" altLang="en-US" smtClean="0"/>
              <a:t>We often take for granted what we believe respondents know.</a:t>
            </a:r>
          </a:p>
          <a:p>
            <a:r>
              <a:rPr lang="en-US" altLang="en-US" smtClean="0"/>
              <a:t>Can respondents answer our questions?</a:t>
            </a:r>
          </a:p>
          <a:p>
            <a:r>
              <a:rPr lang="en-US" altLang="en-US" smtClean="0"/>
              <a:t>Use clear, specific question wording.</a:t>
            </a:r>
          </a:p>
          <a:p>
            <a:r>
              <a:rPr lang="en-US" altLang="en-US" smtClean="0"/>
              <a:t>The questionnaire is used to standardize the data-collection process.</a:t>
            </a:r>
          </a:p>
          <a:p>
            <a:pPr lvl="1"/>
            <a:r>
              <a:rPr lang="en-US" altLang="en-US" smtClean="0"/>
              <a:t>Ask questions as worded.</a:t>
            </a:r>
          </a:p>
          <a:p>
            <a:pPr lvl="1"/>
            <a:r>
              <a:rPr lang="en-US" altLang="en-US" smtClean="0"/>
              <a:t>Avoid explaining or interpreting questions.</a:t>
            </a:r>
          </a:p>
          <a:p>
            <a:pPr lvl="1"/>
            <a:r>
              <a:rPr lang="en-US" altLang="en-US" smtClean="0"/>
              <a:t>Maintain neutrality.</a:t>
            </a:r>
          </a:p>
        </p:txBody>
      </p:sp>
      <p:sp>
        <p:nvSpPr>
          <p:cNvPr id="2355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5CEA2832-48DD-40ED-B85B-04CEA6119938}" type="slidenum">
              <a:rPr lang="en-US" altLang="en-US" sz="1000" smtClean="0"/>
              <a:pPr/>
              <a:t>8</a:t>
            </a:fld>
            <a:endParaRPr lang="en-US" altLang="en-US" sz="1000" smtClean="0"/>
          </a:p>
        </p:txBody>
      </p:sp>
    </p:spTree>
    <p:extLst>
      <p:ext uri="{BB962C8B-B14F-4D97-AF65-F5344CB8AC3E}">
        <p14:creationId xmlns:p14="http://schemas.microsoft.com/office/powerpoint/2010/main" val="2889212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Interview Flow</a:t>
            </a:r>
            <a:endParaRPr lang="en-US" dirty="0"/>
          </a:p>
        </p:txBody>
      </p:sp>
      <p:sp>
        <p:nvSpPr>
          <p:cNvPr id="24579" name="Content Placeholder 2"/>
          <p:cNvSpPr>
            <a:spLocks noGrp="1"/>
          </p:cNvSpPr>
          <p:nvPr>
            <p:ph idx="1"/>
          </p:nvPr>
        </p:nvSpPr>
        <p:spPr/>
        <p:txBody>
          <a:bodyPr/>
          <a:lstStyle/>
          <a:p>
            <a:r>
              <a:rPr lang="en-US" altLang="en-US" smtClean="0"/>
              <a:t>Start with questions that are simple, non-threatening/sensitive, and engage interest.</a:t>
            </a:r>
          </a:p>
          <a:p>
            <a:r>
              <a:rPr lang="en-US" altLang="en-US" smtClean="0"/>
              <a:t>Organize questions by topic in a logical order to make the interview more conversational.</a:t>
            </a:r>
          </a:p>
          <a:p>
            <a:r>
              <a:rPr lang="en-US" altLang="en-US" smtClean="0"/>
              <a:t>Add transitional statements when changing topics.</a:t>
            </a:r>
          </a:p>
          <a:p>
            <a:r>
              <a:rPr lang="en-US" altLang="en-US" smtClean="0"/>
              <a:t>Go from general to specific questions.</a:t>
            </a:r>
          </a:p>
          <a:p>
            <a:r>
              <a:rPr lang="en-US" altLang="en-US" smtClean="0"/>
              <a:t>End with more sensitive items/demographics.</a:t>
            </a:r>
          </a:p>
          <a:p>
            <a:r>
              <a:rPr lang="en-US" altLang="en-US" smtClean="0"/>
              <a:t>Design questionnaire to minimize burden.</a:t>
            </a:r>
          </a:p>
        </p:txBody>
      </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6pPr>
            <a:lvl7pPr marL="29718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7pPr>
            <a:lvl8pPr marL="34290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8pPr>
            <a:lvl9pPr marL="3886200" indent="-228600" eaLnBrk="0" fontAlgn="base" hangingPunct="0">
              <a:spcBef>
                <a:spcPct val="20000"/>
              </a:spcBef>
              <a:spcAft>
                <a:spcPct val="0"/>
              </a:spcAft>
              <a:buClr>
                <a:srgbClr val="CC3300"/>
              </a:buClr>
              <a:buSzPct val="70000"/>
              <a:buFont typeface="Wingdings" pitchFamily="2" charset="2"/>
              <a:buChar char="n"/>
              <a:defRPr sz="2800">
                <a:solidFill>
                  <a:schemeClr val="tx1"/>
                </a:solidFill>
                <a:latin typeface="Arial" charset="0"/>
              </a:defRPr>
            </a:lvl9pPr>
          </a:lstStyle>
          <a:p>
            <a:fld id="{A0B45C7B-D580-4E8B-9629-FBA9E8B6FD82}" type="slidenum">
              <a:rPr lang="en-US" altLang="en-US" sz="1000" smtClean="0"/>
              <a:pPr/>
              <a:t>9</a:t>
            </a:fld>
            <a:endParaRPr lang="en-US" altLang="en-US" sz="1000" smtClean="0"/>
          </a:p>
        </p:txBody>
      </p:sp>
    </p:spTree>
    <p:extLst>
      <p:ext uri="{BB962C8B-B14F-4D97-AF65-F5344CB8AC3E}">
        <p14:creationId xmlns:p14="http://schemas.microsoft.com/office/powerpoint/2010/main" val="2686938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766</TotalTime>
  <Words>2694</Words>
  <Application>Microsoft Office PowerPoint</Application>
  <PresentationFormat>On-screen Show (4:3)</PresentationFormat>
  <Paragraphs>243</Paragraphs>
  <Slides>25</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Waveform</vt:lpstr>
      <vt:lpstr>Microsoft Excel Chart</vt:lpstr>
      <vt:lpstr>IG Empowerment Act Paperwork Reduction Act Exemption –</vt:lpstr>
      <vt:lpstr>IG Empowerment Act</vt:lpstr>
      <vt:lpstr>Paperwork Reduction Act</vt:lpstr>
      <vt:lpstr>Collecting Data from Agency Employees</vt:lpstr>
      <vt:lpstr>Collecting Data from the Public</vt:lpstr>
      <vt:lpstr>Survey Quality</vt:lpstr>
      <vt:lpstr>Dimensions of Quality</vt:lpstr>
      <vt:lpstr>Questionnaire Design</vt:lpstr>
      <vt:lpstr>Interview Flow</vt:lpstr>
      <vt:lpstr>Modes of Data Collection</vt:lpstr>
      <vt:lpstr>Question Order Effects</vt:lpstr>
      <vt:lpstr>Question Formats</vt:lpstr>
      <vt:lpstr>Balancing Response Scales</vt:lpstr>
      <vt:lpstr>Recall Issues</vt:lpstr>
      <vt:lpstr>Questionnaire Design Pitfalls</vt:lpstr>
      <vt:lpstr>Questionnaire Design Pitfalls</vt:lpstr>
      <vt:lpstr>Sampling</vt:lpstr>
      <vt:lpstr>Coverage Error</vt:lpstr>
      <vt:lpstr>Nonresponse Error</vt:lpstr>
      <vt:lpstr>Measurement Error</vt:lpstr>
      <vt:lpstr>Measurement Error - continued</vt:lpstr>
      <vt:lpstr>Measurement Error - continued</vt:lpstr>
      <vt:lpstr>Measurement Error - continued</vt:lpstr>
      <vt:lpstr>Measurement Error - continued</vt:lpstr>
      <vt:lpstr>CIGIE Action on the Exemption from the Paperwork Reduction 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dc:creator>
  <cp:lastModifiedBy>Lee Giesbrecht</cp:lastModifiedBy>
  <cp:revision>52</cp:revision>
  <cp:lastPrinted>2017-03-29T13:54:47Z</cp:lastPrinted>
  <dcterms:created xsi:type="dcterms:W3CDTF">2017-03-20T21:06:00Z</dcterms:created>
  <dcterms:modified xsi:type="dcterms:W3CDTF">2017-06-07T19:08:22Z</dcterms:modified>
</cp:coreProperties>
</file>