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96" r:id="rId3"/>
    <p:sldMasterId id="2147483720" r:id="rId4"/>
  </p:sldMasterIdLst>
  <p:notesMasterIdLst>
    <p:notesMasterId r:id="rId29"/>
  </p:notesMasterIdLst>
  <p:handoutMasterIdLst>
    <p:handoutMasterId r:id="rId30"/>
  </p:handoutMasterIdLst>
  <p:sldIdLst>
    <p:sldId id="425" r:id="rId5"/>
    <p:sldId id="602" r:id="rId6"/>
    <p:sldId id="557" r:id="rId7"/>
    <p:sldId id="610" r:id="rId8"/>
    <p:sldId id="662" r:id="rId9"/>
    <p:sldId id="645" r:id="rId10"/>
    <p:sldId id="665" r:id="rId11"/>
    <p:sldId id="575" r:id="rId12"/>
    <p:sldId id="544" r:id="rId13"/>
    <p:sldId id="576" r:id="rId14"/>
    <p:sldId id="627" r:id="rId15"/>
    <p:sldId id="628" r:id="rId16"/>
    <p:sldId id="581" r:id="rId17"/>
    <p:sldId id="648" r:id="rId18"/>
    <p:sldId id="644" r:id="rId19"/>
    <p:sldId id="664" r:id="rId20"/>
    <p:sldId id="656" r:id="rId21"/>
    <p:sldId id="650" r:id="rId22"/>
    <p:sldId id="651" r:id="rId23"/>
    <p:sldId id="652" r:id="rId24"/>
    <p:sldId id="660" r:id="rId25"/>
    <p:sldId id="663" r:id="rId26"/>
    <p:sldId id="604" r:id="rId27"/>
    <p:sldId id="60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Landry" initials="MCL" lastIdx="4" clrIdx="0">
    <p:extLst>
      <p:ext uri="{19B8F6BF-5375-455C-9EA6-DF929625EA0E}">
        <p15:presenceInfo xmlns:p15="http://schemas.microsoft.com/office/powerpoint/2012/main" userId="Michael Land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59A"/>
    <a:srgbClr val="2977D6"/>
    <a:srgbClr val="2266FF"/>
    <a:srgbClr val="2266B8"/>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4620" autoAdjust="0"/>
  </p:normalViewPr>
  <p:slideViewPr>
    <p:cSldViewPr snapToGrid="0">
      <p:cViewPr varScale="1">
        <p:scale>
          <a:sx n="114" d="100"/>
          <a:sy n="114" d="100"/>
        </p:scale>
        <p:origin x="738" y="10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9C74D-9528-4744-9687-050495B182D3}"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en-US"/>
        </a:p>
      </dgm:t>
    </dgm:pt>
    <dgm:pt modelId="{0B70B4A1-4BA9-4FE5-8915-412A92E8DA10}" type="pres">
      <dgm:prSet presAssocID="{2E89C74D-9528-4744-9687-050495B182D3}" presName="Name0" presStyleCnt="0">
        <dgm:presLayoutVars>
          <dgm:chMax val="7"/>
          <dgm:resizeHandles val="exact"/>
        </dgm:presLayoutVars>
      </dgm:prSet>
      <dgm:spPr/>
      <dgm:t>
        <a:bodyPr/>
        <a:lstStyle/>
        <a:p>
          <a:endParaRPr lang="en-US"/>
        </a:p>
      </dgm:t>
    </dgm:pt>
  </dgm:ptLst>
  <dgm:cxnLst>
    <dgm:cxn modelId="{D503F8EC-CCBF-4B7A-97C7-A67BD7A02662}" type="presOf" srcId="{2E89C74D-9528-4744-9687-050495B182D3}" destId="{0B70B4A1-4BA9-4FE5-8915-412A92E8DA10}" srcOrd="0"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9C74D-9528-4744-9687-050495B182D3}"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en-US"/>
        </a:p>
      </dgm:t>
    </dgm:pt>
    <dgm:pt modelId="{0B70B4A1-4BA9-4FE5-8915-412A92E8DA10}" type="pres">
      <dgm:prSet presAssocID="{2E89C74D-9528-4744-9687-050495B182D3}" presName="Name0" presStyleCnt="0">
        <dgm:presLayoutVars>
          <dgm:chMax val="7"/>
          <dgm:resizeHandles val="exact"/>
        </dgm:presLayoutVars>
      </dgm:prSet>
      <dgm:spPr/>
      <dgm:t>
        <a:bodyPr/>
        <a:lstStyle/>
        <a:p>
          <a:endParaRPr lang="en-US"/>
        </a:p>
      </dgm:t>
    </dgm:pt>
  </dgm:ptLst>
  <dgm:cxnLst>
    <dgm:cxn modelId="{46A27757-8563-46C9-996E-908F44EB6FD6}" type="presOf" srcId="{2E89C74D-9528-4744-9687-050495B182D3}" destId="{0B70B4A1-4BA9-4FE5-8915-412A92E8DA10}" srcOrd="0" destOrd="0" presId="urn:microsoft.com/office/officeart/2005/8/layout/ven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67" tIns="46584" rIns="93167" bIns="46584" rtlCol="0"/>
          <a:lstStyle>
            <a:lvl1pPr algn="r">
              <a:defRPr sz="1200"/>
            </a:lvl1pPr>
          </a:lstStyle>
          <a:p>
            <a:fld id="{EC29E6B1-40A2-4367-85D9-1BF0BA942D16}" type="datetimeFigureOut">
              <a:rPr lang="en-US" smtClean="0"/>
              <a:t>4/26/2017</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7" tIns="46584" rIns="93167" bIns="46584" rtlCol="0" anchor="b"/>
          <a:lstStyle>
            <a:lvl1pPr algn="r">
              <a:defRPr sz="1200"/>
            </a:lvl1pPr>
          </a:lstStyle>
          <a:p>
            <a:fld id="{2CA66BD3-EEDC-4C37-AFA0-E584CAB332B2}" type="slidenum">
              <a:rPr lang="en-US" smtClean="0"/>
              <a:t>‹#›</a:t>
            </a:fld>
            <a:endParaRPr lang="en-US" dirty="0"/>
          </a:p>
        </p:txBody>
      </p:sp>
    </p:spTree>
    <p:extLst>
      <p:ext uri="{BB962C8B-B14F-4D97-AF65-F5344CB8AC3E}">
        <p14:creationId xmlns:p14="http://schemas.microsoft.com/office/powerpoint/2010/main" val="224213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E7F47E45-F419-4023-BF59-AF0F9E87A7B4}" type="datetimeFigureOut">
              <a:rPr lang="en-US" smtClean="0"/>
              <a:t>4/26/2017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7" tIns="46584" rIns="93167" bIns="46584" rtlCol="0" anchor="b"/>
          <a:lstStyle>
            <a:lvl1pPr algn="r">
              <a:defRPr sz="1200"/>
            </a:lvl1pPr>
          </a:lstStyle>
          <a:p>
            <a:fld id="{4356E335-3D53-4101-B7D2-DCD63A2C70D6}" type="slidenum">
              <a:rPr lang="en-US" smtClean="0"/>
              <a:t>‹#›</a:t>
            </a:fld>
            <a:endParaRPr lang="en-US" dirty="0"/>
          </a:p>
        </p:txBody>
      </p:sp>
    </p:spTree>
    <p:extLst>
      <p:ext uri="{BB962C8B-B14F-4D97-AF65-F5344CB8AC3E}">
        <p14:creationId xmlns:p14="http://schemas.microsoft.com/office/powerpoint/2010/main" val="79127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61165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69426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02146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6E335-3D53-4101-B7D2-DCD63A2C70D6}" type="slidenum">
              <a:rPr lang="en-US" smtClean="0"/>
              <a:t>12</a:t>
            </a:fld>
            <a:endParaRPr lang="en-US" dirty="0"/>
          </a:p>
        </p:txBody>
      </p:sp>
    </p:spTree>
    <p:extLst>
      <p:ext uri="{BB962C8B-B14F-4D97-AF65-F5344CB8AC3E}">
        <p14:creationId xmlns:p14="http://schemas.microsoft.com/office/powerpoint/2010/main" val="161117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356E335-3D53-4101-B7D2-DCD63A2C70D6}" type="slidenum">
              <a:rPr lang="en-US" smtClean="0"/>
              <a:t>13</a:t>
            </a:fld>
            <a:endParaRPr lang="en-US" dirty="0"/>
          </a:p>
        </p:txBody>
      </p:sp>
    </p:spTree>
    <p:extLst>
      <p:ext uri="{BB962C8B-B14F-4D97-AF65-F5344CB8AC3E}">
        <p14:creationId xmlns:p14="http://schemas.microsoft.com/office/powerpoint/2010/main" val="154790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pPr>
                <a:defRPr/>
              </a:pPr>
              <a:t>14</a:t>
            </a:fld>
            <a:endParaRPr lang="en-US" dirty="0"/>
          </a:p>
        </p:txBody>
      </p:sp>
    </p:spTree>
    <p:extLst>
      <p:ext uri="{BB962C8B-B14F-4D97-AF65-F5344CB8AC3E}">
        <p14:creationId xmlns:p14="http://schemas.microsoft.com/office/powerpoint/2010/main" val="126822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722164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017152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3720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037460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54155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929545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051436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31166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504057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4356E335-3D53-4101-B7D2-DCD63A2C70D6}" type="slidenum">
              <a:rPr lang="en-US" smtClean="0"/>
              <a:t>23</a:t>
            </a:fld>
            <a:endParaRPr lang="en-US" dirty="0"/>
          </a:p>
        </p:txBody>
      </p:sp>
    </p:spTree>
    <p:extLst>
      <p:ext uri="{BB962C8B-B14F-4D97-AF65-F5344CB8AC3E}">
        <p14:creationId xmlns:p14="http://schemas.microsoft.com/office/powerpoint/2010/main" val="3841961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2876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404251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8759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98682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0995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98648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pPr>
                <a:defRPr/>
              </a:pPr>
              <a:t>8</a:t>
            </a:fld>
            <a:endParaRPr lang="en-US" dirty="0"/>
          </a:p>
        </p:txBody>
      </p:sp>
    </p:spTree>
    <p:extLst>
      <p:ext uri="{BB962C8B-B14F-4D97-AF65-F5344CB8AC3E}">
        <p14:creationId xmlns:p14="http://schemas.microsoft.com/office/powerpoint/2010/main" val="78528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70CD1A93-E55A-4B2D-A6F5-8228F06EE975}"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64214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47BA-CFCF-40B6-876E-BC73C88487C4}"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3CBF1-C694-40AF-9C0D-5B1A01F6E799}" type="slidenum">
              <a:rPr lang="en-US" smtClean="0"/>
              <a:t>‹#›</a:t>
            </a:fld>
            <a:endParaRPr lang="en-US" dirty="0"/>
          </a:p>
        </p:txBody>
      </p:sp>
    </p:spTree>
    <p:extLst>
      <p:ext uri="{BB962C8B-B14F-4D97-AF65-F5344CB8AC3E}">
        <p14:creationId xmlns:p14="http://schemas.microsoft.com/office/powerpoint/2010/main" val="13946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02898F-E6A3-478A-95C4-AD2CCE5CC11F}"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3CBF1-C694-40AF-9C0D-5B1A01F6E799}" type="slidenum">
              <a:rPr lang="en-US" smtClean="0"/>
              <a:t>‹#›</a:t>
            </a:fld>
            <a:endParaRPr lang="en-US" dirty="0"/>
          </a:p>
        </p:txBody>
      </p:sp>
    </p:spTree>
    <p:extLst>
      <p:ext uri="{BB962C8B-B14F-4D97-AF65-F5344CB8AC3E}">
        <p14:creationId xmlns:p14="http://schemas.microsoft.com/office/powerpoint/2010/main" val="87244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A1E037-7EBE-481F-80A5-6921218E00F7}"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3CBF1-C694-40AF-9C0D-5B1A01F6E799}" type="slidenum">
              <a:rPr lang="en-US" smtClean="0"/>
              <a:t>‹#›</a:t>
            </a:fld>
            <a:endParaRPr lang="en-US" dirty="0"/>
          </a:p>
        </p:txBody>
      </p:sp>
    </p:spTree>
    <p:extLst>
      <p:ext uri="{BB962C8B-B14F-4D97-AF65-F5344CB8AC3E}">
        <p14:creationId xmlns:p14="http://schemas.microsoft.com/office/powerpoint/2010/main" val="37201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F30EAD-5FA9-422F-90D9-76E85DC7D2AC}"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84C1A-0402-4011-8228-01CA0517E9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2402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7535" y="77408"/>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EEB458-4641-45DF-B830-F3CC7112753E}"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84D083-6F71-41C0-BF04-98DE8AEC4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240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FB7CF6-A1F3-441E-9BFD-7F7A828916C0}"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A38779-7604-4B7A-B446-5A5AEEA009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58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D1C903-2B1E-4AC0-A153-14CA14F3D931}" type="datetime1">
              <a:rPr lang="en-US" smtClean="0">
                <a:solidFill>
                  <a:prstClr val="black">
                    <a:tint val="75000"/>
                  </a:prstClr>
                </a:solidFill>
              </a:rPr>
              <a:t>4/26/2017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3068FD-0ED7-436D-97DD-BAEE64D0D6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8351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7D0549-F67F-46B5-906E-671C3FD02AA4}" type="datetime1">
              <a:rPr lang="en-US" smtClean="0">
                <a:solidFill>
                  <a:prstClr val="black">
                    <a:tint val="75000"/>
                  </a:prstClr>
                </a:solidFill>
              </a:rPr>
              <a:t>4/26/2017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5A6861D-0526-41E5-856A-F4F37BF55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4551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CB012F6-B089-45D1-8E61-A1ADEDACC8AD}" type="datetime1">
              <a:rPr lang="en-US" smtClean="0">
                <a:solidFill>
                  <a:prstClr val="black">
                    <a:tint val="75000"/>
                  </a:prstClr>
                </a:solidFill>
              </a:rPr>
              <a:t>4/26/2017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211E0D-5AAC-4EF1-A430-6B531C35E95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465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AFAFE5-68B7-41E0-9800-A1BF82429564}" type="datetime1">
              <a:rPr lang="en-US" smtClean="0">
                <a:solidFill>
                  <a:prstClr val="black">
                    <a:tint val="75000"/>
                  </a:prstClr>
                </a:solidFill>
              </a:rPr>
              <a:t>4/26/2017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29D3F50-B2A6-4784-887A-51CEE0D591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4477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793F1A-9D4D-450E-9FD7-921B983974C2}" type="datetime1">
              <a:rPr lang="en-US" smtClean="0">
                <a:solidFill>
                  <a:prstClr val="black">
                    <a:tint val="75000"/>
                  </a:prstClr>
                </a:solidFill>
              </a:rPr>
              <a:t>4/26/2017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E286FB-260D-4073-AFD8-77A68A57C3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653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7C50B8-5797-418B-81DC-FC4C21E70C19}"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3CBF1-C694-40AF-9C0D-5B1A01F6E799}" type="slidenum">
              <a:rPr lang="en-US" smtClean="0"/>
              <a:t>‹#›</a:t>
            </a:fld>
            <a:endParaRPr lang="en-US" dirty="0"/>
          </a:p>
        </p:txBody>
      </p:sp>
    </p:spTree>
    <p:extLst>
      <p:ext uri="{BB962C8B-B14F-4D97-AF65-F5344CB8AC3E}">
        <p14:creationId xmlns:p14="http://schemas.microsoft.com/office/powerpoint/2010/main" val="1677853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8C00D1-5C23-46F7-86B1-2B47B03D4745}" type="datetime1">
              <a:rPr lang="en-US" smtClean="0">
                <a:solidFill>
                  <a:prstClr val="black">
                    <a:tint val="75000"/>
                  </a:prstClr>
                </a:solidFill>
              </a:rPr>
              <a:t>4/26/2017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C33674-B508-412E-82C8-77396CFFBE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864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D5CB54-5807-4B3D-B83F-5A8EAB6A6876}"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8D3631-C164-4C92-9BC4-4C05F591D6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7856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DD4CDF-B967-4225-9298-695F980CCABB}"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B9532A-5C73-4196-8822-28D90AE83F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5156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A05AFB-C408-4ED3-A00D-F4349519A8B8}"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0485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FB76F-61EE-4EBF-9F0A-DC78BF752149}"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610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5571BC-DD01-4E3F-90B7-2BF2C621115D}"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416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ACB00D-5086-4149-B8E0-CB136BA42CDA}" type="datetime1">
              <a:rPr lang="en-US" smtClean="0">
                <a:solidFill>
                  <a:prstClr val="black">
                    <a:tint val="75000"/>
                  </a:prstClr>
                </a:solidFill>
              </a:rPr>
              <a:t>4/26/2017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8897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1EDA9E-9B35-4BB0-BFDD-6E91FD286537}" type="datetime1">
              <a:rPr lang="en-US" smtClean="0">
                <a:solidFill>
                  <a:prstClr val="black">
                    <a:tint val="75000"/>
                  </a:prstClr>
                </a:solidFill>
              </a:rPr>
              <a:t>4/26/2017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4729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5DD433-A382-4840-AAFF-09B3CD62CF52}" type="datetime1">
              <a:rPr lang="en-US" smtClean="0">
                <a:solidFill>
                  <a:prstClr val="black">
                    <a:tint val="75000"/>
                  </a:prstClr>
                </a:solidFill>
              </a:rPr>
              <a:t>4/26/2017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349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00E63-FBDA-4595-9283-E1EB1877FD1B}" type="datetime1">
              <a:rPr lang="en-US" smtClean="0">
                <a:solidFill>
                  <a:prstClr val="black">
                    <a:tint val="75000"/>
                  </a:prstClr>
                </a:solidFill>
              </a:rPr>
              <a:t>4/26/2017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894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C6F33-3882-400A-95F3-599BC29E9B62}"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3CBF1-C694-40AF-9C0D-5B1A01F6E799}" type="slidenum">
              <a:rPr lang="en-US" smtClean="0"/>
              <a:t>‹#›</a:t>
            </a:fld>
            <a:endParaRPr lang="en-US" dirty="0"/>
          </a:p>
        </p:txBody>
      </p:sp>
    </p:spTree>
    <p:extLst>
      <p:ext uri="{BB962C8B-B14F-4D97-AF65-F5344CB8AC3E}">
        <p14:creationId xmlns:p14="http://schemas.microsoft.com/office/powerpoint/2010/main" val="258708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F02C7-BDCC-4289-AE92-7FC5499A200E}" type="datetime1">
              <a:rPr lang="en-US" smtClean="0">
                <a:solidFill>
                  <a:prstClr val="black">
                    <a:tint val="75000"/>
                  </a:prstClr>
                </a:solidFill>
              </a:rPr>
              <a:t>4/26/2017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5844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EB8A9-7C15-4F68-BA44-7A62B6A8ADF8}" type="datetime1">
              <a:rPr lang="en-US" smtClean="0">
                <a:solidFill>
                  <a:prstClr val="black">
                    <a:tint val="75000"/>
                  </a:prstClr>
                </a:solidFill>
              </a:rPr>
              <a:t>4/26/2017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6726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1087D2-2827-4983-93D1-A11820142A39}"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8959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476F52-1CDE-4BAD-8FCD-09EA62957E30}"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325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484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045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25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949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130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47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B0F3D1-2B1A-4B10-9584-8CA57D113372}" type="datetime1">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3CBF1-C694-40AF-9C0D-5B1A01F6E799}" type="slidenum">
              <a:rPr lang="en-US" smtClean="0"/>
              <a:t>‹#›</a:t>
            </a:fld>
            <a:endParaRPr lang="en-US" dirty="0"/>
          </a:p>
        </p:txBody>
      </p:sp>
    </p:spTree>
    <p:extLst>
      <p:ext uri="{BB962C8B-B14F-4D97-AF65-F5344CB8AC3E}">
        <p14:creationId xmlns:p14="http://schemas.microsoft.com/office/powerpoint/2010/main" val="41068422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960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28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861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545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03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31ECED-5849-4304-9DBD-1ED6FAF113B4}" type="datetime1">
              <a:rPr lang="en-US" smtClean="0"/>
              <a:t>4/26/2017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13CBF1-C694-40AF-9C0D-5B1A01F6E799}" type="slidenum">
              <a:rPr lang="en-US" smtClean="0"/>
              <a:t>‹#›</a:t>
            </a:fld>
            <a:endParaRPr lang="en-US" dirty="0"/>
          </a:p>
        </p:txBody>
      </p:sp>
    </p:spTree>
    <p:extLst>
      <p:ext uri="{BB962C8B-B14F-4D97-AF65-F5344CB8AC3E}">
        <p14:creationId xmlns:p14="http://schemas.microsoft.com/office/powerpoint/2010/main" val="97224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064597-2D13-44D4-B8E0-3D68ACB37F50}" type="datetime1">
              <a:rPr lang="en-US" smtClean="0"/>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13CBF1-C694-40AF-9C0D-5B1A01F6E799}" type="slidenum">
              <a:rPr lang="en-US" smtClean="0"/>
              <a:t>‹#›</a:t>
            </a:fld>
            <a:endParaRPr lang="en-US" dirty="0"/>
          </a:p>
        </p:txBody>
      </p:sp>
    </p:spTree>
    <p:extLst>
      <p:ext uri="{BB962C8B-B14F-4D97-AF65-F5344CB8AC3E}">
        <p14:creationId xmlns:p14="http://schemas.microsoft.com/office/powerpoint/2010/main" val="198845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880F2-BFF9-4C20-9733-7A1F479E55EC}" type="datetime1">
              <a:rPr lang="en-US" smtClean="0"/>
              <a:t>4/26/2017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13CBF1-C694-40AF-9C0D-5B1A01F6E799}" type="slidenum">
              <a:rPr lang="en-US" smtClean="0"/>
              <a:t>‹#›</a:t>
            </a:fld>
            <a:endParaRPr lang="en-US" dirty="0"/>
          </a:p>
        </p:txBody>
      </p:sp>
    </p:spTree>
    <p:extLst>
      <p:ext uri="{BB962C8B-B14F-4D97-AF65-F5344CB8AC3E}">
        <p14:creationId xmlns:p14="http://schemas.microsoft.com/office/powerpoint/2010/main" val="96487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DEDFC-B869-45DB-98AE-C27035EF0D4F}" type="datetime1">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3CBF1-C694-40AF-9C0D-5B1A01F6E799}" type="slidenum">
              <a:rPr lang="en-US" smtClean="0"/>
              <a:t>‹#›</a:t>
            </a:fld>
            <a:endParaRPr lang="en-US" dirty="0"/>
          </a:p>
        </p:txBody>
      </p:sp>
    </p:spTree>
    <p:extLst>
      <p:ext uri="{BB962C8B-B14F-4D97-AF65-F5344CB8AC3E}">
        <p14:creationId xmlns:p14="http://schemas.microsoft.com/office/powerpoint/2010/main" val="196957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3C880-329E-4073-A7F9-ACB7D38F3DFA}" type="datetime1">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3CBF1-C694-40AF-9C0D-5B1A01F6E799}" type="slidenum">
              <a:rPr lang="en-US" smtClean="0"/>
              <a:t>‹#›</a:t>
            </a:fld>
            <a:endParaRPr lang="en-US" dirty="0"/>
          </a:p>
        </p:txBody>
      </p:sp>
    </p:spTree>
    <p:extLst>
      <p:ext uri="{BB962C8B-B14F-4D97-AF65-F5344CB8AC3E}">
        <p14:creationId xmlns:p14="http://schemas.microsoft.com/office/powerpoint/2010/main" val="185230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E3D8F-33C0-4BD3-91FC-E6E53084B62C}" type="datetime1">
              <a:rPr lang="en-US" smtClean="0"/>
              <a:t>4/26/2017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CBF1-C694-40AF-9C0D-5B1A01F6E799}" type="slidenum">
              <a:rPr lang="en-US" smtClean="0"/>
              <a:t>‹#›</a:t>
            </a:fld>
            <a:endParaRPr lang="en-US" dirty="0"/>
          </a:p>
        </p:txBody>
      </p:sp>
    </p:spTree>
    <p:extLst>
      <p:ext uri="{BB962C8B-B14F-4D97-AF65-F5344CB8AC3E}">
        <p14:creationId xmlns:p14="http://schemas.microsoft.com/office/powerpoint/2010/main" val="892386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457200">
              <a:defRPr/>
            </a:pPr>
            <a:fld id="{64A242F7-912B-436D-AEE1-878C0994B112}"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3172F813-D563-4449-A06C-6790209AFF5E}" type="slidenum">
              <a:rPr lang="en-US">
                <a:solidFill>
                  <a:prstClr val="black">
                    <a:tint val="75000"/>
                  </a:prstClr>
                </a:solidFill>
              </a:rPr>
              <a:pPr defTabSz="457200">
                <a:defRPr/>
              </a:pPr>
              <a:t>‹#›</a:t>
            </a:fld>
            <a:endParaRPr lang="en-US" dirty="0">
              <a:solidFill>
                <a:prstClr val="black">
                  <a:tint val="75000"/>
                </a:prstClr>
              </a:solidFill>
            </a:endParaRPr>
          </a:p>
        </p:txBody>
      </p:sp>
      <p:sp>
        <p:nvSpPr>
          <p:cNvPr id="8" name="Rectangle 7"/>
          <p:cNvSpPr/>
          <p:nvPr/>
        </p:nvSpPr>
        <p:spPr bwMode="auto">
          <a:xfrm>
            <a:off x="0" y="0"/>
            <a:ext cx="9144000" cy="124460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a typeface="ＭＳ Ｐゴシック" pitchFamily="-108" charset="-128"/>
            </a:endParaRPr>
          </a:p>
        </p:txBody>
      </p:sp>
      <p:sp>
        <p:nvSpPr>
          <p:cNvPr id="9" name="Rectangle 8"/>
          <p:cNvSpPr/>
          <p:nvPr/>
        </p:nvSpPr>
        <p:spPr bwMode="auto">
          <a:xfrm>
            <a:off x="0" y="1282700"/>
            <a:ext cx="9144000"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a typeface="ＭＳ Ｐゴシック" pitchFamily="-108" charset="-128"/>
            </a:endParaRPr>
          </a:p>
        </p:txBody>
      </p:sp>
      <p:sp>
        <p:nvSpPr>
          <p:cNvPr id="10" name="Rectangle 9"/>
          <p:cNvSpPr/>
          <p:nvPr/>
        </p:nvSpPr>
        <p:spPr bwMode="auto">
          <a:xfrm>
            <a:off x="0" y="1485900"/>
            <a:ext cx="9144000" cy="122238"/>
          </a:xfrm>
          <a:prstGeom prst="rect">
            <a:avLst/>
          </a:prstGeom>
          <a:gradFill>
            <a:gsLst>
              <a:gs pos="100000">
                <a:schemeClr val="bg1">
                  <a:lumMod val="65000"/>
                </a:schemeClr>
              </a:gs>
              <a:gs pos="26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a typeface="ＭＳ Ｐゴシック" pitchFamily="-108" charset="-128"/>
            </a:endParaRPr>
          </a:p>
        </p:txBody>
      </p:sp>
      <p:pic>
        <p:nvPicPr>
          <p:cNvPr id="1034" name="Picture 8" descr="OMB Seal (no bkgrd).gif"/>
          <p:cNvPicPr>
            <a:picLocks noChangeAspect="1"/>
          </p:cNvPicPr>
          <p:nvPr/>
        </p:nvPicPr>
        <p:blipFill>
          <a:blip r:embed="rId13"/>
          <a:srcRect/>
          <a:stretch>
            <a:fillRect/>
          </a:stretch>
        </p:blipFill>
        <p:spPr bwMode="auto">
          <a:xfrm>
            <a:off x="236538" y="50800"/>
            <a:ext cx="1154112" cy="1150938"/>
          </a:xfrm>
          <a:prstGeom prst="rect">
            <a:avLst/>
          </a:prstGeom>
          <a:noFill/>
          <a:ln w="9525">
            <a:noFill/>
            <a:miter lim="800000"/>
            <a:headEnd/>
            <a:tailEnd/>
          </a:ln>
        </p:spPr>
      </p:pic>
    </p:spTree>
    <p:extLst>
      <p:ext uri="{BB962C8B-B14F-4D97-AF65-F5344CB8AC3E}">
        <p14:creationId xmlns:p14="http://schemas.microsoft.com/office/powerpoint/2010/main" val="4149928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BC77E-CC2E-4A82-BAFC-6C8F8F1EAD5C}" type="datetime1">
              <a:rPr lang="en-US" smtClean="0">
                <a:solidFill>
                  <a:prstClr val="black">
                    <a:tint val="75000"/>
                  </a:prstClr>
                </a:solidFill>
              </a:rPr>
              <a:t>4/26/2017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CBF1-C694-40AF-9C0D-5B1A01F6E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5853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DA3E-543C-43C5-AC54-C9E7A7973DDD}" type="datetimeFigureOut">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00E82-D879-4823-A94B-E8FBCF75F1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4068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aferm.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cfo.gov/"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mailto:Daniel_S_Kaneshiro@omb.eop.gov"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mailto:Mark_Bussow@omb.eop.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16.emf"/><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384D083-6F71-41C0-BF04-98DE8AEC4791}" type="slidenum">
              <a:rPr lang="en-US" smtClean="0">
                <a:solidFill>
                  <a:prstClr val="black">
                    <a:tint val="75000"/>
                  </a:prstClr>
                </a:solidFill>
              </a:rPr>
              <a:pPr>
                <a:defRPr/>
              </a:pPr>
              <a:t>1</a:t>
            </a:fld>
            <a:endParaRPr lang="en-US" dirty="0">
              <a:solidFill>
                <a:prstClr val="black">
                  <a:tint val="75000"/>
                </a:prstClr>
              </a:solidFill>
            </a:endParaRPr>
          </a:p>
        </p:txBody>
      </p:sp>
      <p:sp>
        <p:nvSpPr>
          <p:cNvPr id="4" name="Title 5"/>
          <p:cNvSpPr txBox="1">
            <a:spLocks/>
          </p:cNvSpPr>
          <p:nvPr/>
        </p:nvSpPr>
        <p:spPr bwMode="auto">
          <a:xfrm>
            <a:off x="456834" y="1729210"/>
            <a:ext cx="8313737" cy="49598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0" fontAlgn="base" hangingPunct="0">
              <a:spcBef>
                <a:spcPct val="0"/>
              </a:spcBef>
              <a:spcAft>
                <a:spcPct val="0"/>
              </a:spcAft>
              <a:defRPr/>
            </a:pPr>
            <a:r>
              <a:rPr lang="en-US" sz="2800" b="1" dirty="0" smtClean="0">
                <a:solidFill>
                  <a:prstClr val="black"/>
                </a:solidFill>
                <a:latin typeface="Cambria" pitchFamily="18" charset="0"/>
                <a:cs typeface="Arial" charset="0"/>
              </a:rPr>
              <a:t>OMB Circular No. A-123 </a:t>
            </a:r>
          </a:p>
          <a:p>
            <a:pPr algn="ctr" defTabSz="457200" eaLnBrk="0" fontAlgn="base" hangingPunct="0">
              <a:spcBef>
                <a:spcPct val="0"/>
              </a:spcBef>
              <a:spcAft>
                <a:spcPct val="0"/>
              </a:spcAft>
              <a:defRPr/>
            </a:pPr>
            <a:r>
              <a:rPr lang="en-US" sz="2800" b="1" dirty="0" smtClean="0">
                <a:solidFill>
                  <a:prstClr val="black"/>
                </a:solidFill>
                <a:latin typeface="Cambria" pitchFamily="18" charset="0"/>
                <a:cs typeface="Arial" charset="0"/>
              </a:rPr>
              <a:t>Management’s Responsibility for Enterprise Risk Management and Internal Control</a:t>
            </a:r>
          </a:p>
          <a:p>
            <a:pPr algn="ctr" defTabSz="457200" eaLnBrk="0" fontAlgn="base" hangingPunct="0">
              <a:spcBef>
                <a:spcPct val="0"/>
              </a:spcBef>
              <a:spcAft>
                <a:spcPct val="0"/>
              </a:spcAft>
              <a:defRPr/>
            </a:pPr>
            <a:endParaRPr lang="en-US" sz="2800" dirty="0" smtClean="0">
              <a:solidFill>
                <a:prstClr val="white">
                  <a:lumMod val="50000"/>
                </a:prstClr>
              </a:solidFill>
              <a:latin typeface="Cambria" panose="02040503050406030204" pitchFamily="18" charset="0"/>
              <a:cs typeface="Arial" panose="020B0604020202020204" pitchFamily="34" charset="0"/>
            </a:endParaRPr>
          </a:p>
          <a:p>
            <a:pPr algn="ctr" defTabSz="457200" eaLnBrk="0" fontAlgn="base" hangingPunct="0">
              <a:spcBef>
                <a:spcPct val="0"/>
              </a:spcBef>
              <a:spcAft>
                <a:spcPct val="0"/>
              </a:spcAft>
              <a:defRPr/>
            </a:pPr>
            <a:endParaRPr lang="en-US" sz="2800" dirty="0">
              <a:solidFill>
                <a:prstClr val="white">
                  <a:lumMod val="50000"/>
                </a:prstClr>
              </a:solidFill>
              <a:latin typeface="Cambria" panose="02040503050406030204" pitchFamily="18" charset="0"/>
              <a:cs typeface="Arial" panose="020B0604020202020204" pitchFamily="34" charset="0"/>
            </a:endParaRPr>
          </a:p>
          <a:p>
            <a:pPr algn="ctr" defTabSz="457200" eaLnBrk="0" fontAlgn="base" hangingPunct="0">
              <a:spcBef>
                <a:spcPct val="0"/>
              </a:spcBef>
              <a:spcAft>
                <a:spcPct val="0"/>
              </a:spcAft>
              <a:defRPr/>
            </a:pPr>
            <a:endParaRPr lang="en-US" sz="2800" dirty="0" smtClean="0">
              <a:solidFill>
                <a:prstClr val="white">
                  <a:lumMod val="50000"/>
                </a:prstClr>
              </a:solidFill>
              <a:latin typeface="Cambria" panose="02040503050406030204" pitchFamily="18" charset="0"/>
              <a:cs typeface="Arial" panose="020B0604020202020204" pitchFamily="34" charset="0"/>
            </a:endParaRPr>
          </a:p>
          <a:p>
            <a:pPr algn="ctr" defTabSz="457200" eaLnBrk="0" fontAlgn="base" hangingPunct="0">
              <a:spcBef>
                <a:spcPct val="0"/>
              </a:spcBef>
              <a:spcAft>
                <a:spcPct val="0"/>
              </a:spcAft>
              <a:defRPr/>
            </a:pPr>
            <a:r>
              <a:rPr lang="en-US" sz="2800" dirty="0" smtClean="0">
                <a:solidFill>
                  <a:prstClr val="white">
                    <a:lumMod val="50000"/>
                  </a:prstClr>
                </a:solidFill>
                <a:latin typeface="Cambria" panose="02040503050406030204" pitchFamily="18" charset="0"/>
                <a:cs typeface="Arial" panose="020B0604020202020204" pitchFamily="34" charset="0"/>
              </a:rPr>
              <a:t>CIGIE / GAO </a:t>
            </a:r>
          </a:p>
          <a:p>
            <a:pPr algn="ctr" defTabSz="457200" eaLnBrk="0" fontAlgn="base" hangingPunct="0">
              <a:spcBef>
                <a:spcPct val="0"/>
              </a:spcBef>
              <a:spcAft>
                <a:spcPct val="0"/>
              </a:spcAft>
              <a:defRPr/>
            </a:pPr>
            <a:r>
              <a:rPr lang="en-US" sz="2800" dirty="0" smtClean="0">
                <a:solidFill>
                  <a:prstClr val="white">
                    <a:lumMod val="50000"/>
                  </a:prstClr>
                </a:solidFill>
                <a:latin typeface="Cambria" panose="02040503050406030204" pitchFamily="18" charset="0"/>
                <a:cs typeface="Arial" panose="020B0604020202020204" pitchFamily="34" charset="0"/>
              </a:rPr>
              <a:t>Financial Statement Audit Conference</a:t>
            </a:r>
            <a:endParaRPr lang="en-US" sz="2800" dirty="0">
              <a:solidFill>
                <a:prstClr val="white">
                  <a:lumMod val="50000"/>
                </a:prstClr>
              </a:solidFill>
              <a:latin typeface="Cambria" panose="02040503050406030204" pitchFamily="18" charset="0"/>
              <a:cs typeface="Arial" panose="020B0604020202020204" pitchFamily="34" charset="0"/>
            </a:endParaRPr>
          </a:p>
          <a:p>
            <a:pPr algn="ctr" defTabSz="457200" eaLnBrk="0" fontAlgn="base" hangingPunct="0">
              <a:spcBef>
                <a:spcPct val="0"/>
              </a:spcBef>
              <a:spcAft>
                <a:spcPct val="0"/>
              </a:spcAft>
              <a:defRPr/>
            </a:pPr>
            <a:r>
              <a:rPr lang="en-US" sz="2800" dirty="0">
                <a:solidFill>
                  <a:prstClr val="white">
                    <a:lumMod val="50000"/>
                  </a:prstClr>
                </a:solidFill>
                <a:latin typeface="Cambria" panose="02040503050406030204" pitchFamily="18" charset="0"/>
                <a:cs typeface="Arial" panose="020B0604020202020204" pitchFamily="34" charset="0"/>
              </a:rPr>
              <a:t>April 27, 2017</a:t>
            </a:r>
          </a:p>
          <a:p>
            <a:pPr algn="ctr" defTabSz="457200" eaLnBrk="0" fontAlgn="base" hangingPunct="0">
              <a:spcBef>
                <a:spcPct val="0"/>
              </a:spcBef>
              <a:spcAft>
                <a:spcPct val="0"/>
              </a:spcAft>
              <a:defRPr/>
            </a:pPr>
            <a:endParaRPr lang="en-US" sz="2000" i="1" dirty="0" smtClean="0">
              <a:solidFill>
                <a:prstClr val="black"/>
              </a:solidFill>
              <a:latin typeface="Cambria" pitchFamily="18" charset="0"/>
              <a:cs typeface="Arial" charset="0"/>
            </a:endParaRPr>
          </a:p>
        </p:txBody>
      </p:sp>
      <p:sp>
        <p:nvSpPr>
          <p:cNvPr id="6" name="TextBox 5"/>
          <p:cNvSpPr txBox="1"/>
          <p:nvPr/>
        </p:nvSpPr>
        <p:spPr>
          <a:xfrm>
            <a:off x="2826770" y="3725414"/>
            <a:ext cx="3573863" cy="523220"/>
          </a:xfrm>
          <a:prstGeom prst="rect">
            <a:avLst/>
          </a:prstGeom>
          <a:noFill/>
        </p:spPr>
        <p:txBody>
          <a:bodyPr wrap="none" rtlCol="0">
            <a:spAutoFit/>
          </a:bodyPr>
          <a:lstStyle/>
          <a:p>
            <a:r>
              <a:rPr lang="en-US" sz="2800" b="1" dirty="0">
                <a:solidFill>
                  <a:prstClr val="black"/>
                </a:solidFill>
                <a:latin typeface="Cambria" pitchFamily="18" charset="0"/>
                <a:cs typeface="Arial" charset="0"/>
              </a:rPr>
              <a:t>From </a:t>
            </a:r>
            <a:r>
              <a:rPr lang="en-US" sz="2800" b="1" dirty="0" smtClean="0">
                <a:solidFill>
                  <a:prstClr val="black"/>
                </a:solidFill>
                <a:latin typeface="Cambria" pitchFamily="18" charset="0"/>
                <a:cs typeface="Arial" charset="0"/>
              </a:rPr>
              <a:t>1-2-3 to E-R-M </a:t>
            </a:r>
            <a:endParaRPr lang="en-US" sz="2800" b="1" dirty="0">
              <a:solidFill>
                <a:prstClr val="black"/>
              </a:solidFill>
              <a:latin typeface="Cambria" pitchFamily="18" charset="0"/>
              <a:cs typeface="Arial" charset="0"/>
            </a:endParaRPr>
          </a:p>
        </p:txBody>
      </p:sp>
      <p:pic>
        <p:nvPicPr>
          <p:cNvPr id="7" name="Picture 6" descr="OMB Seal (no bkgrd).gif"/>
          <p:cNvPicPr>
            <a:picLocks noChangeAspect="1"/>
          </p:cNvPicPr>
          <p:nvPr/>
        </p:nvPicPr>
        <p:blipFill>
          <a:blip r:embed="rId3"/>
          <a:srcRect/>
          <a:stretch>
            <a:fillRect/>
          </a:stretch>
        </p:blipFill>
        <p:spPr bwMode="auto">
          <a:xfrm>
            <a:off x="196070" y="-35719"/>
            <a:ext cx="1297923" cy="1294353"/>
          </a:xfrm>
          <a:prstGeom prst="rect">
            <a:avLst/>
          </a:prstGeom>
          <a:noFill/>
          <a:ln w="9525">
            <a:noFill/>
            <a:miter lim="800000"/>
            <a:headEnd/>
            <a:tailEnd/>
          </a:ln>
        </p:spPr>
      </p:pic>
    </p:spTree>
    <p:extLst>
      <p:ext uri="{BB962C8B-B14F-4D97-AF65-F5344CB8AC3E}">
        <p14:creationId xmlns:p14="http://schemas.microsoft.com/office/powerpoint/2010/main" val="214768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MB Seal (no bkgrd).gif"/>
          <p:cNvPicPr>
            <a:picLocks noChangeAspect="1"/>
          </p:cNvPicPr>
          <p:nvPr/>
        </p:nvPicPr>
        <p:blipFill>
          <a:blip r:embed="rId3"/>
          <a:srcRect/>
          <a:stretch>
            <a:fillRect/>
          </a:stretch>
        </p:blipFill>
        <p:spPr bwMode="auto">
          <a:xfrm>
            <a:off x="0" y="0"/>
            <a:ext cx="1297923" cy="1294353"/>
          </a:xfrm>
          <a:prstGeom prst="rect">
            <a:avLst/>
          </a:prstGeom>
          <a:noFill/>
          <a:ln w="9525">
            <a:noFill/>
            <a:miter lim="800000"/>
            <a:headEnd/>
            <a:tailEnd/>
          </a:ln>
        </p:spPr>
      </p:pic>
      <p:sp>
        <p:nvSpPr>
          <p:cNvPr id="9" name="TextBox 8"/>
          <p:cNvSpPr txBox="1"/>
          <p:nvPr/>
        </p:nvSpPr>
        <p:spPr>
          <a:xfrm>
            <a:off x="2608703" y="3401256"/>
            <a:ext cx="1874248" cy="3293209"/>
          </a:xfrm>
          <a:prstGeom prst="rect">
            <a:avLst/>
          </a:prstGeom>
          <a:noFill/>
        </p:spPr>
        <p:txBody>
          <a:bodyPr wrap="square" rtlCol="0">
            <a:spAutoFit/>
          </a:bodyPr>
          <a:lstStyle>
            <a:defPPr>
              <a:defRPr lang="en-US"/>
            </a:defPPr>
            <a:lvl1pPr>
              <a:defRPr sz="1400">
                <a:solidFill>
                  <a:schemeClr val="tx1">
                    <a:lumMod val="75000"/>
                    <a:lumOff val="25000"/>
                  </a:schemeClr>
                </a:solidFill>
                <a:latin typeface="Calibri Light" panose="020F0302020204030204" pitchFamily="34" charset="0"/>
              </a:defRPr>
            </a:lvl1pPr>
          </a:lstStyle>
          <a:p>
            <a:r>
              <a:rPr lang="en-US" sz="1600" dirty="0">
                <a:solidFill>
                  <a:prstClr val="black">
                    <a:lumMod val="75000"/>
                    <a:lumOff val="25000"/>
                  </a:prstClr>
                </a:solidFill>
              </a:rPr>
              <a:t>Agencies must complete their initial risk profiles in coordination with the agency Strategic Reviews. Key findings should be made available for discussion with OMB </a:t>
            </a:r>
            <a:r>
              <a:rPr lang="en-US" sz="1600" dirty="0" smtClean="0">
                <a:solidFill>
                  <a:prstClr val="black">
                    <a:lumMod val="75000"/>
                    <a:lumOff val="25000"/>
                  </a:prstClr>
                </a:solidFill>
              </a:rPr>
              <a:t>as </a:t>
            </a:r>
            <a:r>
              <a:rPr lang="en-US" sz="1600" dirty="0">
                <a:solidFill>
                  <a:prstClr val="black">
                    <a:lumMod val="75000"/>
                    <a:lumOff val="25000"/>
                  </a:prstClr>
                </a:solidFill>
              </a:rPr>
              <a:t>part of the Agency Strategic Review meetings and/or </a:t>
            </a:r>
            <a:r>
              <a:rPr lang="en-US" sz="1600" dirty="0" smtClean="0">
                <a:solidFill>
                  <a:prstClr val="black">
                    <a:lumMod val="75000"/>
                    <a:lumOff val="25000"/>
                  </a:prstClr>
                </a:solidFill>
              </a:rPr>
              <a:t>FedSTAT.</a:t>
            </a:r>
            <a:endParaRPr lang="en-US" sz="1600" dirty="0">
              <a:solidFill>
                <a:prstClr val="black">
                  <a:lumMod val="75000"/>
                  <a:lumOff val="25000"/>
                </a:prstClr>
              </a:solidFill>
            </a:endParaRPr>
          </a:p>
        </p:txBody>
      </p:sp>
      <p:sp>
        <p:nvSpPr>
          <p:cNvPr id="15" name="L-Shape 14"/>
          <p:cNvSpPr/>
          <p:nvPr/>
        </p:nvSpPr>
        <p:spPr>
          <a:xfrm rot="5400000">
            <a:off x="2703036" y="1830326"/>
            <a:ext cx="1280160" cy="1886710"/>
          </a:xfrm>
          <a:prstGeom prst="corner">
            <a:avLst>
              <a:gd name="adj1" fmla="val 16120"/>
              <a:gd name="adj2" fmla="val 16110"/>
            </a:avLst>
          </a:prstGeom>
          <a:gradFill flip="none" rotWithShape="1">
            <a:gsLst>
              <a:gs pos="0">
                <a:srgbClr val="2C67AE">
                  <a:shade val="30000"/>
                  <a:satMod val="115000"/>
                </a:srgbClr>
              </a:gs>
              <a:gs pos="50000">
                <a:srgbClr val="2C67AE">
                  <a:shade val="67500"/>
                  <a:satMod val="115000"/>
                </a:srgbClr>
              </a:gs>
              <a:gs pos="100000">
                <a:srgbClr val="2C67AE">
                  <a:shade val="100000"/>
                  <a:satMod val="115000"/>
                </a:srgbClr>
              </a:gs>
            </a:gsLst>
            <a:lin ang="10800000" scaled="1"/>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16" name="Freeform 15"/>
          <p:cNvSpPr/>
          <p:nvPr/>
        </p:nvSpPr>
        <p:spPr>
          <a:xfrm>
            <a:off x="664043" y="2314225"/>
            <a:ext cx="1703008" cy="738484"/>
          </a:xfrm>
          <a:custGeom>
            <a:avLst/>
            <a:gdLst>
              <a:gd name="connsiteX0" fmla="*/ 0 w 1274623"/>
              <a:gd name="connsiteY0" fmla="*/ 0 h 1117282"/>
              <a:gd name="connsiteX1" fmla="*/ 1274623 w 1274623"/>
              <a:gd name="connsiteY1" fmla="*/ 0 h 1117282"/>
              <a:gd name="connsiteX2" fmla="*/ 1274623 w 1274623"/>
              <a:gd name="connsiteY2" fmla="*/ 1117282 h 1117282"/>
              <a:gd name="connsiteX3" fmla="*/ 0 w 1274623"/>
              <a:gd name="connsiteY3" fmla="*/ 1117282 h 1117282"/>
              <a:gd name="connsiteX4" fmla="*/ 0 w 1274623"/>
              <a:gd name="connsiteY4" fmla="*/ 0 h 111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23" h="1117282">
                <a:moveTo>
                  <a:pt x="0" y="0"/>
                </a:moveTo>
                <a:lnTo>
                  <a:pt x="1274623" y="0"/>
                </a:lnTo>
                <a:lnTo>
                  <a:pt x="1274623" y="1117282"/>
                </a:lnTo>
                <a:lnTo>
                  <a:pt x="0" y="11172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64770" rIns="0" bIns="64770" numCol="1" spcCol="1270" anchor="t" anchorCtr="0">
            <a:noAutofit/>
          </a:bodyPr>
          <a:lstStyle/>
          <a:p>
            <a:pPr>
              <a:spcBef>
                <a:spcPct val="0"/>
              </a:spcBef>
            </a:pPr>
            <a:r>
              <a:rPr lang="en-US" sz="1400" b="1" dirty="0" smtClean="0">
                <a:solidFill>
                  <a:prstClr val="black">
                    <a:hueOff val="0"/>
                    <a:satOff val="0"/>
                    <a:lumOff val="0"/>
                    <a:alphaOff val="0"/>
                  </a:prstClr>
                </a:solidFill>
              </a:rPr>
              <a:t>ERM Implementation</a:t>
            </a:r>
          </a:p>
          <a:p>
            <a:pPr>
              <a:spcBef>
                <a:spcPct val="0"/>
              </a:spcBef>
            </a:pPr>
            <a:r>
              <a:rPr lang="en-US" sz="1400" b="1" dirty="0" smtClean="0">
                <a:solidFill>
                  <a:prstClr val="black">
                    <a:hueOff val="0"/>
                    <a:satOff val="0"/>
                    <a:lumOff val="0"/>
                    <a:alphaOff val="0"/>
                  </a:prstClr>
                </a:solidFill>
              </a:rPr>
              <a:t>Plans</a:t>
            </a:r>
            <a:endParaRPr lang="en-US" sz="1400" i="1" dirty="0">
              <a:solidFill>
                <a:prstClr val="black">
                  <a:lumMod val="75000"/>
                  <a:lumOff val="25000"/>
                </a:prstClr>
              </a:solidFill>
              <a:latin typeface="Calibri Light" panose="020F0302020204030204" pitchFamily="34" charset="0"/>
            </a:endParaRPr>
          </a:p>
        </p:txBody>
      </p:sp>
      <p:sp>
        <p:nvSpPr>
          <p:cNvPr id="18" name="Freeform 17"/>
          <p:cNvSpPr/>
          <p:nvPr/>
        </p:nvSpPr>
        <p:spPr>
          <a:xfrm>
            <a:off x="2686484" y="2344775"/>
            <a:ext cx="1677262" cy="740762"/>
          </a:xfrm>
          <a:custGeom>
            <a:avLst/>
            <a:gdLst>
              <a:gd name="connsiteX0" fmla="*/ 0 w 1274623"/>
              <a:gd name="connsiteY0" fmla="*/ 0 h 1117282"/>
              <a:gd name="connsiteX1" fmla="*/ 1274623 w 1274623"/>
              <a:gd name="connsiteY1" fmla="*/ 0 h 1117282"/>
              <a:gd name="connsiteX2" fmla="*/ 1274623 w 1274623"/>
              <a:gd name="connsiteY2" fmla="*/ 1117282 h 1117282"/>
              <a:gd name="connsiteX3" fmla="*/ 0 w 1274623"/>
              <a:gd name="connsiteY3" fmla="*/ 1117282 h 1117282"/>
              <a:gd name="connsiteX4" fmla="*/ 0 w 1274623"/>
              <a:gd name="connsiteY4" fmla="*/ 0 h 111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23" h="1117282">
                <a:moveTo>
                  <a:pt x="0" y="0"/>
                </a:moveTo>
                <a:lnTo>
                  <a:pt x="1274623" y="0"/>
                </a:lnTo>
                <a:lnTo>
                  <a:pt x="1274623" y="1117282"/>
                </a:lnTo>
                <a:lnTo>
                  <a:pt x="0" y="11172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64770" rIns="0" bIns="64770" numCol="1" spcCol="1270" anchor="t" anchorCtr="0">
            <a:noAutofit/>
          </a:bodyPr>
          <a:lstStyle/>
          <a:p>
            <a:pPr>
              <a:spcBef>
                <a:spcPct val="0"/>
              </a:spcBef>
            </a:pPr>
            <a:r>
              <a:rPr lang="en-US" sz="1400" b="1" dirty="0" smtClean="0">
                <a:solidFill>
                  <a:prstClr val="black">
                    <a:hueOff val="0"/>
                    <a:satOff val="0"/>
                    <a:lumOff val="0"/>
                    <a:alphaOff val="0"/>
                  </a:prstClr>
                </a:solidFill>
              </a:rPr>
              <a:t>Initial Risk Profile</a:t>
            </a:r>
            <a:endParaRPr lang="en-US" sz="1400" b="1" dirty="0">
              <a:solidFill>
                <a:prstClr val="black">
                  <a:hueOff val="0"/>
                  <a:satOff val="0"/>
                  <a:lumOff val="0"/>
                  <a:alphaOff val="0"/>
                </a:prstClr>
              </a:solidFill>
            </a:endParaRPr>
          </a:p>
        </p:txBody>
      </p:sp>
      <p:sp>
        <p:nvSpPr>
          <p:cNvPr id="22" name="Freeform 21"/>
          <p:cNvSpPr/>
          <p:nvPr/>
        </p:nvSpPr>
        <p:spPr>
          <a:xfrm>
            <a:off x="4628569" y="2297047"/>
            <a:ext cx="1687307" cy="1213894"/>
          </a:xfrm>
          <a:custGeom>
            <a:avLst/>
            <a:gdLst>
              <a:gd name="connsiteX0" fmla="*/ 0 w 1274623"/>
              <a:gd name="connsiteY0" fmla="*/ 0 h 1117282"/>
              <a:gd name="connsiteX1" fmla="*/ 1274623 w 1274623"/>
              <a:gd name="connsiteY1" fmla="*/ 0 h 1117282"/>
              <a:gd name="connsiteX2" fmla="*/ 1274623 w 1274623"/>
              <a:gd name="connsiteY2" fmla="*/ 1117282 h 1117282"/>
              <a:gd name="connsiteX3" fmla="*/ 0 w 1274623"/>
              <a:gd name="connsiteY3" fmla="*/ 1117282 h 1117282"/>
              <a:gd name="connsiteX4" fmla="*/ 0 w 1274623"/>
              <a:gd name="connsiteY4" fmla="*/ 0 h 111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23" h="1117282">
                <a:moveTo>
                  <a:pt x="0" y="0"/>
                </a:moveTo>
                <a:lnTo>
                  <a:pt x="1274623" y="0"/>
                </a:lnTo>
                <a:lnTo>
                  <a:pt x="1274623" y="1117282"/>
                </a:lnTo>
                <a:lnTo>
                  <a:pt x="0" y="11172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64770" rIns="0" bIns="64770" numCol="1" spcCol="1270" anchor="t" anchorCtr="0">
            <a:noAutofit/>
          </a:bodyPr>
          <a:lstStyle/>
          <a:p>
            <a:pPr>
              <a:spcBef>
                <a:spcPct val="0"/>
              </a:spcBef>
            </a:pPr>
            <a:r>
              <a:rPr lang="en-US" sz="1400" b="1" dirty="0">
                <a:solidFill>
                  <a:prstClr val="black">
                    <a:hueOff val="0"/>
                    <a:satOff val="0"/>
                    <a:lumOff val="0"/>
                    <a:alphaOff val="0"/>
                  </a:prstClr>
                </a:solidFill>
              </a:rPr>
              <a:t>Integration with Management Evaluation of </a:t>
            </a:r>
            <a:endParaRPr lang="en-US" sz="1400" b="1" dirty="0" smtClean="0">
              <a:solidFill>
                <a:prstClr val="black">
                  <a:hueOff val="0"/>
                  <a:satOff val="0"/>
                  <a:lumOff val="0"/>
                  <a:alphaOff val="0"/>
                </a:prstClr>
              </a:solidFill>
            </a:endParaRPr>
          </a:p>
          <a:p>
            <a:pPr>
              <a:spcBef>
                <a:spcPct val="0"/>
              </a:spcBef>
            </a:pPr>
            <a:r>
              <a:rPr lang="en-US" sz="1400" b="1" dirty="0" smtClean="0">
                <a:solidFill>
                  <a:prstClr val="black">
                    <a:hueOff val="0"/>
                    <a:satOff val="0"/>
                    <a:lumOff val="0"/>
                    <a:alphaOff val="0"/>
                  </a:prstClr>
                </a:solidFill>
              </a:rPr>
              <a:t>Internal Control</a:t>
            </a:r>
            <a:endParaRPr lang="en-US" sz="1400" i="1" dirty="0">
              <a:solidFill>
                <a:prstClr val="black">
                  <a:hueOff val="0"/>
                  <a:satOff val="0"/>
                  <a:lumOff val="0"/>
                  <a:alphaOff val="0"/>
                </a:prstClr>
              </a:solidFill>
            </a:endParaRPr>
          </a:p>
        </p:txBody>
      </p:sp>
      <p:sp>
        <p:nvSpPr>
          <p:cNvPr id="17" name="L-Shape 16"/>
          <p:cNvSpPr/>
          <p:nvPr/>
        </p:nvSpPr>
        <p:spPr>
          <a:xfrm rot="5400000">
            <a:off x="4699731" y="1817821"/>
            <a:ext cx="1280160" cy="1886710"/>
          </a:xfrm>
          <a:prstGeom prst="corner">
            <a:avLst>
              <a:gd name="adj1" fmla="val 16120"/>
              <a:gd name="adj2" fmla="val 16110"/>
            </a:avLst>
          </a:prstGeom>
          <a:gradFill flip="none" rotWithShape="1">
            <a:gsLst>
              <a:gs pos="0">
                <a:srgbClr val="224F86">
                  <a:shade val="30000"/>
                  <a:satMod val="115000"/>
                </a:srgbClr>
              </a:gs>
              <a:gs pos="50000">
                <a:srgbClr val="224F86">
                  <a:shade val="67500"/>
                  <a:satMod val="115000"/>
                </a:srgbClr>
              </a:gs>
              <a:gs pos="100000">
                <a:srgbClr val="224F86">
                  <a:shade val="100000"/>
                  <a:satMod val="115000"/>
                </a:srgbClr>
              </a:gs>
            </a:gsLst>
            <a:lin ang="10800000" scaled="1"/>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19" name="L-Shape 18"/>
          <p:cNvSpPr/>
          <p:nvPr/>
        </p:nvSpPr>
        <p:spPr>
          <a:xfrm rot="5400000">
            <a:off x="6696426" y="1796276"/>
            <a:ext cx="1280160" cy="1886710"/>
          </a:xfrm>
          <a:prstGeom prst="corner">
            <a:avLst>
              <a:gd name="adj1" fmla="val 16120"/>
              <a:gd name="adj2" fmla="val 16110"/>
            </a:avLst>
          </a:prstGeom>
          <a:gradFill flip="none" rotWithShape="1">
            <a:gsLst>
              <a:gs pos="0">
                <a:srgbClr val="193B65">
                  <a:shade val="30000"/>
                  <a:satMod val="115000"/>
                </a:srgbClr>
              </a:gs>
              <a:gs pos="50000">
                <a:srgbClr val="193B65">
                  <a:shade val="67500"/>
                  <a:satMod val="115000"/>
                </a:srgbClr>
              </a:gs>
              <a:gs pos="100000">
                <a:srgbClr val="193B65">
                  <a:shade val="100000"/>
                  <a:satMod val="115000"/>
                </a:srgbClr>
              </a:gs>
            </a:gsLst>
            <a:lin ang="10800000" scaled="1"/>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14" name="TextBox 13"/>
          <p:cNvSpPr txBox="1"/>
          <p:nvPr/>
        </p:nvSpPr>
        <p:spPr>
          <a:xfrm>
            <a:off x="4517739" y="3373221"/>
            <a:ext cx="2089374" cy="3539430"/>
          </a:xfrm>
          <a:prstGeom prst="rect">
            <a:avLst/>
          </a:prstGeom>
          <a:noFill/>
        </p:spPr>
        <p:txBody>
          <a:bodyPr wrap="square" rtlCol="0">
            <a:spAutoFit/>
          </a:bodyPr>
          <a:lstStyle>
            <a:defPPr>
              <a:defRPr lang="en-US"/>
            </a:defPPr>
            <a:lvl1pPr>
              <a:defRPr sz="1400">
                <a:solidFill>
                  <a:schemeClr val="tx1">
                    <a:lumMod val="75000"/>
                    <a:lumOff val="25000"/>
                  </a:schemeClr>
                </a:solidFill>
                <a:latin typeface="Calibri Light" panose="020F0302020204030204" pitchFamily="34" charset="0"/>
              </a:defRPr>
            </a:lvl1pPr>
          </a:lstStyle>
          <a:p>
            <a:r>
              <a:rPr lang="en-US" sz="1600" dirty="0">
                <a:solidFill>
                  <a:prstClr val="black">
                    <a:lumMod val="75000"/>
                    <a:lumOff val="25000"/>
                  </a:prstClr>
                </a:solidFill>
              </a:rPr>
              <a:t>For those </a:t>
            </a:r>
            <a:r>
              <a:rPr lang="en-US" sz="1600" dirty="0" smtClean="0">
                <a:solidFill>
                  <a:prstClr val="black">
                    <a:lumMod val="75000"/>
                    <a:lumOff val="25000"/>
                  </a:prstClr>
                </a:solidFill>
              </a:rPr>
              <a:t>risks </a:t>
            </a:r>
            <a:r>
              <a:rPr lang="en-US" sz="1600" dirty="0">
                <a:solidFill>
                  <a:prstClr val="black">
                    <a:lumMod val="75000"/>
                    <a:lumOff val="25000"/>
                  </a:prstClr>
                </a:solidFill>
              </a:rPr>
              <a:t>for which formal internal controls have been identified as part of the </a:t>
            </a:r>
            <a:r>
              <a:rPr lang="en-US" sz="1600" dirty="0" smtClean="0">
                <a:solidFill>
                  <a:prstClr val="black">
                    <a:lumMod val="75000"/>
                    <a:lumOff val="25000"/>
                  </a:prstClr>
                </a:solidFill>
              </a:rPr>
              <a:t>Initial Risk </a:t>
            </a:r>
            <a:r>
              <a:rPr lang="en-US" sz="1600" dirty="0">
                <a:solidFill>
                  <a:prstClr val="black">
                    <a:lumMod val="75000"/>
                    <a:lumOff val="25000"/>
                  </a:prstClr>
                </a:solidFill>
              </a:rPr>
              <a:t>Profile in FY 2017, assurances on internal control </a:t>
            </a:r>
            <a:r>
              <a:rPr lang="en-US" sz="1600" dirty="0" smtClean="0">
                <a:solidFill>
                  <a:prstClr val="black">
                    <a:lumMod val="75000"/>
                    <a:lumOff val="25000"/>
                  </a:prstClr>
                </a:solidFill>
              </a:rPr>
              <a:t>processes must be </a:t>
            </a:r>
            <a:r>
              <a:rPr lang="en-US" sz="1600" dirty="0">
                <a:solidFill>
                  <a:prstClr val="black">
                    <a:lumMod val="75000"/>
                    <a:lumOff val="25000"/>
                  </a:prstClr>
                </a:solidFill>
              </a:rPr>
              <a:t>presented in the Agency FY 2017 Annual Financial Report (AFR) or </a:t>
            </a:r>
            <a:r>
              <a:rPr lang="en-US" sz="1600" dirty="0" smtClean="0">
                <a:solidFill>
                  <a:prstClr val="black">
                    <a:lumMod val="75000"/>
                    <a:lumOff val="25000"/>
                  </a:prstClr>
                </a:solidFill>
              </a:rPr>
              <a:t>Performance and Accountability Report (PAR).</a:t>
            </a:r>
            <a:endParaRPr lang="en-US" sz="1600" dirty="0">
              <a:solidFill>
                <a:prstClr val="black">
                  <a:lumMod val="75000"/>
                  <a:lumOff val="25000"/>
                </a:prstClr>
              </a:solidFill>
              <a:latin typeface="Calibri" panose="020F0502020204030204"/>
            </a:endParaRPr>
          </a:p>
        </p:txBody>
      </p:sp>
      <p:cxnSp>
        <p:nvCxnSpPr>
          <p:cNvPr id="24" name="Straight Connector 23"/>
          <p:cNvCxnSpPr/>
          <p:nvPr/>
        </p:nvCxnSpPr>
        <p:spPr>
          <a:xfrm>
            <a:off x="457116" y="1370013"/>
            <a:ext cx="8229684"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80943" y="1828768"/>
            <a:ext cx="152457" cy="152457"/>
          </a:xfrm>
          <a:prstGeom prst="ellipse">
            <a:avLst/>
          </a:prstGeom>
          <a:gradFill flip="none" rotWithShape="1">
            <a:gsLst>
              <a:gs pos="0">
                <a:srgbClr val="193B65">
                  <a:shade val="30000"/>
                  <a:satMod val="115000"/>
                </a:srgbClr>
              </a:gs>
              <a:gs pos="50000">
                <a:srgbClr val="193B65">
                  <a:shade val="67500"/>
                  <a:satMod val="115000"/>
                </a:srgbClr>
              </a:gs>
              <a:gs pos="100000">
                <a:srgbClr val="193B65">
                  <a:shade val="100000"/>
                  <a:satMod val="115000"/>
                </a:srgbClr>
              </a:gs>
            </a:gsLst>
            <a:lin ang="10800000" scaled="1"/>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 name="Straight Connector 29"/>
          <p:cNvCxnSpPr/>
          <p:nvPr/>
        </p:nvCxnSpPr>
        <p:spPr>
          <a:xfrm>
            <a:off x="453996" y="1370013"/>
            <a:ext cx="1" cy="46828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430913" y="1833569"/>
            <a:ext cx="152457" cy="152457"/>
          </a:xfrm>
          <a:prstGeom prst="ellipse">
            <a:avLst/>
          </a:prstGeom>
          <a:gradFill flip="none" rotWithShape="1">
            <a:gsLst>
              <a:gs pos="0">
                <a:srgbClr val="193B65">
                  <a:shade val="30000"/>
                  <a:satMod val="115000"/>
                </a:srgbClr>
              </a:gs>
              <a:gs pos="50000">
                <a:srgbClr val="193B65">
                  <a:shade val="67500"/>
                  <a:satMod val="115000"/>
                </a:srgbClr>
              </a:gs>
              <a:gs pos="100000">
                <a:srgbClr val="193B65">
                  <a:shade val="100000"/>
                  <a:satMod val="115000"/>
                </a:srgbClr>
              </a:gs>
            </a:gsLst>
            <a:lin ang="10800000" scaled="1"/>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 name="Straight Connector 34"/>
          <p:cNvCxnSpPr/>
          <p:nvPr/>
        </p:nvCxnSpPr>
        <p:spPr>
          <a:xfrm>
            <a:off x="2507142" y="1386757"/>
            <a:ext cx="1" cy="46828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470600" y="1810779"/>
            <a:ext cx="152457" cy="152457"/>
          </a:xfrm>
          <a:prstGeom prst="ellipse">
            <a:avLst/>
          </a:prstGeom>
          <a:gradFill flip="none" rotWithShape="1">
            <a:gsLst>
              <a:gs pos="0">
                <a:srgbClr val="193B65">
                  <a:shade val="30000"/>
                  <a:satMod val="115000"/>
                </a:srgbClr>
              </a:gs>
              <a:gs pos="50000">
                <a:srgbClr val="193B65">
                  <a:shade val="67500"/>
                  <a:satMod val="115000"/>
                </a:srgbClr>
              </a:gs>
              <a:gs pos="100000">
                <a:srgbClr val="193B65">
                  <a:shade val="100000"/>
                  <a:satMod val="115000"/>
                </a:srgbClr>
              </a:gs>
            </a:gsLst>
            <a:lin ang="10800000" scaled="1"/>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 name="Straight Connector 36"/>
          <p:cNvCxnSpPr/>
          <p:nvPr/>
        </p:nvCxnSpPr>
        <p:spPr>
          <a:xfrm>
            <a:off x="4550989" y="1360516"/>
            <a:ext cx="1" cy="46828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384456" y="1828768"/>
            <a:ext cx="152457" cy="152457"/>
          </a:xfrm>
          <a:prstGeom prst="ellipse">
            <a:avLst/>
          </a:prstGeom>
          <a:gradFill flip="none" rotWithShape="1">
            <a:gsLst>
              <a:gs pos="0">
                <a:srgbClr val="193B65">
                  <a:shade val="30000"/>
                  <a:satMod val="115000"/>
                </a:srgbClr>
              </a:gs>
              <a:gs pos="50000">
                <a:srgbClr val="193B65">
                  <a:shade val="67500"/>
                  <a:satMod val="115000"/>
                </a:srgbClr>
              </a:gs>
              <a:gs pos="100000">
                <a:srgbClr val="193B65">
                  <a:shade val="100000"/>
                  <a:satMod val="115000"/>
                </a:srgbClr>
              </a:gs>
            </a:gsLst>
            <a:lin ang="10800000" scaled="1"/>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a:off x="6457407" y="1386224"/>
            <a:ext cx="1" cy="46828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923154" y="1465438"/>
            <a:ext cx="1174965" cy="400110"/>
          </a:xfrm>
          <a:prstGeom prst="rect">
            <a:avLst/>
          </a:prstGeom>
          <a:noFill/>
        </p:spPr>
        <p:txBody>
          <a:bodyPr wrap="square" rtlCol="0">
            <a:spAutoFit/>
          </a:bodyPr>
          <a:lstStyle/>
          <a:p>
            <a:r>
              <a:rPr lang="en-US" sz="2000" b="1" dirty="0" smtClean="0">
                <a:solidFill>
                  <a:prstClr val="black">
                    <a:lumMod val="75000"/>
                    <a:lumOff val="25000"/>
                  </a:prstClr>
                </a:solidFill>
                <a:latin typeface="Calibri Light" panose="020F0302020204030204" pitchFamily="34" charset="0"/>
              </a:rPr>
              <a:t>June ‘17</a:t>
            </a:r>
            <a:endParaRPr lang="en-US" sz="2000" b="1" dirty="0">
              <a:solidFill>
                <a:prstClr val="black">
                  <a:lumMod val="75000"/>
                  <a:lumOff val="25000"/>
                </a:prstClr>
              </a:solidFill>
              <a:latin typeface="Calibri Light" panose="020F0302020204030204" pitchFamily="34" charset="0"/>
            </a:endParaRPr>
          </a:p>
        </p:txBody>
      </p:sp>
      <p:sp>
        <p:nvSpPr>
          <p:cNvPr id="43" name="TextBox 42"/>
          <p:cNvSpPr txBox="1"/>
          <p:nvPr/>
        </p:nvSpPr>
        <p:spPr>
          <a:xfrm>
            <a:off x="5011934" y="1481885"/>
            <a:ext cx="1143226" cy="400110"/>
          </a:xfrm>
          <a:prstGeom prst="rect">
            <a:avLst/>
          </a:prstGeom>
          <a:noFill/>
        </p:spPr>
        <p:txBody>
          <a:bodyPr wrap="square" rtlCol="0">
            <a:spAutoFit/>
          </a:bodyPr>
          <a:lstStyle/>
          <a:p>
            <a:r>
              <a:rPr lang="en-US" sz="2000" b="1" dirty="0" smtClean="0">
                <a:solidFill>
                  <a:prstClr val="black">
                    <a:lumMod val="75000"/>
                    <a:lumOff val="25000"/>
                  </a:prstClr>
                </a:solidFill>
                <a:latin typeface="Calibri Light" panose="020F0302020204030204" pitchFamily="34" charset="0"/>
              </a:rPr>
              <a:t>Sept ‘17</a:t>
            </a:r>
            <a:endParaRPr lang="en-US" sz="2000" b="1" dirty="0">
              <a:solidFill>
                <a:prstClr val="black">
                  <a:lumMod val="75000"/>
                  <a:lumOff val="25000"/>
                </a:prstClr>
              </a:solidFill>
              <a:latin typeface="Calibri Light" panose="020F0302020204030204" pitchFamily="34" charset="0"/>
            </a:endParaRPr>
          </a:p>
        </p:txBody>
      </p:sp>
      <p:sp>
        <p:nvSpPr>
          <p:cNvPr id="32"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a:solidFill>
                  <a:srgbClr val="5B9BD5">
                    <a:lumMod val="75000"/>
                  </a:srgbClr>
                </a:solidFill>
              </a:rPr>
              <a:t>Revised OMB Circular </a:t>
            </a:r>
            <a:r>
              <a:rPr lang="en-US" sz="2800" dirty="0" smtClean="0">
                <a:solidFill>
                  <a:srgbClr val="5B9BD5">
                    <a:lumMod val="75000"/>
                  </a:srgbClr>
                </a:solidFill>
              </a:rPr>
              <a:t>A-123</a:t>
            </a:r>
          </a:p>
          <a:p>
            <a:pPr algn="ctr" eaLnBrk="0" hangingPunct="0">
              <a:defRPr/>
            </a:pPr>
            <a:r>
              <a:rPr lang="en-US" sz="2800" dirty="0" smtClean="0">
                <a:solidFill>
                  <a:srgbClr val="5B9BD5">
                    <a:lumMod val="75000"/>
                  </a:srgbClr>
                </a:solidFill>
              </a:rPr>
              <a:t>ERM Implementation</a:t>
            </a:r>
            <a:endParaRPr lang="en-US" sz="2800" dirty="0">
              <a:solidFill>
                <a:srgbClr val="5B9BD5">
                  <a:lumMod val="75000"/>
                </a:srgbClr>
              </a:solidFill>
            </a:endParaRPr>
          </a:p>
        </p:txBody>
      </p:sp>
      <p:sp>
        <p:nvSpPr>
          <p:cNvPr id="12" name="TextBox 11"/>
          <p:cNvSpPr txBox="1"/>
          <p:nvPr/>
        </p:nvSpPr>
        <p:spPr>
          <a:xfrm>
            <a:off x="596745" y="3413761"/>
            <a:ext cx="1845820" cy="2308324"/>
          </a:xfrm>
          <a:prstGeom prst="rect">
            <a:avLst/>
          </a:prstGeom>
          <a:noFill/>
        </p:spPr>
        <p:txBody>
          <a:bodyPr wrap="square" rtlCol="0">
            <a:spAutoFit/>
          </a:bodyPr>
          <a:lstStyle>
            <a:defPPr>
              <a:defRPr lang="en-US"/>
            </a:defPPr>
            <a:lvl1pPr>
              <a:defRPr sz="1400">
                <a:solidFill>
                  <a:schemeClr val="tx1">
                    <a:lumMod val="75000"/>
                    <a:lumOff val="25000"/>
                  </a:schemeClr>
                </a:solidFill>
                <a:latin typeface="Calibri Light" panose="020F0302020204030204" pitchFamily="34" charset="0"/>
              </a:defRPr>
            </a:lvl1pPr>
          </a:lstStyle>
          <a:p>
            <a:r>
              <a:rPr lang="en-US" sz="1800" dirty="0">
                <a:solidFill>
                  <a:prstClr val="black">
                    <a:lumMod val="75000"/>
                    <a:lumOff val="25000"/>
                  </a:prstClr>
                </a:solidFill>
              </a:rPr>
              <a:t>Agencies are encouraged (not required) to develop an approach to implement Enterprise Risk </a:t>
            </a:r>
            <a:r>
              <a:rPr lang="en-US" sz="1800" dirty="0" smtClean="0">
                <a:solidFill>
                  <a:prstClr val="black">
                    <a:lumMod val="75000"/>
                    <a:lumOff val="25000"/>
                  </a:prstClr>
                </a:solidFill>
              </a:rPr>
              <a:t>Management.</a:t>
            </a:r>
            <a:endParaRPr lang="en-US" sz="1800" dirty="0">
              <a:solidFill>
                <a:prstClr val="black">
                  <a:lumMod val="75000"/>
                  <a:lumOff val="25000"/>
                </a:prstClr>
              </a:solidFill>
            </a:endParaRPr>
          </a:p>
        </p:txBody>
      </p:sp>
      <p:sp>
        <p:nvSpPr>
          <p:cNvPr id="33" name="L-Shape 32"/>
          <p:cNvSpPr/>
          <p:nvPr/>
        </p:nvSpPr>
        <p:spPr>
          <a:xfrm rot="5400000">
            <a:off x="706341" y="1830326"/>
            <a:ext cx="1280160" cy="1886710"/>
          </a:xfrm>
          <a:prstGeom prst="corner">
            <a:avLst>
              <a:gd name="adj1" fmla="val 16120"/>
              <a:gd name="adj2" fmla="val 16110"/>
            </a:avLst>
          </a:prstGeom>
          <a:gradFill flip="none" rotWithShape="1">
            <a:gsLst>
              <a:gs pos="0">
                <a:srgbClr val="1B559A"/>
              </a:gs>
              <a:gs pos="50000">
                <a:srgbClr val="2266B8"/>
              </a:gs>
              <a:gs pos="100000">
                <a:srgbClr val="2977D6"/>
              </a:gs>
            </a:gsLst>
            <a:lin ang="10800000" scaled="1"/>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44" name="TextBox 43"/>
          <p:cNvSpPr txBox="1"/>
          <p:nvPr/>
        </p:nvSpPr>
        <p:spPr>
          <a:xfrm>
            <a:off x="6621645" y="3103126"/>
            <a:ext cx="2288930" cy="3754874"/>
          </a:xfrm>
          <a:prstGeom prst="rect">
            <a:avLst/>
          </a:prstGeom>
          <a:noFill/>
        </p:spPr>
        <p:txBody>
          <a:bodyPr wrap="square" rtlCol="0">
            <a:spAutoFit/>
          </a:bodyPr>
          <a:lstStyle>
            <a:defPPr>
              <a:defRPr lang="en-US"/>
            </a:defPPr>
            <a:lvl1pPr>
              <a:defRPr sz="1400">
                <a:solidFill>
                  <a:schemeClr val="tx1">
                    <a:lumMod val="75000"/>
                    <a:lumOff val="25000"/>
                  </a:schemeClr>
                </a:solidFill>
                <a:latin typeface="Calibri Light" panose="020F0302020204030204" pitchFamily="34" charset="0"/>
              </a:defRPr>
            </a:lvl1pPr>
          </a:lstStyle>
          <a:p>
            <a:r>
              <a:rPr lang="en-US" dirty="0">
                <a:solidFill>
                  <a:prstClr val="black">
                    <a:lumMod val="75000"/>
                    <a:lumOff val="25000"/>
                  </a:prstClr>
                </a:solidFill>
              </a:rPr>
              <a:t>No less than annually, agencies must prepare a complete risk profile and include required risk components and elements required by this guidance</a:t>
            </a:r>
            <a:r>
              <a:rPr lang="en-US" dirty="0" smtClean="0">
                <a:solidFill>
                  <a:prstClr val="black">
                    <a:lumMod val="75000"/>
                    <a:lumOff val="25000"/>
                  </a:prstClr>
                </a:solidFill>
              </a:rPr>
              <a:t>. CFO Act Agencies, at a minimum, </a:t>
            </a:r>
            <a:r>
              <a:rPr lang="en-US" dirty="0">
                <a:solidFill>
                  <a:prstClr val="black">
                    <a:lumMod val="75000"/>
                    <a:lumOff val="25000"/>
                  </a:prstClr>
                </a:solidFill>
              </a:rPr>
              <a:t>must complete their risk profiles in coordination with the agency Strategic </a:t>
            </a:r>
            <a:r>
              <a:rPr lang="en-US" dirty="0" smtClean="0">
                <a:solidFill>
                  <a:prstClr val="black">
                    <a:lumMod val="75000"/>
                    <a:lumOff val="25000"/>
                  </a:prstClr>
                </a:solidFill>
              </a:rPr>
              <a:t>Review. For these Agencies, key </a:t>
            </a:r>
            <a:r>
              <a:rPr lang="en-US" dirty="0">
                <a:solidFill>
                  <a:prstClr val="black">
                    <a:lumMod val="75000"/>
                    <a:lumOff val="25000"/>
                  </a:prstClr>
                </a:solidFill>
              </a:rPr>
              <a:t>findings should be made available for discussion with OMB </a:t>
            </a:r>
            <a:r>
              <a:rPr lang="en-US" dirty="0" smtClean="0">
                <a:solidFill>
                  <a:prstClr val="black">
                    <a:lumMod val="75000"/>
                    <a:lumOff val="25000"/>
                  </a:prstClr>
                </a:solidFill>
              </a:rPr>
              <a:t>by June 3</a:t>
            </a:r>
            <a:r>
              <a:rPr lang="en-US" baseline="30000" dirty="0" smtClean="0">
                <a:solidFill>
                  <a:prstClr val="black">
                    <a:lumMod val="75000"/>
                    <a:lumOff val="25000"/>
                  </a:prstClr>
                </a:solidFill>
              </a:rPr>
              <a:t>rd</a:t>
            </a:r>
            <a:r>
              <a:rPr lang="en-US" dirty="0" smtClean="0">
                <a:solidFill>
                  <a:prstClr val="black">
                    <a:lumMod val="75000"/>
                    <a:lumOff val="25000"/>
                  </a:prstClr>
                </a:solidFill>
              </a:rPr>
              <a:t> as part of the Agency </a:t>
            </a:r>
            <a:r>
              <a:rPr lang="en-US" dirty="0">
                <a:solidFill>
                  <a:prstClr val="black">
                    <a:lumMod val="75000"/>
                    <a:lumOff val="25000"/>
                  </a:prstClr>
                </a:solidFill>
              </a:rPr>
              <a:t>Strategic Review meetings and/or FedSTAT.</a:t>
            </a:r>
          </a:p>
        </p:txBody>
      </p:sp>
      <p:sp>
        <p:nvSpPr>
          <p:cNvPr id="45" name="Freeform 44"/>
          <p:cNvSpPr/>
          <p:nvPr/>
        </p:nvSpPr>
        <p:spPr>
          <a:xfrm>
            <a:off x="6607113" y="2340198"/>
            <a:ext cx="1672748" cy="609019"/>
          </a:xfrm>
          <a:custGeom>
            <a:avLst/>
            <a:gdLst>
              <a:gd name="connsiteX0" fmla="*/ 0 w 1274623"/>
              <a:gd name="connsiteY0" fmla="*/ 0 h 1117282"/>
              <a:gd name="connsiteX1" fmla="*/ 1274623 w 1274623"/>
              <a:gd name="connsiteY1" fmla="*/ 0 h 1117282"/>
              <a:gd name="connsiteX2" fmla="*/ 1274623 w 1274623"/>
              <a:gd name="connsiteY2" fmla="*/ 1117282 h 1117282"/>
              <a:gd name="connsiteX3" fmla="*/ 0 w 1274623"/>
              <a:gd name="connsiteY3" fmla="*/ 1117282 h 1117282"/>
              <a:gd name="connsiteX4" fmla="*/ 0 w 1274623"/>
              <a:gd name="connsiteY4" fmla="*/ 0 h 111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23" h="1117282">
                <a:moveTo>
                  <a:pt x="0" y="0"/>
                </a:moveTo>
                <a:lnTo>
                  <a:pt x="1274623" y="0"/>
                </a:lnTo>
                <a:lnTo>
                  <a:pt x="1274623" y="1117282"/>
                </a:lnTo>
                <a:lnTo>
                  <a:pt x="0" y="11172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64770" rIns="0" bIns="64770" numCol="1" spcCol="1270" anchor="t" anchorCtr="0">
            <a:noAutofit/>
          </a:bodyPr>
          <a:lstStyle/>
          <a:p>
            <a:pPr>
              <a:spcBef>
                <a:spcPct val="0"/>
              </a:spcBef>
            </a:pPr>
            <a:r>
              <a:rPr lang="en-US" sz="1400" b="1" dirty="0" smtClean="0">
                <a:solidFill>
                  <a:prstClr val="black">
                    <a:hueOff val="0"/>
                    <a:satOff val="0"/>
                    <a:lumOff val="0"/>
                    <a:alphaOff val="0"/>
                  </a:prstClr>
                </a:solidFill>
              </a:rPr>
              <a:t>Updated Risk Profile</a:t>
            </a:r>
            <a:endParaRPr lang="en-US" sz="1400" i="1" dirty="0">
              <a:solidFill>
                <a:prstClr val="black">
                  <a:hueOff val="0"/>
                  <a:satOff val="0"/>
                  <a:lumOff val="0"/>
                  <a:alphaOff val="0"/>
                </a:prstClr>
              </a:solidFill>
            </a:endParaRPr>
          </a:p>
        </p:txBody>
      </p:sp>
      <p:sp>
        <p:nvSpPr>
          <p:cNvPr id="48" name="TextBox 47"/>
          <p:cNvSpPr txBox="1"/>
          <p:nvPr/>
        </p:nvSpPr>
        <p:spPr>
          <a:xfrm>
            <a:off x="6614188" y="1481885"/>
            <a:ext cx="2456984" cy="400110"/>
          </a:xfrm>
          <a:prstGeom prst="rect">
            <a:avLst/>
          </a:prstGeom>
          <a:noFill/>
        </p:spPr>
        <p:txBody>
          <a:bodyPr wrap="square" rtlCol="0">
            <a:spAutoFit/>
          </a:bodyPr>
          <a:lstStyle/>
          <a:p>
            <a:r>
              <a:rPr lang="en-US" sz="2000" b="1" dirty="0" smtClean="0">
                <a:solidFill>
                  <a:prstClr val="black">
                    <a:lumMod val="75000"/>
                    <a:lumOff val="25000"/>
                  </a:prstClr>
                </a:solidFill>
                <a:latin typeface="Calibri Light" panose="020F0302020204030204" pitchFamily="34" charset="0"/>
              </a:rPr>
              <a:t>Annually, June 3, 20XX</a:t>
            </a:r>
            <a:endParaRPr lang="en-US" sz="2000" b="1" dirty="0">
              <a:solidFill>
                <a:prstClr val="black">
                  <a:lumMod val="75000"/>
                  <a:lumOff val="25000"/>
                </a:prstClr>
              </a:solidFill>
              <a:latin typeface="Calibri Light" panose="020F0302020204030204" pitchFamily="34" charset="0"/>
            </a:endParaRPr>
          </a:p>
        </p:txBody>
      </p:sp>
      <p:cxnSp>
        <p:nvCxnSpPr>
          <p:cNvPr id="49" name="Straight Connector 48"/>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10142" y="1360887"/>
            <a:ext cx="2019561" cy="830997"/>
          </a:xfrm>
          <a:prstGeom prst="rect">
            <a:avLst/>
          </a:prstGeom>
          <a:noFill/>
        </p:spPr>
        <p:txBody>
          <a:bodyPr wrap="square" rtlCol="0">
            <a:spAutoFit/>
          </a:bodyPr>
          <a:lstStyle/>
          <a:p>
            <a:r>
              <a:rPr lang="en-US" sz="1600" b="1" dirty="0" smtClean="0">
                <a:solidFill>
                  <a:prstClr val="black">
                    <a:lumMod val="75000"/>
                    <a:lumOff val="25000"/>
                  </a:prstClr>
                </a:solidFill>
                <a:latin typeface="Calibri Light" panose="020F0302020204030204" pitchFamily="34" charset="0"/>
              </a:rPr>
              <a:t>As soon as practicable, prior to June Initial Risk Profile</a:t>
            </a:r>
            <a:endParaRPr lang="en-US" sz="1600" b="1" dirty="0">
              <a:solidFill>
                <a:prstClr val="black">
                  <a:lumMod val="75000"/>
                  <a:lumOff val="25000"/>
                </a:prstClr>
              </a:solidFill>
              <a:latin typeface="Calibri Light" panose="020F0302020204030204" pitchFamily="34" charset="0"/>
            </a:endParaRPr>
          </a:p>
        </p:txBody>
      </p:sp>
      <p:sp>
        <p:nvSpPr>
          <p:cNvPr id="42" name="Slide Number Placeholder 3"/>
          <p:cNvSpPr txBox="1">
            <a:spLocks/>
          </p:cNvSpPr>
          <p:nvPr/>
        </p:nvSpPr>
        <p:spPr>
          <a:xfrm>
            <a:off x="6776975" y="64154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33036F-8379-4EDD-89FA-699663C81CCA}" type="slidenum">
              <a:rPr lang="en-US" smtClean="0">
                <a:solidFill>
                  <a:srgbClr val="898989"/>
                </a:solidFill>
              </a:rPr>
              <a:t>10</a:t>
            </a:fld>
            <a:endParaRPr lang="en-US" dirty="0">
              <a:solidFill>
                <a:srgbClr val="898989"/>
              </a:solidFill>
            </a:endParaRPr>
          </a:p>
        </p:txBody>
      </p:sp>
    </p:spTree>
    <p:extLst>
      <p:ext uri="{BB962C8B-B14F-4D97-AF65-F5344CB8AC3E}">
        <p14:creationId xmlns:p14="http://schemas.microsoft.com/office/powerpoint/2010/main" val="3873207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a:solidFill>
                  <a:prstClr val="black">
                    <a:tint val="75000"/>
                  </a:prstClr>
                </a:solidFill>
              </a:rPr>
              <a:pPr>
                <a:defRPr/>
              </a:pPr>
              <a:t>11</a:t>
            </a:fld>
            <a:endParaRPr lang="en-US" dirty="0">
              <a:solidFill>
                <a:prstClr val="black">
                  <a:tint val="75000"/>
                </a:prstClr>
              </a:solidFill>
            </a:endParaRPr>
          </a:p>
        </p:txBody>
      </p:sp>
      <p:sp>
        <p:nvSpPr>
          <p:cNvPr id="9"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a:solidFill>
                  <a:srgbClr val="5B9BD5">
                    <a:lumMod val="75000"/>
                  </a:srgbClr>
                </a:solidFill>
              </a:rPr>
              <a:t>Creating an Enterprise-Level</a:t>
            </a:r>
            <a:br>
              <a:rPr lang="en-US" sz="2800" dirty="0">
                <a:solidFill>
                  <a:srgbClr val="5B9BD5">
                    <a:lumMod val="75000"/>
                  </a:srgbClr>
                </a:solidFill>
              </a:rPr>
            </a:br>
            <a:r>
              <a:rPr lang="en-US" sz="2800" dirty="0">
                <a:solidFill>
                  <a:srgbClr val="5B9BD5">
                    <a:lumMod val="75000"/>
                  </a:srgbClr>
                </a:solidFill>
              </a:rPr>
              <a:t> Risk Profile</a:t>
            </a:r>
          </a:p>
        </p:txBody>
      </p: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sp>
        <p:nvSpPr>
          <p:cNvPr id="7" name="TextBox 6"/>
          <p:cNvSpPr txBox="1"/>
          <p:nvPr/>
        </p:nvSpPr>
        <p:spPr>
          <a:xfrm>
            <a:off x="501650" y="1235059"/>
            <a:ext cx="8153400" cy="646331"/>
          </a:xfrm>
          <a:prstGeom prst="rect">
            <a:avLst/>
          </a:prstGeom>
          <a:noFill/>
        </p:spPr>
        <p:txBody>
          <a:bodyPr wrap="square" rtlCol="0">
            <a:spAutoFit/>
          </a:bodyPr>
          <a:lstStyle/>
          <a:p>
            <a:r>
              <a:rPr lang="en-US" dirty="0">
                <a:solidFill>
                  <a:prstClr val="black"/>
                </a:solidFill>
              </a:rPr>
              <a:t/>
            </a:r>
            <a:br>
              <a:rPr lang="en-US" dirty="0">
                <a:solidFill>
                  <a:prstClr val="black"/>
                </a:solidFill>
              </a:rPr>
            </a:br>
            <a:endParaRPr lang="en-US" dirty="0">
              <a:solidFill>
                <a:prstClr val="black"/>
              </a:solidFill>
            </a:endParaRPr>
          </a:p>
        </p:txBody>
      </p:sp>
      <p:cxnSp>
        <p:nvCxnSpPr>
          <p:cNvPr id="12" name="Straight Connector 11"/>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635000" y="1492791"/>
            <a:ext cx="7886700" cy="1158130"/>
          </a:xfrm>
        </p:spPr>
        <p:txBody>
          <a:bodyPr>
            <a:normAutofit/>
          </a:bodyPr>
          <a:lstStyle/>
          <a:p>
            <a:pPr marL="0" indent="0">
              <a:buNone/>
            </a:pPr>
            <a:r>
              <a:rPr lang="en-US" sz="2400" b="1" dirty="0" smtClean="0"/>
              <a:t>Agencies have discretion in terms of content and format for their Risk Profiles</a:t>
            </a:r>
            <a:r>
              <a:rPr lang="en-US" sz="2400" dirty="0" smtClean="0"/>
              <a:t>; however, in general risk profiles should include the following components:</a:t>
            </a:r>
          </a:p>
        </p:txBody>
      </p:sp>
      <p:pic>
        <p:nvPicPr>
          <p:cNvPr id="2" name="Picture 1"/>
          <p:cNvPicPr>
            <a:picLocks noChangeAspect="1"/>
          </p:cNvPicPr>
          <p:nvPr/>
        </p:nvPicPr>
        <p:blipFill>
          <a:blip r:embed="rId4"/>
          <a:stretch>
            <a:fillRect/>
          </a:stretch>
        </p:blipFill>
        <p:spPr>
          <a:xfrm>
            <a:off x="5345655" y="2591238"/>
            <a:ext cx="3242720" cy="1850532"/>
          </a:xfrm>
          <a:prstGeom prst="rect">
            <a:avLst/>
          </a:prstGeom>
        </p:spPr>
      </p:pic>
      <p:sp>
        <p:nvSpPr>
          <p:cNvPr id="15" name="Content Placeholder 2"/>
          <p:cNvSpPr txBox="1">
            <a:spLocks/>
          </p:cNvSpPr>
          <p:nvPr/>
        </p:nvSpPr>
        <p:spPr>
          <a:xfrm>
            <a:off x="735880" y="2860786"/>
            <a:ext cx="4027881" cy="3620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prstClr val="black"/>
                </a:solidFill>
              </a:rPr>
              <a:t>Identification of Objectives</a:t>
            </a:r>
          </a:p>
          <a:p>
            <a:r>
              <a:rPr lang="en-US" sz="2400" dirty="0" smtClean="0">
                <a:solidFill>
                  <a:prstClr val="black"/>
                </a:solidFill>
              </a:rPr>
              <a:t>Identification of Risk</a:t>
            </a:r>
          </a:p>
          <a:p>
            <a:r>
              <a:rPr lang="en-US" sz="2400" dirty="0" smtClean="0">
                <a:solidFill>
                  <a:prstClr val="black"/>
                </a:solidFill>
              </a:rPr>
              <a:t>Inherent Risk Assessment</a:t>
            </a:r>
          </a:p>
          <a:p>
            <a:r>
              <a:rPr lang="en-US" sz="2400" dirty="0" smtClean="0">
                <a:solidFill>
                  <a:prstClr val="black"/>
                </a:solidFill>
              </a:rPr>
              <a:t>Current Risk Response</a:t>
            </a:r>
          </a:p>
          <a:p>
            <a:r>
              <a:rPr lang="en-US" sz="2400" dirty="0" smtClean="0">
                <a:solidFill>
                  <a:prstClr val="black"/>
                </a:solidFill>
              </a:rPr>
              <a:t>Residual </a:t>
            </a:r>
            <a:r>
              <a:rPr lang="en-US" sz="2400" dirty="0">
                <a:solidFill>
                  <a:prstClr val="black"/>
                </a:solidFill>
              </a:rPr>
              <a:t>Risk Assessment</a:t>
            </a:r>
          </a:p>
          <a:p>
            <a:r>
              <a:rPr lang="en-US" sz="2400" dirty="0" smtClean="0">
                <a:solidFill>
                  <a:prstClr val="black"/>
                </a:solidFill>
              </a:rPr>
              <a:t>Proposed Risk Response</a:t>
            </a:r>
            <a:endParaRPr lang="en-US" sz="2400" dirty="0">
              <a:solidFill>
                <a:prstClr val="black"/>
              </a:solidFill>
            </a:endParaRPr>
          </a:p>
          <a:p>
            <a:r>
              <a:rPr lang="en-US" sz="2400" dirty="0" smtClean="0">
                <a:solidFill>
                  <a:prstClr val="black"/>
                </a:solidFill>
              </a:rPr>
              <a:t>Proposed Risk Response Category</a:t>
            </a:r>
            <a:endParaRPr lang="en-US" sz="2400" dirty="0">
              <a:solidFill>
                <a:prstClr val="black"/>
              </a:solidFill>
            </a:endParaRPr>
          </a:p>
        </p:txBody>
      </p:sp>
      <p:pic>
        <p:nvPicPr>
          <p:cNvPr id="16" name="Content Placeholder 4"/>
          <p:cNvPicPr>
            <a:picLocks noChangeAspect="1"/>
          </p:cNvPicPr>
          <p:nvPr/>
        </p:nvPicPr>
        <p:blipFill>
          <a:blip r:embed="rId5"/>
          <a:stretch>
            <a:fillRect/>
          </a:stretch>
        </p:blipFill>
        <p:spPr>
          <a:xfrm>
            <a:off x="5786707" y="3026767"/>
            <a:ext cx="3123868" cy="2224628"/>
          </a:xfrm>
          <a:prstGeom prst="rect">
            <a:avLst/>
          </a:prstGeom>
        </p:spPr>
      </p:pic>
      <p:pic>
        <p:nvPicPr>
          <p:cNvPr id="17" name="Content Placeholder 3"/>
          <p:cNvPicPr>
            <a:picLocks noChangeAspect="1"/>
          </p:cNvPicPr>
          <p:nvPr/>
        </p:nvPicPr>
        <p:blipFill>
          <a:blip r:embed="rId6"/>
          <a:stretch>
            <a:fillRect/>
          </a:stretch>
        </p:blipFill>
        <p:spPr>
          <a:xfrm>
            <a:off x="5122880" y="4202726"/>
            <a:ext cx="2067259" cy="2278980"/>
          </a:xfrm>
          <a:prstGeom prst="rect">
            <a:avLst/>
          </a:prstGeom>
        </p:spPr>
      </p:pic>
      <p:pic>
        <p:nvPicPr>
          <p:cNvPr id="18" name="Content Placeholder 3"/>
          <p:cNvPicPr>
            <a:picLocks noChangeAspect="1"/>
          </p:cNvPicPr>
          <p:nvPr/>
        </p:nvPicPr>
        <p:blipFill>
          <a:blip r:embed="rId7"/>
          <a:stretch>
            <a:fillRect/>
          </a:stretch>
        </p:blipFill>
        <p:spPr>
          <a:xfrm>
            <a:off x="6082912" y="5120590"/>
            <a:ext cx="2795649" cy="1332654"/>
          </a:xfrm>
          <a:prstGeom prst="rect">
            <a:avLst/>
          </a:prstGeom>
        </p:spPr>
      </p:pic>
    </p:spTree>
    <p:extLst>
      <p:ext uri="{BB962C8B-B14F-4D97-AF65-F5344CB8AC3E}">
        <p14:creationId xmlns:p14="http://schemas.microsoft.com/office/powerpoint/2010/main" val="2604174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revelwallpapers.net/d/346E325A617037703237715F6F374F59795A423273626E527561794E64673D3D/mouse_cheese_mouse_trap-helmet-funny-situ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7761"/>
            <a:ext cx="9088381" cy="5680239"/>
          </a:xfrm>
          <a:prstGeom prst="rect">
            <a:avLst/>
          </a:prstGeom>
          <a:solidFill>
            <a:schemeClr val="bg1"/>
          </a:solidFill>
          <a:extLst/>
        </p:spPr>
      </p:pic>
      <p:sp>
        <p:nvSpPr>
          <p:cNvPr id="3" name="Cloud Callout 2"/>
          <p:cNvSpPr/>
          <p:nvPr/>
        </p:nvSpPr>
        <p:spPr>
          <a:xfrm>
            <a:off x="3074920" y="2706028"/>
            <a:ext cx="1388932" cy="533991"/>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RISK</a:t>
            </a:r>
            <a:endParaRPr lang="en-US" sz="1200" b="1" dirty="0" smtClean="0">
              <a:solidFill>
                <a:prstClr val="black"/>
              </a:solidFill>
            </a:endParaRPr>
          </a:p>
        </p:txBody>
      </p:sp>
      <p:sp>
        <p:nvSpPr>
          <p:cNvPr id="27"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 </a:t>
            </a:r>
            <a:r>
              <a:rPr lang="en-US" sz="2800" dirty="0">
                <a:solidFill>
                  <a:srgbClr val="5B9BD5">
                    <a:lumMod val="75000"/>
                  </a:srgbClr>
                </a:solidFill>
              </a:rPr>
              <a:t>Risk </a:t>
            </a:r>
            <a:r>
              <a:rPr lang="en-US" sz="2800" dirty="0" smtClean="0">
                <a:solidFill>
                  <a:srgbClr val="5B9BD5">
                    <a:lumMod val="75000"/>
                  </a:srgbClr>
                </a:solidFill>
              </a:rPr>
              <a:t>Profile: An Illustrative Example</a:t>
            </a:r>
            <a:endParaRPr lang="en-US" sz="2800" dirty="0">
              <a:solidFill>
                <a:srgbClr val="5B9BD5">
                  <a:lumMod val="75000"/>
                </a:srgbClr>
              </a:solidFill>
            </a:endParaRPr>
          </a:p>
        </p:txBody>
      </p:sp>
      <p:pic>
        <p:nvPicPr>
          <p:cNvPr id="29" name="Picture 28" descr="OMB Seal (no bkgrd).gif"/>
          <p:cNvPicPr>
            <a:picLocks noChangeAspect="1"/>
          </p:cNvPicPr>
          <p:nvPr/>
        </p:nvPicPr>
        <p:blipFill>
          <a:blip r:embed="rId4"/>
          <a:srcRect/>
          <a:stretch>
            <a:fillRect/>
          </a:stretch>
        </p:blipFill>
        <p:spPr bwMode="auto">
          <a:xfrm>
            <a:off x="0" y="-11428"/>
            <a:ext cx="1297923" cy="1294353"/>
          </a:xfrm>
          <a:prstGeom prst="rect">
            <a:avLst/>
          </a:prstGeom>
          <a:noFill/>
          <a:ln w="9525">
            <a:noFill/>
            <a:miter lim="800000"/>
            <a:headEnd/>
            <a:tailEnd/>
          </a:ln>
        </p:spPr>
      </p:pic>
      <p:sp>
        <p:nvSpPr>
          <p:cNvPr id="4" name="Slide Number Placeholder 3"/>
          <p:cNvSpPr>
            <a:spLocks noGrp="1"/>
          </p:cNvSpPr>
          <p:nvPr>
            <p:ph type="sldNum" sz="quarter" idx="12"/>
          </p:nvPr>
        </p:nvSpPr>
        <p:spPr>
          <a:xfrm>
            <a:off x="6821161" y="6408602"/>
            <a:ext cx="2057400" cy="365125"/>
          </a:xfrm>
        </p:spPr>
        <p:txBody>
          <a:bodyPr/>
          <a:lstStyle/>
          <a:p>
            <a:fld id="{6713CBF1-C694-40AF-9C0D-5B1A01F6E799}" type="slidenum">
              <a:rPr lang="en-US" smtClean="0">
                <a:solidFill>
                  <a:prstClr val="black"/>
                </a:solidFill>
              </a:rPr>
              <a:pPr/>
              <a:t>12</a:t>
            </a:fld>
            <a:endParaRPr lang="en-US" dirty="0">
              <a:solidFill>
                <a:prstClr val="black"/>
              </a:solidFill>
            </a:endParaRPr>
          </a:p>
        </p:txBody>
      </p:sp>
      <p:sp>
        <p:nvSpPr>
          <p:cNvPr id="13" name="Vertical Scroll 12"/>
          <p:cNvSpPr/>
          <p:nvPr/>
        </p:nvSpPr>
        <p:spPr>
          <a:xfrm>
            <a:off x="839450" y="1368374"/>
            <a:ext cx="2034515" cy="1886110"/>
          </a:xfrm>
          <a:prstGeom prst="verticalScroll">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1249599" y="2078967"/>
            <a:ext cx="1184235" cy="1077218"/>
          </a:xfrm>
          <a:prstGeom prst="rect">
            <a:avLst/>
          </a:prstGeom>
          <a:solidFill>
            <a:schemeClr val="bg1"/>
          </a:solidFill>
        </p:spPr>
        <p:txBody>
          <a:bodyPr wrap="none" rtlCol="0">
            <a:spAutoFit/>
          </a:bodyPr>
          <a:lstStyle/>
          <a:p>
            <a:pPr algn="ctr"/>
            <a:r>
              <a:rPr lang="en-US" sz="1600" b="1" dirty="0" smtClean="0">
                <a:solidFill>
                  <a:prstClr val="black"/>
                </a:solidFill>
              </a:rPr>
              <a:t>A-11</a:t>
            </a:r>
          </a:p>
          <a:p>
            <a:pPr algn="ctr"/>
            <a:r>
              <a:rPr lang="en-US" sz="1600" b="1" dirty="0" smtClean="0">
                <a:solidFill>
                  <a:prstClr val="black"/>
                </a:solidFill>
              </a:rPr>
              <a:t>A-123</a:t>
            </a:r>
          </a:p>
          <a:p>
            <a:pPr algn="ctr"/>
            <a:r>
              <a:rPr lang="en-US" sz="1600" b="1" dirty="0" smtClean="0">
                <a:solidFill>
                  <a:prstClr val="black"/>
                </a:solidFill>
              </a:rPr>
              <a:t>Green Book</a:t>
            </a:r>
            <a:br>
              <a:rPr lang="en-US" sz="1600" b="1" dirty="0" smtClean="0">
                <a:solidFill>
                  <a:prstClr val="black"/>
                </a:solidFill>
              </a:rPr>
            </a:br>
            <a:r>
              <a:rPr lang="en-US" sz="1600" b="1" dirty="0" smtClean="0">
                <a:solidFill>
                  <a:prstClr val="black"/>
                </a:solidFill>
              </a:rPr>
              <a:t>Playbook</a:t>
            </a:r>
            <a:endParaRPr lang="en-US" sz="1600" b="1" dirty="0">
              <a:solidFill>
                <a:prstClr val="black"/>
              </a:solidFill>
            </a:endParaRPr>
          </a:p>
        </p:txBody>
      </p:sp>
      <p:sp>
        <p:nvSpPr>
          <p:cNvPr id="25" name="TextBox 24"/>
          <p:cNvSpPr txBox="1"/>
          <p:nvPr/>
        </p:nvSpPr>
        <p:spPr>
          <a:xfrm>
            <a:off x="1029396" y="1584297"/>
            <a:ext cx="1654619" cy="523220"/>
          </a:xfrm>
          <a:prstGeom prst="rect">
            <a:avLst/>
          </a:prstGeom>
          <a:noFill/>
        </p:spPr>
        <p:txBody>
          <a:bodyPr wrap="none" rtlCol="0">
            <a:spAutoFit/>
          </a:bodyPr>
          <a:lstStyle/>
          <a:p>
            <a:pPr algn="ctr"/>
            <a:r>
              <a:rPr lang="en-US" sz="2800" b="1" dirty="0" smtClean="0">
                <a:solidFill>
                  <a:prstClr val="black"/>
                </a:solidFill>
                <a:latin typeface="Freestyle Script" panose="030804020302050B0404" pitchFamily="66" charset="0"/>
              </a:rPr>
              <a:t>Policy/Guidance</a:t>
            </a:r>
            <a:endParaRPr lang="en-US" sz="2800" b="1" dirty="0">
              <a:solidFill>
                <a:prstClr val="black"/>
              </a:solidFill>
              <a:latin typeface="Freestyle Script" panose="030804020302050B0404" pitchFamily="66" charset="0"/>
            </a:endParaRPr>
          </a:p>
        </p:txBody>
      </p:sp>
      <p:cxnSp>
        <p:nvCxnSpPr>
          <p:cNvPr id="30" name="Straight Connector 29"/>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351480" y="5539251"/>
            <a:ext cx="2630775" cy="322319"/>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b="1" dirty="0" smtClean="0">
                <a:solidFill>
                  <a:prstClr val="black"/>
                </a:solidFill>
              </a:rPr>
              <a:t>Management Challenge</a:t>
            </a:r>
            <a:endParaRPr lang="en-US" b="1" dirty="0">
              <a:solidFill>
                <a:prstClr val="black"/>
              </a:solidFill>
            </a:endParaRPr>
          </a:p>
        </p:txBody>
      </p:sp>
      <p:sp>
        <p:nvSpPr>
          <p:cNvPr id="16" name="Rounded Rectangle 15"/>
          <p:cNvSpPr/>
          <p:nvPr/>
        </p:nvSpPr>
        <p:spPr>
          <a:xfrm>
            <a:off x="4224415" y="4017880"/>
            <a:ext cx="2630775" cy="322319"/>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b="1" dirty="0" smtClean="0">
                <a:solidFill>
                  <a:prstClr val="black"/>
                </a:solidFill>
              </a:rPr>
              <a:t>Strategic </a:t>
            </a:r>
            <a:r>
              <a:rPr lang="en-US" b="1" dirty="0">
                <a:solidFill>
                  <a:prstClr val="black"/>
                </a:solidFill>
              </a:rPr>
              <a:t>Objective</a:t>
            </a:r>
            <a:endParaRPr lang="en-US" dirty="0"/>
          </a:p>
        </p:txBody>
      </p:sp>
      <p:sp>
        <p:nvSpPr>
          <p:cNvPr id="6" name="Right Arrow 5"/>
          <p:cNvSpPr/>
          <p:nvPr/>
        </p:nvSpPr>
        <p:spPr>
          <a:xfrm>
            <a:off x="314794" y="3717564"/>
            <a:ext cx="2023672" cy="6670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smtClean="0">
                <a:solidFill>
                  <a:prstClr val="black"/>
                </a:solidFill>
              </a:rPr>
              <a:t>Risk Response</a:t>
            </a:r>
            <a:endParaRPr lang="en-US" b="1" dirty="0">
              <a:solidFill>
                <a:prstClr val="black"/>
              </a:solidFill>
            </a:endParaRPr>
          </a:p>
        </p:txBody>
      </p:sp>
    </p:spTree>
    <p:extLst>
      <p:ext uri="{BB962C8B-B14F-4D97-AF65-F5344CB8AC3E}">
        <p14:creationId xmlns:p14="http://schemas.microsoft.com/office/powerpoint/2010/main" val="1232761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74402" y="6356351"/>
            <a:ext cx="2057400" cy="365125"/>
          </a:xfrm>
        </p:spPr>
        <p:txBody>
          <a:bodyPr/>
          <a:lstStyle/>
          <a:p>
            <a:fld id="{6713CBF1-C694-40AF-9C0D-5B1A01F6E799}" type="slidenum">
              <a:rPr lang="en-US" smtClean="0"/>
              <a:t>13</a:t>
            </a:fld>
            <a:endParaRPr lang="en-US" dirty="0"/>
          </a:p>
        </p:txBody>
      </p:sp>
      <p:pic>
        <p:nvPicPr>
          <p:cNvPr id="5" name="Picture 4" descr="OMB Seal (no bkgrd).gif"/>
          <p:cNvPicPr>
            <a:picLocks noChangeAspect="1"/>
          </p:cNvPicPr>
          <p:nvPr/>
        </p:nvPicPr>
        <p:blipFill>
          <a:blip r:embed="rId3"/>
          <a:srcRect/>
          <a:stretch>
            <a:fillRect/>
          </a:stretch>
        </p:blipFill>
        <p:spPr bwMode="auto">
          <a:xfrm>
            <a:off x="0" y="0"/>
            <a:ext cx="1297923" cy="1294353"/>
          </a:xfrm>
          <a:prstGeom prst="rect">
            <a:avLst/>
          </a:prstGeom>
          <a:noFill/>
          <a:ln w="9525">
            <a:noFill/>
            <a:miter lim="800000"/>
            <a:headEnd/>
            <a:tailEnd/>
          </a:ln>
        </p:spPr>
      </p:pic>
      <p:sp>
        <p:nvSpPr>
          <p:cNvPr id="6"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chemeClr val="accent1">
                    <a:lumMod val="75000"/>
                  </a:schemeClr>
                </a:solidFill>
                <a:ea typeface="+mj-ea"/>
              </a:rPr>
              <a:t>ERM Implementation Playbook</a:t>
            </a:r>
          </a:p>
        </p:txBody>
      </p:sp>
      <p:cxnSp>
        <p:nvCxnSpPr>
          <p:cNvPr id="7" name="Straight Connector 6"/>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590405" y="1848552"/>
            <a:ext cx="3709488" cy="96838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prstClr val="white"/>
                </a:solidFill>
              </a:rPr>
              <a:t>ERM Playbook Steering Committee</a:t>
            </a:r>
          </a:p>
          <a:p>
            <a:pPr marL="0" lvl="1" algn="ctr"/>
            <a:r>
              <a:rPr lang="en-US" sz="1400" i="1" dirty="0">
                <a:solidFill>
                  <a:prstClr val="white"/>
                </a:solidFill>
              </a:rPr>
              <a:t>Set project policy and established the timeline for the project.</a:t>
            </a:r>
            <a:endParaRPr lang="en-US" sz="1400" dirty="0">
              <a:solidFill>
                <a:prstClr val="white"/>
              </a:solidFill>
            </a:endParaRPr>
          </a:p>
        </p:txBody>
      </p:sp>
      <p:sp>
        <p:nvSpPr>
          <p:cNvPr id="52" name="Content Placeholder 4"/>
          <p:cNvSpPr>
            <a:spLocks noGrp="1"/>
          </p:cNvSpPr>
          <p:nvPr/>
        </p:nvSpPr>
        <p:spPr>
          <a:xfrm>
            <a:off x="648961" y="1169293"/>
            <a:ext cx="8037839" cy="628650"/>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4"/>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None/>
            </a:pPr>
            <a:r>
              <a:rPr lang="en-US" sz="1800" b="1" dirty="0">
                <a:effectLst/>
              </a:rPr>
              <a:t>Playbook Purpose: </a:t>
            </a:r>
            <a:r>
              <a:rPr lang="en-US" sz="1800" dirty="0">
                <a:effectLst/>
              </a:rPr>
              <a:t>To provide an ERM Framework and practical guidance to support A-123 compliance and effective ERM implementation across agencies. </a:t>
            </a:r>
          </a:p>
        </p:txBody>
      </p:sp>
      <p:sp>
        <p:nvSpPr>
          <p:cNvPr id="53" name="Rectangle 52"/>
          <p:cNvSpPr/>
          <p:nvPr/>
        </p:nvSpPr>
        <p:spPr>
          <a:xfrm>
            <a:off x="590405" y="2929855"/>
            <a:ext cx="7937067" cy="1336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prstClr val="white"/>
              </a:solidFill>
            </a:endParaRPr>
          </a:p>
        </p:txBody>
      </p:sp>
      <p:sp>
        <p:nvSpPr>
          <p:cNvPr id="54" name="Rounded Rectangle 53"/>
          <p:cNvSpPr/>
          <p:nvPr/>
        </p:nvSpPr>
        <p:spPr>
          <a:xfrm>
            <a:off x="4817984" y="1803312"/>
            <a:ext cx="3709488" cy="1013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prstClr val="white"/>
                </a:solidFill>
              </a:rPr>
              <a:t>ERM Playbook Working Group</a:t>
            </a:r>
          </a:p>
          <a:p>
            <a:pPr marL="0" lvl="1" algn="ctr"/>
            <a:r>
              <a:rPr lang="en-US" sz="1400" i="1" dirty="0">
                <a:solidFill>
                  <a:prstClr val="white"/>
                </a:solidFill>
              </a:rPr>
              <a:t>Implemented the project goals set by steering committee and keyed up decisions and recommendations for the Steering Committee.</a:t>
            </a:r>
            <a:endParaRPr lang="en-US" sz="1400" dirty="0">
              <a:solidFill>
                <a:prstClr val="white"/>
              </a:solidFill>
            </a:endParaRPr>
          </a:p>
        </p:txBody>
      </p:sp>
      <p:sp>
        <p:nvSpPr>
          <p:cNvPr id="55" name="Left-Right Arrow 54"/>
          <p:cNvSpPr/>
          <p:nvPr/>
        </p:nvSpPr>
        <p:spPr>
          <a:xfrm>
            <a:off x="4299893" y="2155462"/>
            <a:ext cx="501499" cy="315911"/>
          </a:xfrm>
          <a:prstGeom prst="lef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prstClr val="white"/>
              </a:solidFill>
            </a:endParaRPr>
          </a:p>
        </p:txBody>
      </p:sp>
      <p:sp>
        <p:nvSpPr>
          <p:cNvPr id="56" name="TextBox 8"/>
          <p:cNvSpPr txBox="1"/>
          <p:nvPr/>
        </p:nvSpPr>
        <p:spPr>
          <a:xfrm>
            <a:off x="1485899" y="2912813"/>
            <a:ext cx="61722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prstClr val="black"/>
                </a:solidFill>
              </a:rPr>
              <a:t>Multi-disciplinary representation from across the </a:t>
            </a:r>
            <a:r>
              <a:rPr lang="en-US" sz="1400" dirty="0" smtClean="0">
                <a:solidFill>
                  <a:prstClr val="black"/>
                </a:solidFill>
              </a:rPr>
              <a:t>federal government</a:t>
            </a:r>
            <a:endParaRPr lang="en-US" sz="1400" dirty="0">
              <a:solidFill>
                <a:prstClr val="black"/>
              </a:solidFill>
            </a:endParaRPr>
          </a:p>
        </p:txBody>
      </p:sp>
      <p:sp>
        <p:nvSpPr>
          <p:cNvPr id="57" name="TextBox 14"/>
          <p:cNvSpPr txBox="1"/>
          <p:nvPr/>
        </p:nvSpPr>
        <p:spPr>
          <a:xfrm>
            <a:off x="2020561" y="3933857"/>
            <a:ext cx="54864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prstClr val="black"/>
                </a:solidFill>
              </a:rPr>
              <a:t>Over twenty </a:t>
            </a:r>
            <a:r>
              <a:rPr lang="en-US" sz="1400" dirty="0" smtClean="0">
                <a:solidFill>
                  <a:prstClr val="black"/>
                </a:solidFill>
              </a:rPr>
              <a:t>federal </a:t>
            </a:r>
            <a:r>
              <a:rPr lang="en-US" sz="1400" dirty="0">
                <a:solidFill>
                  <a:prstClr val="black"/>
                </a:solidFill>
              </a:rPr>
              <a:t>agencies represented</a:t>
            </a:r>
          </a:p>
        </p:txBody>
      </p:sp>
      <p:sp>
        <p:nvSpPr>
          <p:cNvPr id="58" name="TextBox 10"/>
          <p:cNvSpPr txBox="1"/>
          <p:nvPr/>
        </p:nvSpPr>
        <p:spPr>
          <a:xfrm>
            <a:off x="595384" y="3240011"/>
            <a:ext cx="215687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214313">
              <a:buFont typeface="Wingdings" panose="05000000000000000000" pitchFamily="2" charset="2"/>
              <a:buChar char="ü"/>
            </a:pPr>
            <a:r>
              <a:rPr lang="en-US" sz="1400" dirty="0">
                <a:solidFill>
                  <a:prstClr val="black"/>
                </a:solidFill>
              </a:rPr>
              <a:t>Financial Management</a:t>
            </a:r>
          </a:p>
          <a:p>
            <a:pPr marL="214313" indent="-214313">
              <a:buFont typeface="Wingdings" panose="05000000000000000000" pitchFamily="2" charset="2"/>
              <a:buChar char="ü"/>
            </a:pPr>
            <a:r>
              <a:rPr lang="en-US" sz="1400" dirty="0">
                <a:solidFill>
                  <a:prstClr val="black"/>
                </a:solidFill>
              </a:rPr>
              <a:t>Procurement</a:t>
            </a:r>
          </a:p>
          <a:p>
            <a:pPr marL="214313" indent="-214313">
              <a:buFont typeface="Wingdings" panose="05000000000000000000" pitchFamily="2" charset="2"/>
              <a:buChar char="ü"/>
            </a:pPr>
            <a:r>
              <a:rPr lang="en-US" sz="1400" dirty="0">
                <a:solidFill>
                  <a:prstClr val="black"/>
                </a:solidFill>
              </a:rPr>
              <a:t>Risk </a:t>
            </a:r>
            <a:r>
              <a:rPr lang="en-US" sz="1400" dirty="0" smtClean="0">
                <a:solidFill>
                  <a:prstClr val="black"/>
                </a:solidFill>
              </a:rPr>
              <a:t>Management</a:t>
            </a:r>
            <a:endParaRPr lang="en-US" sz="1400" dirty="0">
              <a:solidFill>
                <a:prstClr val="black"/>
              </a:solidFill>
            </a:endParaRPr>
          </a:p>
        </p:txBody>
      </p:sp>
      <p:sp>
        <p:nvSpPr>
          <p:cNvPr id="59" name="TextBox 11"/>
          <p:cNvSpPr txBox="1"/>
          <p:nvPr/>
        </p:nvSpPr>
        <p:spPr>
          <a:xfrm>
            <a:off x="6164504" y="3240011"/>
            <a:ext cx="235989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214313">
              <a:buFont typeface="Wingdings" panose="05000000000000000000" pitchFamily="2" charset="2"/>
              <a:buChar char="ü"/>
            </a:pPr>
            <a:r>
              <a:rPr lang="en-US" sz="1400" dirty="0" smtClean="0">
                <a:solidFill>
                  <a:prstClr val="black"/>
                </a:solidFill>
              </a:rPr>
              <a:t>Performance </a:t>
            </a:r>
            <a:r>
              <a:rPr lang="en-US" sz="1400" dirty="0">
                <a:solidFill>
                  <a:prstClr val="black"/>
                </a:solidFill>
              </a:rPr>
              <a:t>Management</a:t>
            </a:r>
          </a:p>
          <a:p>
            <a:pPr marL="214313" indent="-214313">
              <a:buFont typeface="Wingdings" panose="05000000000000000000" pitchFamily="2" charset="2"/>
              <a:buChar char="ü"/>
            </a:pPr>
            <a:r>
              <a:rPr lang="en-US" sz="1400" dirty="0">
                <a:solidFill>
                  <a:prstClr val="black"/>
                </a:solidFill>
              </a:rPr>
              <a:t>Grants Management</a:t>
            </a:r>
          </a:p>
          <a:p>
            <a:pPr marL="214313" indent="-214313">
              <a:buFont typeface="Wingdings" panose="05000000000000000000" pitchFamily="2" charset="2"/>
              <a:buChar char="ü"/>
            </a:pPr>
            <a:r>
              <a:rPr lang="en-US" sz="1400" dirty="0">
                <a:solidFill>
                  <a:prstClr val="black"/>
                </a:solidFill>
              </a:rPr>
              <a:t>Federal </a:t>
            </a:r>
            <a:r>
              <a:rPr lang="en-US" sz="1400" dirty="0" smtClean="0">
                <a:solidFill>
                  <a:prstClr val="black"/>
                </a:solidFill>
              </a:rPr>
              <a:t>Credit</a:t>
            </a:r>
            <a:endParaRPr lang="en-US" sz="1400" dirty="0">
              <a:solidFill>
                <a:prstClr val="black"/>
              </a:solidFill>
            </a:endParaRPr>
          </a:p>
        </p:txBody>
      </p:sp>
      <p:pic>
        <p:nvPicPr>
          <p:cNvPr id="2" name="Picture 1"/>
          <p:cNvPicPr>
            <a:picLocks noChangeAspect="1"/>
          </p:cNvPicPr>
          <p:nvPr/>
        </p:nvPicPr>
        <p:blipFill>
          <a:blip r:embed="rId5"/>
          <a:stretch>
            <a:fillRect/>
          </a:stretch>
        </p:blipFill>
        <p:spPr>
          <a:xfrm>
            <a:off x="1673823" y="4365039"/>
            <a:ext cx="1876462" cy="2401702"/>
          </a:xfrm>
          <a:prstGeom prst="rect">
            <a:avLst/>
          </a:prstGeom>
        </p:spPr>
      </p:pic>
      <p:sp>
        <p:nvSpPr>
          <p:cNvPr id="17" name="Content Placeholder 1"/>
          <p:cNvSpPr txBox="1">
            <a:spLocks/>
          </p:cNvSpPr>
          <p:nvPr/>
        </p:nvSpPr>
        <p:spPr>
          <a:xfrm>
            <a:off x="3952106" y="4597416"/>
            <a:ext cx="4424795" cy="12330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dirty="0"/>
              <a:t>Access the Playbook at these </a:t>
            </a:r>
            <a:r>
              <a:rPr lang="en-US" sz="2000" dirty="0" smtClean="0"/>
              <a:t>websites</a:t>
            </a:r>
            <a:endParaRPr lang="en-US" sz="2000" dirty="0"/>
          </a:p>
          <a:p>
            <a:pPr marL="0" indent="0" algn="ctr">
              <a:buNone/>
            </a:pPr>
            <a:endParaRPr lang="en-US" sz="2000" dirty="0" smtClean="0"/>
          </a:p>
          <a:p>
            <a:pPr marL="0" indent="0" algn="ctr">
              <a:buNone/>
            </a:pPr>
            <a:r>
              <a:rPr lang="en-US" sz="2000" dirty="0" smtClean="0"/>
              <a:t>CFO </a:t>
            </a:r>
            <a:r>
              <a:rPr lang="en-US" sz="2000" dirty="0"/>
              <a:t>Council: </a:t>
            </a:r>
            <a:r>
              <a:rPr lang="en-US" sz="2000" dirty="0" smtClean="0">
                <a:hlinkClick r:id="rId6"/>
              </a:rPr>
              <a:t>www.cfo.gov</a:t>
            </a:r>
            <a:endParaRPr lang="en-US" sz="2000" dirty="0" smtClean="0"/>
          </a:p>
          <a:p>
            <a:pPr marL="0" indent="0" algn="ctr">
              <a:buNone/>
            </a:pPr>
            <a:endParaRPr lang="en-US" sz="2000" dirty="0"/>
          </a:p>
          <a:p>
            <a:pPr marL="0" indent="0" algn="ctr">
              <a:buNone/>
            </a:pPr>
            <a:r>
              <a:rPr lang="en-US" sz="2000" dirty="0" smtClean="0"/>
              <a:t>AFERM</a:t>
            </a:r>
            <a:r>
              <a:rPr lang="en-US" sz="2000" dirty="0"/>
              <a:t>: </a:t>
            </a:r>
            <a:r>
              <a:rPr lang="en-US" sz="2000" dirty="0" smtClean="0">
                <a:hlinkClick r:id="rId7"/>
              </a:rPr>
              <a:t>www.aferm.org</a:t>
            </a:r>
            <a:endParaRPr lang="en-US" sz="2000" dirty="0"/>
          </a:p>
        </p:txBody>
      </p:sp>
      <p:sp>
        <p:nvSpPr>
          <p:cNvPr id="18" name="TextBox 10"/>
          <p:cNvSpPr txBox="1"/>
          <p:nvPr/>
        </p:nvSpPr>
        <p:spPr>
          <a:xfrm>
            <a:off x="3379944" y="3240011"/>
            <a:ext cx="215687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214313">
              <a:buFont typeface="Wingdings" panose="05000000000000000000" pitchFamily="2" charset="2"/>
              <a:buChar char="ü"/>
            </a:pPr>
            <a:r>
              <a:rPr lang="en-US" sz="1400" dirty="0" smtClean="0">
                <a:solidFill>
                  <a:prstClr val="black"/>
                </a:solidFill>
              </a:rPr>
              <a:t>Internal </a:t>
            </a:r>
            <a:r>
              <a:rPr lang="en-US" sz="1400" dirty="0">
                <a:solidFill>
                  <a:prstClr val="black"/>
                </a:solidFill>
              </a:rPr>
              <a:t>Controls</a:t>
            </a:r>
          </a:p>
          <a:p>
            <a:pPr marL="214313" indent="-214313">
              <a:buFont typeface="Wingdings" panose="05000000000000000000" pitchFamily="2" charset="2"/>
              <a:buChar char="ü"/>
            </a:pPr>
            <a:r>
              <a:rPr lang="en-US" sz="1400" dirty="0">
                <a:solidFill>
                  <a:prstClr val="black"/>
                </a:solidFill>
              </a:rPr>
              <a:t>Human </a:t>
            </a:r>
            <a:r>
              <a:rPr lang="en-US" sz="1400" dirty="0" smtClean="0">
                <a:solidFill>
                  <a:prstClr val="black"/>
                </a:solidFill>
              </a:rPr>
              <a:t>Capital</a:t>
            </a:r>
          </a:p>
          <a:p>
            <a:pPr marL="214313" indent="-214313">
              <a:buFont typeface="Wingdings" panose="05000000000000000000" pitchFamily="2" charset="2"/>
              <a:buChar char="ü"/>
            </a:pPr>
            <a:r>
              <a:rPr lang="en-US" sz="1400" dirty="0" smtClean="0">
                <a:solidFill>
                  <a:prstClr val="black"/>
                </a:solidFill>
              </a:rPr>
              <a:t>IT</a:t>
            </a:r>
            <a:endParaRPr lang="en-US" sz="1400" dirty="0">
              <a:solidFill>
                <a:prstClr val="black"/>
              </a:solidFill>
            </a:endParaRPr>
          </a:p>
        </p:txBody>
      </p:sp>
    </p:spTree>
    <p:extLst>
      <p:ext uri="{BB962C8B-B14F-4D97-AF65-F5344CB8AC3E}">
        <p14:creationId xmlns:p14="http://schemas.microsoft.com/office/powerpoint/2010/main" val="183611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Rectangle 447"/>
          <p:cNvSpPr/>
          <p:nvPr/>
        </p:nvSpPr>
        <p:spPr>
          <a:xfrm>
            <a:off x="5821886" y="1385683"/>
            <a:ext cx="1044112" cy="5381136"/>
          </a:xfrm>
          <a:prstGeom prst="rect">
            <a:avLst/>
          </a:prstGeom>
          <a:solidFill>
            <a:srgbClr val="00B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2510937" y="1430761"/>
            <a:ext cx="1231384" cy="5338519"/>
          </a:xfrm>
          <a:prstGeom prst="rect">
            <a:avLst/>
          </a:prstGeom>
          <a:solidFill>
            <a:srgbClr val="00B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MB Seal (no bkgrd).gif"/>
          <p:cNvPicPr>
            <a:picLocks noChangeAspect="1"/>
          </p:cNvPicPr>
          <p:nvPr/>
        </p:nvPicPr>
        <p:blipFill>
          <a:blip r:embed="rId3"/>
          <a:srcRect/>
          <a:stretch>
            <a:fillRect/>
          </a:stretch>
        </p:blipFill>
        <p:spPr bwMode="auto">
          <a:xfrm>
            <a:off x="0" y="0"/>
            <a:ext cx="1297923" cy="1294353"/>
          </a:xfrm>
          <a:prstGeom prst="rect">
            <a:avLst/>
          </a:prstGeom>
          <a:noFill/>
          <a:ln w="9525">
            <a:noFill/>
            <a:miter lim="800000"/>
            <a:headEnd/>
            <a:tailEnd/>
          </a:ln>
        </p:spPr>
      </p:pic>
      <p:sp>
        <p:nvSpPr>
          <p:cNvPr id="32"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chemeClr val="accent1">
                    <a:lumMod val="75000"/>
                  </a:schemeClr>
                </a:solidFill>
                <a:ea typeface="+mj-ea"/>
              </a:rPr>
              <a:t>OMB </a:t>
            </a:r>
            <a:r>
              <a:rPr lang="en-US" sz="2800" dirty="0">
                <a:solidFill>
                  <a:schemeClr val="accent1">
                    <a:lumMod val="75000"/>
                  </a:schemeClr>
                </a:solidFill>
                <a:ea typeface="+mj-ea"/>
              </a:rPr>
              <a:t>Circular </a:t>
            </a:r>
            <a:r>
              <a:rPr lang="en-US" sz="2800" dirty="0" smtClean="0">
                <a:solidFill>
                  <a:schemeClr val="accent1">
                    <a:lumMod val="75000"/>
                  </a:schemeClr>
                </a:solidFill>
                <a:ea typeface="+mj-ea"/>
              </a:rPr>
              <a:t>A-123 and Playbook</a:t>
            </a:r>
          </a:p>
          <a:p>
            <a:pPr algn="ctr" eaLnBrk="0" hangingPunct="0">
              <a:defRPr/>
            </a:pPr>
            <a:r>
              <a:rPr lang="en-US" sz="2800" dirty="0" smtClean="0">
                <a:solidFill>
                  <a:schemeClr val="accent1">
                    <a:lumMod val="75000"/>
                  </a:schemeClr>
                </a:solidFill>
                <a:ea typeface="+mj-ea"/>
              </a:rPr>
              <a:t>Outreach Efforts and Major Milestones</a:t>
            </a:r>
            <a:endParaRPr lang="en-US" sz="2800" dirty="0">
              <a:solidFill>
                <a:schemeClr val="accent1">
                  <a:lumMod val="75000"/>
                </a:schemeClr>
              </a:solidFill>
              <a:ea typeface="+mj-ea"/>
            </a:endParaRPr>
          </a:p>
        </p:txBody>
      </p:sp>
      <p:sp>
        <p:nvSpPr>
          <p:cNvPr id="31" name="Slide Number Placeholder 3"/>
          <p:cNvSpPr txBox="1">
            <a:spLocks/>
          </p:cNvSpPr>
          <p:nvPr/>
        </p:nvSpPr>
        <p:spPr>
          <a:xfrm>
            <a:off x="7314155" y="6519299"/>
            <a:ext cx="97872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898989"/>
                </a:solidFill>
              </a:rPr>
              <a:t>4/25/2017</a:t>
            </a:r>
            <a:endParaRPr lang="en-US" dirty="0">
              <a:solidFill>
                <a:srgbClr val="898989"/>
              </a:solidFill>
            </a:endParaRPr>
          </a:p>
        </p:txBody>
      </p:sp>
      <p:grpSp>
        <p:nvGrpSpPr>
          <p:cNvPr id="29" name="Group 28"/>
          <p:cNvGrpSpPr/>
          <p:nvPr/>
        </p:nvGrpSpPr>
        <p:grpSpPr>
          <a:xfrm>
            <a:off x="17621" y="1155853"/>
            <a:ext cx="9084551" cy="5374300"/>
            <a:chOff x="1119069" y="3510951"/>
            <a:chExt cx="8036272" cy="5133382"/>
          </a:xfrm>
        </p:grpSpPr>
        <p:sp>
          <p:nvSpPr>
            <p:cNvPr id="11" name="Right Arrow 10"/>
            <p:cNvSpPr/>
            <p:nvPr/>
          </p:nvSpPr>
          <p:spPr>
            <a:xfrm>
              <a:off x="1119069" y="3510951"/>
              <a:ext cx="8036272" cy="345057"/>
            </a:xfrm>
            <a:prstGeom prst="rightArrow">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p>
          </p:txBody>
        </p:sp>
        <p:grpSp>
          <p:nvGrpSpPr>
            <p:cNvPr id="25" name="Group 24"/>
            <p:cNvGrpSpPr/>
            <p:nvPr/>
          </p:nvGrpSpPr>
          <p:grpSpPr>
            <a:xfrm>
              <a:off x="1178826" y="3570207"/>
              <a:ext cx="7889339" cy="254493"/>
              <a:chOff x="1178826" y="3574109"/>
              <a:chExt cx="7889339" cy="254493"/>
            </a:xfrm>
          </p:grpSpPr>
          <p:sp>
            <p:nvSpPr>
              <p:cNvPr id="23" name="TextBox 22"/>
              <p:cNvSpPr txBox="1"/>
              <p:nvPr/>
            </p:nvSpPr>
            <p:spPr>
              <a:xfrm>
                <a:off x="8557081" y="3639784"/>
                <a:ext cx="187745" cy="94596"/>
              </a:xfrm>
              <a:prstGeom prst="rect">
                <a:avLst/>
              </a:prstGeom>
              <a:noFill/>
            </p:spPr>
            <p:txBody>
              <a:bodyPr wrap="none" lIns="0" tIns="0" rIns="0" bIns="0" rtlCol="0">
                <a:spAutoFit/>
              </a:bodyPr>
              <a:lstStyle/>
              <a:p>
                <a:r>
                  <a:rPr lang="en-US" sz="900" dirty="0" smtClean="0"/>
                  <a:t>Sept</a:t>
                </a:r>
                <a:endParaRPr lang="en-US" sz="900" dirty="0"/>
              </a:p>
            </p:txBody>
          </p:sp>
          <p:sp>
            <p:nvSpPr>
              <p:cNvPr id="49" name="TextBox 48"/>
              <p:cNvSpPr txBox="1"/>
              <p:nvPr/>
            </p:nvSpPr>
            <p:spPr>
              <a:xfrm>
                <a:off x="1178826" y="3639784"/>
                <a:ext cx="379788" cy="94596"/>
              </a:xfrm>
              <a:prstGeom prst="rect">
                <a:avLst/>
              </a:prstGeom>
              <a:noFill/>
            </p:spPr>
            <p:txBody>
              <a:bodyPr wrap="none" lIns="0" tIns="0" rIns="0" bIns="0" rtlCol="0">
                <a:spAutoFit/>
              </a:bodyPr>
              <a:lstStyle/>
              <a:p>
                <a:r>
                  <a:rPr lang="en-US" sz="900" dirty="0" smtClean="0"/>
                  <a:t>Apr 2016</a:t>
                </a:r>
                <a:endParaRPr lang="en-US" sz="900" dirty="0"/>
              </a:p>
            </p:txBody>
          </p:sp>
          <p:sp>
            <p:nvSpPr>
              <p:cNvPr id="50" name="TextBox 49"/>
              <p:cNvSpPr txBox="1"/>
              <p:nvPr/>
            </p:nvSpPr>
            <p:spPr>
              <a:xfrm>
                <a:off x="1807278" y="3639784"/>
                <a:ext cx="184879" cy="94596"/>
              </a:xfrm>
              <a:prstGeom prst="rect">
                <a:avLst/>
              </a:prstGeom>
              <a:noFill/>
            </p:spPr>
            <p:txBody>
              <a:bodyPr wrap="none" lIns="0" tIns="0" rIns="0" bIns="0" rtlCol="0">
                <a:spAutoFit/>
              </a:bodyPr>
              <a:lstStyle/>
              <a:p>
                <a:r>
                  <a:rPr lang="en-US" sz="900" dirty="0" smtClean="0"/>
                  <a:t>May</a:t>
                </a:r>
                <a:endParaRPr lang="en-US" sz="900" dirty="0"/>
              </a:p>
            </p:txBody>
          </p:sp>
          <p:sp>
            <p:nvSpPr>
              <p:cNvPr id="51" name="TextBox 50"/>
              <p:cNvSpPr txBox="1"/>
              <p:nvPr/>
            </p:nvSpPr>
            <p:spPr>
              <a:xfrm>
                <a:off x="2240821" y="3639784"/>
                <a:ext cx="193478" cy="94596"/>
              </a:xfrm>
              <a:prstGeom prst="rect">
                <a:avLst/>
              </a:prstGeom>
              <a:noFill/>
            </p:spPr>
            <p:txBody>
              <a:bodyPr wrap="none" lIns="0" tIns="0" rIns="0" bIns="0" rtlCol="0">
                <a:spAutoFit/>
              </a:bodyPr>
              <a:lstStyle/>
              <a:p>
                <a:r>
                  <a:rPr lang="en-US" sz="900" dirty="0" smtClean="0"/>
                  <a:t>June</a:t>
                </a:r>
                <a:endParaRPr lang="en-US" sz="900" dirty="0"/>
              </a:p>
            </p:txBody>
          </p:sp>
          <p:sp>
            <p:nvSpPr>
              <p:cNvPr id="52" name="TextBox 51"/>
              <p:cNvSpPr txBox="1"/>
              <p:nvPr/>
            </p:nvSpPr>
            <p:spPr>
              <a:xfrm>
                <a:off x="2682962" y="3639784"/>
                <a:ext cx="159082" cy="94596"/>
              </a:xfrm>
              <a:prstGeom prst="rect">
                <a:avLst/>
              </a:prstGeom>
              <a:noFill/>
            </p:spPr>
            <p:txBody>
              <a:bodyPr wrap="none" lIns="0" tIns="0" rIns="0" bIns="0" rtlCol="0">
                <a:spAutoFit/>
              </a:bodyPr>
              <a:lstStyle/>
              <a:p>
                <a:r>
                  <a:rPr lang="en-US" sz="900" dirty="0" smtClean="0"/>
                  <a:t>July</a:t>
                </a:r>
                <a:endParaRPr lang="en-US" sz="900" dirty="0"/>
              </a:p>
            </p:txBody>
          </p:sp>
          <p:sp>
            <p:nvSpPr>
              <p:cNvPr id="53" name="TextBox 52"/>
              <p:cNvSpPr txBox="1"/>
              <p:nvPr/>
            </p:nvSpPr>
            <p:spPr>
              <a:xfrm>
                <a:off x="3090708" y="3639784"/>
                <a:ext cx="163380" cy="94596"/>
              </a:xfrm>
              <a:prstGeom prst="rect">
                <a:avLst/>
              </a:prstGeom>
              <a:noFill/>
            </p:spPr>
            <p:txBody>
              <a:bodyPr wrap="none" lIns="0" tIns="0" rIns="0" bIns="0" rtlCol="0">
                <a:spAutoFit/>
              </a:bodyPr>
              <a:lstStyle/>
              <a:p>
                <a:r>
                  <a:rPr lang="en-US" sz="900" dirty="0" smtClean="0"/>
                  <a:t>Aug</a:t>
                </a:r>
                <a:endParaRPr lang="en-US" sz="900" dirty="0"/>
              </a:p>
            </p:txBody>
          </p:sp>
          <p:sp>
            <p:nvSpPr>
              <p:cNvPr id="102" name="TextBox 101"/>
              <p:cNvSpPr txBox="1"/>
              <p:nvPr/>
            </p:nvSpPr>
            <p:spPr>
              <a:xfrm>
                <a:off x="8921983" y="3639784"/>
                <a:ext cx="146182" cy="94596"/>
              </a:xfrm>
              <a:prstGeom prst="rect">
                <a:avLst/>
              </a:prstGeom>
              <a:noFill/>
            </p:spPr>
            <p:txBody>
              <a:bodyPr wrap="none" lIns="0" tIns="0" rIns="0" bIns="0" rtlCol="0">
                <a:spAutoFit/>
              </a:bodyPr>
              <a:lstStyle/>
              <a:p>
                <a:r>
                  <a:rPr lang="en-US" sz="900" dirty="0" smtClean="0"/>
                  <a:t>Oct</a:t>
                </a:r>
                <a:endParaRPr lang="en-US" sz="900" dirty="0"/>
              </a:p>
            </p:txBody>
          </p:sp>
          <p:sp>
            <p:nvSpPr>
              <p:cNvPr id="171" name="TextBox 170"/>
              <p:cNvSpPr txBox="1"/>
              <p:nvPr/>
            </p:nvSpPr>
            <p:spPr>
              <a:xfrm>
                <a:off x="3502751" y="3639784"/>
                <a:ext cx="185762" cy="94596"/>
              </a:xfrm>
              <a:prstGeom prst="rect">
                <a:avLst/>
              </a:prstGeom>
              <a:noFill/>
            </p:spPr>
            <p:txBody>
              <a:bodyPr wrap="none" lIns="0" tIns="0" rIns="0" bIns="0" rtlCol="0">
                <a:spAutoFit/>
              </a:bodyPr>
              <a:lstStyle/>
              <a:p>
                <a:r>
                  <a:rPr lang="en-US" sz="900" dirty="0" smtClean="0"/>
                  <a:t>Sept</a:t>
                </a:r>
                <a:endParaRPr lang="en-US" sz="900" dirty="0"/>
              </a:p>
            </p:txBody>
          </p:sp>
          <p:sp>
            <p:nvSpPr>
              <p:cNvPr id="172" name="TextBox 171"/>
              <p:cNvSpPr txBox="1"/>
              <p:nvPr/>
            </p:nvSpPr>
            <p:spPr>
              <a:xfrm>
                <a:off x="3937176" y="3639784"/>
                <a:ext cx="144639" cy="94596"/>
              </a:xfrm>
              <a:prstGeom prst="rect">
                <a:avLst/>
              </a:prstGeom>
              <a:noFill/>
            </p:spPr>
            <p:txBody>
              <a:bodyPr wrap="none" lIns="0" tIns="0" rIns="0" bIns="0" rtlCol="0">
                <a:spAutoFit/>
              </a:bodyPr>
              <a:lstStyle/>
              <a:p>
                <a:r>
                  <a:rPr lang="en-US" sz="900" dirty="0" smtClean="0"/>
                  <a:t>Oct</a:t>
                </a:r>
                <a:endParaRPr lang="en-US" sz="900" dirty="0"/>
              </a:p>
            </p:txBody>
          </p:sp>
          <p:sp>
            <p:nvSpPr>
              <p:cNvPr id="173" name="TextBox 172"/>
              <p:cNvSpPr txBox="1"/>
              <p:nvPr/>
            </p:nvSpPr>
            <p:spPr>
              <a:xfrm>
                <a:off x="4330479" y="3639784"/>
                <a:ext cx="165910" cy="94596"/>
              </a:xfrm>
              <a:prstGeom prst="rect">
                <a:avLst/>
              </a:prstGeom>
              <a:noFill/>
            </p:spPr>
            <p:txBody>
              <a:bodyPr wrap="none" lIns="0" tIns="0" rIns="0" bIns="0" rtlCol="0">
                <a:spAutoFit/>
              </a:bodyPr>
              <a:lstStyle/>
              <a:p>
                <a:r>
                  <a:rPr lang="en-US" sz="900" dirty="0" smtClean="0"/>
                  <a:t>Nov</a:t>
                </a:r>
                <a:endParaRPr lang="en-US" sz="900" dirty="0"/>
              </a:p>
            </p:txBody>
          </p:sp>
          <p:sp>
            <p:nvSpPr>
              <p:cNvPr id="174" name="TextBox 173"/>
              <p:cNvSpPr txBox="1"/>
              <p:nvPr/>
            </p:nvSpPr>
            <p:spPr>
              <a:xfrm>
                <a:off x="4745052" y="3639784"/>
                <a:ext cx="155983" cy="94596"/>
              </a:xfrm>
              <a:prstGeom prst="rect">
                <a:avLst/>
              </a:prstGeom>
              <a:noFill/>
            </p:spPr>
            <p:txBody>
              <a:bodyPr wrap="none" lIns="0" tIns="0" rIns="0" bIns="0" rtlCol="0">
                <a:spAutoFit/>
              </a:bodyPr>
              <a:lstStyle/>
              <a:p>
                <a:r>
                  <a:rPr lang="en-US" sz="900" dirty="0" smtClean="0"/>
                  <a:t>Dec</a:t>
                </a:r>
                <a:endParaRPr lang="en-US" sz="900" dirty="0"/>
              </a:p>
            </p:txBody>
          </p:sp>
          <p:sp>
            <p:nvSpPr>
              <p:cNvPr id="175" name="TextBox 174"/>
              <p:cNvSpPr txBox="1"/>
              <p:nvPr/>
            </p:nvSpPr>
            <p:spPr>
              <a:xfrm>
                <a:off x="5149699" y="3574109"/>
                <a:ext cx="204196" cy="254493"/>
              </a:xfrm>
              <a:prstGeom prst="rect">
                <a:avLst/>
              </a:prstGeom>
              <a:noFill/>
            </p:spPr>
            <p:txBody>
              <a:bodyPr wrap="none" lIns="0" tIns="0" rIns="0" bIns="0" rtlCol="0">
                <a:spAutoFit/>
              </a:bodyPr>
              <a:lstStyle/>
              <a:p>
                <a:pPr algn="ctr"/>
                <a:r>
                  <a:rPr lang="en-US" sz="900" dirty="0" smtClean="0"/>
                  <a:t>Jan</a:t>
                </a:r>
              </a:p>
              <a:p>
                <a:pPr algn="ctr"/>
                <a:r>
                  <a:rPr lang="en-US" sz="900" dirty="0" smtClean="0"/>
                  <a:t>2017</a:t>
                </a:r>
                <a:endParaRPr lang="en-US" sz="900" dirty="0"/>
              </a:p>
            </p:txBody>
          </p:sp>
          <p:sp>
            <p:nvSpPr>
              <p:cNvPr id="199" name="TextBox 198"/>
              <p:cNvSpPr txBox="1"/>
              <p:nvPr/>
            </p:nvSpPr>
            <p:spPr>
              <a:xfrm>
                <a:off x="5617824" y="3639784"/>
                <a:ext cx="151730" cy="94596"/>
              </a:xfrm>
              <a:prstGeom prst="rect">
                <a:avLst/>
              </a:prstGeom>
              <a:noFill/>
            </p:spPr>
            <p:txBody>
              <a:bodyPr wrap="none" lIns="0" tIns="0" rIns="0" bIns="0" rtlCol="0">
                <a:spAutoFit/>
              </a:bodyPr>
              <a:lstStyle/>
              <a:p>
                <a:r>
                  <a:rPr lang="en-US" sz="900" dirty="0" smtClean="0"/>
                  <a:t>Feb</a:t>
                </a:r>
                <a:endParaRPr lang="en-US" sz="900" dirty="0"/>
              </a:p>
            </p:txBody>
          </p:sp>
          <p:sp>
            <p:nvSpPr>
              <p:cNvPr id="201" name="TextBox 200"/>
              <p:cNvSpPr txBox="1"/>
              <p:nvPr/>
            </p:nvSpPr>
            <p:spPr>
              <a:xfrm>
                <a:off x="6031511" y="3639784"/>
                <a:ext cx="171582" cy="94596"/>
              </a:xfrm>
              <a:prstGeom prst="rect">
                <a:avLst/>
              </a:prstGeom>
              <a:noFill/>
            </p:spPr>
            <p:txBody>
              <a:bodyPr wrap="none" lIns="0" tIns="0" rIns="0" bIns="0" rtlCol="0">
                <a:spAutoFit/>
              </a:bodyPr>
              <a:lstStyle/>
              <a:p>
                <a:r>
                  <a:rPr lang="en-US" sz="900" dirty="0" smtClean="0"/>
                  <a:t>Mar</a:t>
                </a:r>
                <a:endParaRPr lang="en-US" sz="900" dirty="0"/>
              </a:p>
            </p:txBody>
          </p:sp>
          <p:sp>
            <p:nvSpPr>
              <p:cNvPr id="203" name="TextBox 202"/>
              <p:cNvSpPr txBox="1"/>
              <p:nvPr/>
            </p:nvSpPr>
            <p:spPr>
              <a:xfrm>
                <a:off x="6455078" y="3639784"/>
                <a:ext cx="148894" cy="94596"/>
              </a:xfrm>
              <a:prstGeom prst="rect">
                <a:avLst/>
              </a:prstGeom>
              <a:noFill/>
            </p:spPr>
            <p:txBody>
              <a:bodyPr wrap="none" lIns="0" tIns="0" rIns="0" bIns="0" rtlCol="0">
                <a:spAutoFit/>
              </a:bodyPr>
              <a:lstStyle/>
              <a:p>
                <a:r>
                  <a:rPr lang="en-US" sz="900" dirty="0" smtClean="0"/>
                  <a:t>Apr</a:t>
                </a:r>
                <a:endParaRPr lang="en-US" sz="900" dirty="0"/>
              </a:p>
            </p:txBody>
          </p:sp>
          <p:sp>
            <p:nvSpPr>
              <p:cNvPr id="204" name="TextBox 203"/>
              <p:cNvSpPr txBox="1"/>
              <p:nvPr/>
            </p:nvSpPr>
            <p:spPr>
              <a:xfrm>
                <a:off x="6855910" y="3639784"/>
                <a:ext cx="182926" cy="94596"/>
              </a:xfrm>
              <a:prstGeom prst="rect">
                <a:avLst/>
              </a:prstGeom>
              <a:noFill/>
            </p:spPr>
            <p:txBody>
              <a:bodyPr wrap="none" lIns="0" tIns="0" rIns="0" bIns="0" rtlCol="0">
                <a:spAutoFit/>
              </a:bodyPr>
              <a:lstStyle/>
              <a:p>
                <a:r>
                  <a:rPr lang="en-US" sz="900" dirty="0" smtClean="0"/>
                  <a:t>May</a:t>
                </a:r>
                <a:endParaRPr lang="en-US" sz="900" dirty="0"/>
              </a:p>
            </p:txBody>
          </p:sp>
          <p:sp>
            <p:nvSpPr>
              <p:cNvPr id="205" name="TextBox 204"/>
              <p:cNvSpPr txBox="1"/>
              <p:nvPr/>
            </p:nvSpPr>
            <p:spPr>
              <a:xfrm>
                <a:off x="7290774" y="3639784"/>
                <a:ext cx="191435" cy="94596"/>
              </a:xfrm>
              <a:prstGeom prst="rect">
                <a:avLst/>
              </a:prstGeom>
              <a:noFill/>
            </p:spPr>
            <p:txBody>
              <a:bodyPr wrap="none" lIns="0" tIns="0" rIns="0" bIns="0" rtlCol="0">
                <a:spAutoFit/>
              </a:bodyPr>
              <a:lstStyle/>
              <a:p>
                <a:r>
                  <a:rPr lang="en-US" sz="900" dirty="0" smtClean="0"/>
                  <a:t>June</a:t>
                </a:r>
                <a:endParaRPr lang="en-US" sz="900" dirty="0"/>
              </a:p>
            </p:txBody>
          </p:sp>
          <p:sp>
            <p:nvSpPr>
              <p:cNvPr id="206" name="TextBox 205"/>
              <p:cNvSpPr txBox="1"/>
              <p:nvPr/>
            </p:nvSpPr>
            <p:spPr>
              <a:xfrm>
                <a:off x="7734147" y="3639784"/>
                <a:ext cx="157402" cy="94596"/>
              </a:xfrm>
              <a:prstGeom prst="rect">
                <a:avLst/>
              </a:prstGeom>
              <a:noFill/>
            </p:spPr>
            <p:txBody>
              <a:bodyPr wrap="none" lIns="0" tIns="0" rIns="0" bIns="0" rtlCol="0">
                <a:spAutoFit/>
              </a:bodyPr>
              <a:lstStyle/>
              <a:p>
                <a:r>
                  <a:rPr lang="en-US" sz="900" dirty="0" smtClean="0"/>
                  <a:t>July</a:t>
                </a:r>
                <a:endParaRPr lang="en-US" sz="900" dirty="0"/>
              </a:p>
            </p:txBody>
          </p:sp>
          <p:sp>
            <p:nvSpPr>
              <p:cNvPr id="207" name="TextBox 206"/>
              <p:cNvSpPr txBox="1"/>
              <p:nvPr/>
            </p:nvSpPr>
            <p:spPr>
              <a:xfrm>
                <a:off x="8143488" y="3639784"/>
                <a:ext cx="161655" cy="94596"/>
              </a:xfrm>
              <a:prstGeom prst="rect">
                <a:avLst/>
              </a:prstGeom>
              <a:noFill/>
            </p:spPr>
            <p:txBody>
              <a:bodyPr wrap="none" lIns="0" tIns="0" rIns="0" bIns="0" rtlCol="0">
                <a:spAutoFit/>
              </a:bodyPr>
              <a:lstStyle/>
              <a:p>
                <a:r>
                  <a:rPr lang="en-US" sz="900" dirty="0" smtClean="0"/>
                  <a:t>Aug</a:t>
                </a:r>
                <a:endParaRPr lang="en-US" sz="900" dirty="0"/>
              </a:p>
            </p:txBody>
          </p:sp>
        </p:grpSp>
        <p:cxnSp>
          <p:nvCxnSpPr>
            <p:cNvPr id="28" name="Straight Connector 27"/>
            <p:cNvCxnSpPr/>
            <p:nvPr/>
          </p:nvCxnSpPr>
          <p:spPr>
            <a:xfrm>
              <a:off x="6329109"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05495"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34655"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87428"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92974"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017518"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2516588"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1669361"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2940201"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3363815"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211041"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066694"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5481882"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6753376" y="3590655"/>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164805"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608178"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8431112"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8870796" y="3597080"/>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8446856"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8870796"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8022916"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175037"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598977"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6751097"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6327157"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5902574" y="3798013"/>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5479277"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5055338"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631398"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207458"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3783518"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3359578"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2935638"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2511699"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2087759"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1663819" y="3789272"/>
              <a:ext cx="0" cy="4846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5044225" y="3597081"/>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Isosceles Triangle 62"/>
          <p:cNvSpPr/>
          <p:nvPr/>
        </p:nvSpPr>
        <p:spPr>
          <a:xfrm>
            <a:off x="359836" y="2324746"/>
            <a:ext cx="155277" cy="187827"/>
          </a:xfrm>
          <a:prstGeom prst="triangle">
            <a:avLst/>
          </a:prstGeom>
          <a:solidFill>
            <a:srgbClr val="5B9BD5"/>
          </a:solidFill>
          <a:ln>
            <a:solidFill>
              <a:srgbClr val="5B9BD5"/>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5" name="TextBox 64"/>
          <p:cNvSpPr txBox="1"/>
          <p:nvPr/>
        </p:nvSpPr>
        <p:spPr>
          <a:xfrm>
            <a:off x="455049" y="2311506"/>
            <a:ext cx="1999370" cy="230832"/>
          </a:xfrm>
          <a:prstGeom prst="rect">
            <a:avLst/>
          </a:prstGeom>
          <a:noFill/>
        </p:spPr>
        <p:txBody>
          <a:bodyPr wrap="square" rtlCol="0">
            <a:spAutoFit/>
          </a:bodyPr>
          <a:lstStyle/>
          <a:p>
            <a:r>
              <a:rPr lang="en-US" sz="900" dirty="0" smtClean="0"/>
              <a:t>4/21 - NOVAGA Spring Training Event</a:t>
            </a:r>
            <a:endParaRPr lang="en-US" sz="900" dirty="0"/>
          </a:p>
        </p:txBody>
      </p:sp>
      <p:grpSp>
        <p:nvGrpSpPr>
          <p:cNvPr id="70" name="Group 69"/>
          <p:cNvGrpSpPr/>
          <p:nvPr/>
        </p:nvGrpSpPr>
        <p:grpSpPr>
          <a:xfrm>
            <a:off x="523490" y="2777761"/>
            <a:ext cx="1565058" cy="230832"/>
            <a:chOff x="4164658" y="1539890"/>
            <a:chExt cx="1565058" cy="230832"/>
          </a:xfrm>
        </p:grpSpPr>
        <p:sp>
          <p:nvSpPr>
            <p:cNvPr id="68" name="Isosceles Triangle 67"/>
            <p:cNvSpPr/>
            <p:nvPr/>
          </p:nvSpPr>
          <p:spPr>
            <a:xfrm>
              <a:off x="4164658" y="1550708"/>
              <a:ext cx="155277" cy="187827"/>
            </a:xfrm>
            <a:prstGeom prst="triangle">
              <a:avLst/>
            </a:prstGeom>
            <a:solidFill>
              <a:srgbClr val="5B9BD5"/>
            </a:solidFill>
            <a:ln>
              <a:solidFill>
                <a:srgbClr val="5B9BD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9" name="TextBox 68"/>
            <p:cNvSpPr txBox="1"/>
            <p:nvPr/>
          </p:nvSpPr>
          <p:spPr>
            <a:xfrm>
              <a:off x="4228720" y="1539890"/>
              <a:ext cx="1500996" cy="230832"/>
            </a:xfrm>
            <a:prstGeom prst="rect">
              <a:avLst/>
            </a:prstGeom>
            <a:noFill/>
          </p:spPr>
          <p:txBody>
            <a:bodyPr wrap="square" rtlCol="0">
              <a:spAutoFit/>
            </a:bodyPr>
            <a:lstStyle/>
            <a:p>
              <a:r>
                <a:rPr lang="en-US" sz="900" dirty="0"/>
                <a:t>4/25- AGA </a:t>
              </a:r>
              <a:r>
                <a:rPr lang="en-US" sz="900" dirty="0" smtClean="0"/>
                <a:t>Forum</a:t>
              </a:r>
              <a:endParaRPr lang="en-US" sz="900" dirty="0"/>
            </a:p>
          </p:txBody>
        </p:sp>
      </p:grpSp>
      <p:sp>
        <p:nvSpPr>
          <p:cNvPr id="76" name="Isosceles Triangle 75"/>
          <p:cNvSpPr/>
          <p:nvPr/>
        </p:nvSpPr>
        <p:spPr>
          <a:xfrm>
            <a:off x="746059" y="3545253"/>
            <a:ext cx="155277" cy="187827"/>
          </a:xfrm>
          <a:prstGeom prst="triangle">
            <a:avLst/>
          </a:prstGeom>
          <a:solidFill>
            <a:srgbClr val="5B9BD5"/>
          </a:solidFill>
          <a:ln>
            <a:solidFill>
              <a:srgbClr val="5B9BD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4" name="TextBox 73"/>
          <p:cNvSpPr txBox="1"/>
          <p:nvPr/>
        </p:nvSpPr>
        <p:spPr>
          <a:xfrm>
            <a:off x="810120" y="3453097"/>
            <a:ext cx="1758033" cy="369332"/>
          </a:xfrm>
          <a:prstGeom prst="rect">
            <a:avLst/>
          </a:prstGeom>
          <a:noFill/>
        </p:spPr>
        <p:txBody>
          <a:bodyPr wrap="square" rtlCol="0">
            <a:spAutoFit/>
          </a:bodyPr>
          <a:lstStyle/>
          <a:p>
            <a:r>
              <a:rPr lang="en-US" sz="900" dirty="0"/>
              <a:t>5/9- </a:t>
            </a:r>
            <a:r>
              <a:rPr lang="fr-FR" sz="900" dirty="0" smtClean="0"/>
              <a:t>Joint Financial Management</a:t>
            </a:r>
          </a:p>
          <a:p>
            <a:r>
              <a:rPr lang="fr-FR" sz="900" dirty="0" smtClean="0"/>
              <a:t> Improvement </a:t>
            </a:r>
            <a:r>
              <a:rPr lang="fr-FR" sz="900" dirty="0"/>
              <a:t>Program</a:t>
            </a:r>
            <a:endParaRPr lang="en-US" sz="900" dirty="0"/>
          </a:p>
        </p:txBody>
      </p:sp>
      <p:grpSp>
        <p:nvGrpSpPr>
          <p:cNvPr id="82" name="Group 81"/>
          <p:cNvGrpSpPr/>
          <p:nvPr/>
        </p:nvGrpSpPr>
        <p:grpSpPr>
          <a:xfrm flipV="1">
            <a:off x="1327441" y="5362854"/>
            <a:ext cx="1361824" cy="369332"/>
            <a:chOff x="4091122" y="2207426"/>
            <a:chExt cx="1361824" cy="369332"/>
          </a:xfrm>
        </p:grpSpPr>
        <p:sp>
          <p:nvSpPr>
            <p:cNvPr id="86" name="Isosceles Triangle 85"/>
            <p:cNvSpPr/>
            <p:nvPr/>
          </p:nvSpPr>
          <p:spPr>
            <a:xfrm rot="10800000">
              <a:off x="4091122" y="2280715"/>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4" name="TextBox 83"/>
            <p:cNvSpPr txBox="1"/>
            <p:nvPr/>
          </p:nvSpPr>
          <p:spPr>
            <a:xfrm flipV="1">
              <a:off x="4162909" y="2207426"/>
              <a:ext cx="1290037" cy="369332"/>
            </a:xfrm>
            <a:prstGeom prst="rect">
              <a:avLst/>
            </a:prstGeom>
            <a:noFill/>
          </p:spPr>
          <p:txBody>
            <a:bodyPr wrap="square" rtlCol="0">
              <a:spAutoFit/>
            </a:bodyPr>
            <a:lstStyle/>
            <a:p>
              <a:r>
                <a:rPr lang="en-US" sz="900" dirty="0" smtClean="0"/>
                <a:t>6/29-Partnership A-123</a:t>
              </a:r>
            </a:p>
            <a:p>
              <a:r>
                <a:rPr lang="en-US" sz="900" dirty="0" smtClean="0"/>
                <a:t> Roll Out</a:t>
              </a:r>
              <a:endParaRPr lang="en-US" sz="900" dirty="0"/>
            </a:p>
          </p:txBody>
        </p:sp>
      </p:grpSp>
      <p:grpSp>
        <p:nvGrpSpPr>
          <p:cNvPr id="87" name="Group 86"/>
          <p:cNvGrpSpPr/>
          <p:nvPr/>
        </p:nvGrpSpPr>
        <p:grpSpPr>
          <a:xfrm>
            <a:off x="1604219" y="6148652"/>
            <a:ext cx="1310944" cy="410069"/>
            <a:chOff x="1639716" y="2225436"/>
            <a:chExt cx="1127154" cy="369332"/>
          </a:xfrm>
        </p:grpSpPr>
        <p:sp>
          <p:nvSpPr>
            <p:cNvPr id="91" name="Isosceles Triangle 90"/>
            <p:cNvSpPr/>
            <p:nvPr/>
          </p:nvSpPr>
          <p:spPr>
            <a:xfrm>
              <a:off x="1639716" y="2257132"/>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9" name="TextBox 88"/>
            <p:cNvSpPr txBox="1"/>
            <p:nvPr/>
          </p:nvSpPr>
          <p:spPr>
            <a:xfrm>
              <a:off x="1738674" y="2225436"/>
              <a:ext cx="1028196" cy="369332"/>
            </a:xfrm>
            <a:prstGeom prst="rect">
              <a:avLst/>
            </a:prstGeom>
            <a:noFill/>
          </p:spPr>
          <p:txBody>
            <a:bodyPr wrap="square" rtlCol="0">
              <a:spAutoFit/>
            </a:bodyPr>
            <a:lstStyle/>
            <a:p>
              <a:r>
                <a:rPr lang="en-US" sz="900" dirty="0" smtClean="0"/>
                <a:t>7/17-20 - AGA PDT </a:t>
              </a:r>
              <a:r>
                <a:rPr lang="en-US" sz="900" i="1" dirty="0" smtClean="0"/>
                <a:t>Anaheim </a:t>
              </a:r>
              <a:endParaRPr lang="en-US" sz="900" i="1" dirty="0"/>
            </a:p>
          </p:txBody>
        </p:sp>
      </p:grpSp>
      <p:grpSp>
        <p:nvGrpSpPr>
          <p:cNvPr id="9" name="Group 8"/>
          <p:cNvGrpSpPr/>
          <p:nvPr/>
        </p:nvGrpSpPr>
        <p:grpSpPr>
          <a:xfrm>
            <a:off x="2100838" y="2686810"/>
            <a:ext cx="1177454" cy="369332"/>
            <a:chOff x="2246187" y="2449532"/>
            <a:chExt cx="1177454" cy="369332"/>
          </a:xfrm>
        </p:grpSpPr>
        <p:sp>
          <p:nvSpPr>
            <p:cNvPr id="96" name="Isosceles Triangle 95"/>
            <p:cNvSpPr/>
            <p:nvPr/>
          </p:nvSpPr>
          <p:spPr>
            <a:xfrm>
              <a:off x="2246187" y="2540658"/>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4" name="TextBox 93"/>
            <p:cNvSpPr txBox="1"/>
            <p:nvPr/>
          </p:nvSpPr>
          <p:spPr>
            <a:xfrm>
              <a:off x="2318958" y="2449532"/>
              <a:ext cx="1104683" cy="369332"/>
            </a:xfrm>
            <a:prstGeom prst="rect">
              <a:avLst/>
            </a:prstGeom>
            <a:noFill/>
          </p:spPr>
          <p:txBody>
            <a:bodyPr wrap="square" rtlCol="0">
              <a:spAutoFit/>
            </a:bodyPr>
            <a:lstStyle/>
            <a:p>
              <a:r>
                <a:rPr lang="en-US" sz="900" dirty="0"/>
                <a:t>8/8- AICPA </a:t>
              </a:r>
              <a:r>
                <a:rPr lang="en-US" sz="900" dirty="0" smtClean="0"/>
                <a:t>Eastern Conference</a:t>
              </a:r>
              <a:endParaRPr lang="en-US" sz="900" i="1" dirty="0"/>
            </a:p>
          </p:txBody>
        </p:sp>
      </p:grpSp>
      <p:grpSp>
        <p:nvGrpSpPr>
          <p:cNvPr id="109" name="Group 108"/>
          <p:cNvGrpSpPr/>
          <p:nvPr/>
        </p:nvGrpSpPr>
        <p:grpSpPr>
          <a:xfrm>
            <a:off x="7455472" y="1525444"/>
            <a:ext cx="1710333" cy="369332"/>
            <a:chOff x="4717875" y="2053493"/>
            <a:chExt cx="1710333" cy="369332"/>
          </a:xfrm>
        </p:grpSpPr>
        <p:sp>
          <p:nvSpPr>
            <p:cNvPr id="113" name="Isosceles Triangle 112"/>
            <p:cNvSpPr/>
            <p:nvPr/>
          </p:nvSpPr>
          <p:spPr>
            <a:xfrm>
              <a:off x="4717875" y="2115167"/>
              <a:ext cx="155277" cy="187827"/>
            </a:xfrm>
            <a:prstGeom prst="triangl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1" name="TextBox 110"/>
            <p:cNvSpPr txBox="1"/>
            <p:nvPr/>
          </p:nvSpPr>
          <p:spPr>
            <a:xfrm>
              <a:off x="4823362" y="2053493"/>
              <a:ext cx="1604846" cy="369332"/>
            </a:xfrm>
            <a:prstGeom prst="rect">
              <a:avLst/>
            </a:prstGeom>
            <a:noFill/>
          </p:spPr>
          <p:txBody>
            <a:bodyPr wrap="square" rtlCol="0">
              <a:spAutoFit/>
            </a:bodyPr>
            <a:lstStyle/>
            <a:p>
              <a:r>
                <a:rPr lang="en-US" sz="900" b="1" dirty="0" smtClean="0"/>
                <a:t>Release A-123 Appendix A (Tentative)</a:t>
              </a:r>
              <a:endParaRPr lang="en-US" sz="900" b="1" dirty="0"/>
            </a:p>
          </p:txBody>
        </p:sp>
      </p:grpSp>
      <p:sp>
        <p:nvSpPr>
          <p:cNvPr id="120" name="Isosceles Triangle 119"/>
          <p:cNvSpPr/>
          <p:nvPr/>
        </p:nvSpPr>
        <p:spPr>
          <a:xfrm>
            <a:off x="804184" y="3801477"/>
            <a:ext cx="155277" cy="187827"/>
          </a:xfrm>
          <a:prstGeom prst="triangle">
            <a:avLst/>
          </a:prstGeom>
          <a:solidFill>
            <a:srgbClr val="5B9BD5"/>
          </a:solidFill>
          <a:ln>
            <a:solidFill>
              <a:srgbClr val="5B9BD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8" name="TextBox 117"/>
          <p:cNvSpPr txBox="1"/>
          <p:nvPr/>
        </p:nvSpPr>
        <p:spPr>
          <a:xfrm>
            <a:off x="885663" y="3711436"/>
            <a:ext cx="1345727" cy="369332"/>
          </a:xfrm>
          <a:prstGeom prst="rect">
            <a:avLst/>
          </a:prstGeom>
          <a:noFill/>
        </p:spPr>
        <p:txBody>
          <a:bodyPr wrap="square" rtlCol="0">
            <a:spAutoFit/>
          </a:bodyPr>
          <a:lstStyle/>
          <a:p>
            <a:r>
              <a:rPr lang="en-US" sz="900" dirty="0" smtClean="0"/>
              <a:t>5/10- Partnership </a:t>
            </a:r>
            <a:r>
              <a:rPr lang="fr-FR" sz="900" dirty="0" smtClean="0"/>
              <a:t>IG</a:t>
            </a:r>
          </a:p>
          <a:p>
            <a:r>
              <a:rPr lang="fr-FR" sz="900" dirty="0" smtClean="0"/>
              <a:t>Round Table Discussion</a:t>
            </a:r>
            <a:endParaRPr lang="en-US" sz="900" dirty="0"/>
          </a:p>
        </p:txBody>
      </p:sp>
      <p:sp>
        <p:nvSpPr>
          <p:cNvPr id="123" name="TextBox 3"/>
          <p:cNvSpPr txBox="1"/>
          <p:nvPr/>
        </p:nvSpPr>
        <p:spPr>
          <a:xfrm>
            <a:off x="672324" y="3004511"/>
            <a:ext cx="1229982" cy="230832"/>
          </a:xfrm>
          <a:prstGeom prst="rect">
            <a:avLst/>
          </a:prstGeom>
          <a:noFill/>
        </p:spPr>
        <p:txBody>
          <a:bodyPr wrap="square" rtlCol="0">
            <a:spAutoFit/>
          </a:bodyPr>
          <a:lstStyle/>
          <a:p>
            <a:r>
              <a:rPr lang="en-US" sz="900" dirty="0" smtClean="0"/>
              <a:t>5/4- AFERM Luncheon</a:t>
            </a:r>
          </a:p>
        </p:txBody>
      </p:sp>
      <p:cxnSp>
        <p:nvCxnSpPr>
          <p:cNvPr id="114" name="Straight Connector 113"/>
          <p:cNvCxnSpPr/>
          <p:nvPr/>
        </p:nvCxnSpPr>
        <p:spPr>
          <a:xfrm>
            <a:off x="1080028" y="983550"/>
            <a:ext cx="76171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1559665" y="5937742"/>
            <a:ext cx="1333197" cy="230832"/>
            <a:chOff x="1847028" y="2644405"/>
            <a:chExt cx="1333197" cy="230832"/>
          </a:xfrm>
        </p:grpSpPr>
        <p:sp>
          <p:nvSpPr>
            <p:cNvPr id="130" name="Isosceles Triangle 129"/>
            <p:cNvSpPr/>
            <p:nvPr/>
          </p:nvSpPr>
          <p:spPr>
            <a:xfrm>
              <a:off x="1847028" y="2657915"/>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8" name="TextBox 127"/>
            <p:cNvSpPr txBox="1"/>
            <p:nvPr/>
          </p:nvSpPr>
          <p:spPr>
            <a:xfrm>
              <a:off x="1919632" y="2644405"/>
              <a:ext cx="1260593" cy="230832"/>
            </a:xfrm>
            <a:prstGeom prst="rect">
              <a:avLst/>
            </a:prstGeom>
            <a:noFill/>
          </p:spPr>
          <p:txBody>
            <a:bodyPr wrap="square" rtlCol="0">
              <a:spAutoFit/>
            </a:bodyPr>
            <a:lstStyle/>
            <a:p>
              <a:r>
                <a:rPr lang="en-US" sz="900" dirty="0" smtClean="0"/>
                <a:t>7/14- Potomac Forum</a:t>
              </a:r>
              <a:endParaRPr lang="en-US" sz="900" i="1" dirty="0"/>
            </a:p>
          </p:txBody>
        </p:sp>
      </p:grpSp>
      <p:sp>
        <p:nvSpPr>
          <p:cNvPr id="239" name="TextBox 238"/>
          <p:cNvSpPr txBox="1"/>
          <p:nvPr/>
        </p:nvSpPr>
        <p:spPr>
          <a:xfrm>
            <a:off x="727444" y="3166345"/>
            <a:ext cx="1311133" cy="369332"/>
          </a:xfrm>
          <a:prstGeom prst="rect">
            <a:avLst/>
          </a:prstGeom>
          <a:noFill/>
        </p:spPr>
        <p:txBody>
          <a:bodyPr wrap="square" rtlCol="0">
            <a:spAutoFit/>
          </a:bodyPr>
          <a:lstStyle/>
          <a:p>
            <a:r>
              <a:rPr lang="en-US" sz="900" dirty="0"/>
              <a:t>5/5- AGA </a:t>
            </a:r>
            <a:r>
              <a:rPr lang="en-US" sz="900" dirty="0" smtClean="0"/>
              <a:t>Montgomery</a:t>
            </a:r>
          </a:p>
          <a:p>
            <a:r>
              <a:rPr lang="en-US" sz="900" dirty="0" smtClean="0"/>
              <a:t>/PG </a:t>
            </a:r>
            <a:r>
              <a:rPr lang="en-US" sz="900" dirty="0"/>
              <a:t>County</a:t>
            </a:r>
          </a:p>
        </p:txBody>
      </p:sp>
      <p:sp>
        <p:nvSpPr>
          <p:cNvPr id="238" name="Isosceles Triangle 7"/>
          <p:cNvSpPr/>
          <p:nvPr/>
        </p:nvSpPr>
        <p:spPr>
          <a:xfrm>
            <a:off x="664732" y="3272854"/>
            <a:ext cx="155277" cy="187827"/>
          </a:xfrm>
          <a:prstGeom prst="triangle">
            <a:avLst/>
          </a:prstGeom>
          <a:solidFill>
            <a:srgbClr val="5B9BD5"/>
          </a:solidFill>
          <a:ln>
            <a:solidFill>
              <a:srgbClr val="5B9BD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2" name="Isosceles Triangle 7"/>
          <p:cNvSpPr/>
          <p:nvPr/>
        </p:nvSpPr>
        <p:spPr>
          <a:xfrm>
            <a:off x="619679" y="3033353"/>
            <a:ext cx="155277" cy="187827"/>
          </a:xfrm>
          <a:prstGeom prst="triangle">
            <a:avLst/>
          </a:prstGeom>
          <a:solidFill>
            <a:srgbClr val="5B9BD5"/>
          </a:solidFill>
          <a:ln>
            <a:solidFill>
              <a:srgbClr val="5B9BD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8" name="TextBox 137"/>
          <p:cNvSpPr txBox="1"/>
          <p:nvPr/>
        </p:nvSpPr>
        <p:spPr>
          <a:xfrm>
            <a:off x="3487277" y="6123650"/>
            <a:ext cx="891870" cy="230832"/>
          </a:xfrm>
          <a:prstGeom prst="rect">
            <a:avLst/>
          </a:prstGeom>
          <a:noFill/>
        </p:spPr>
        <p:txBody>
          <a:bodyPr wrap="square" rtlCol="0">
            <a:spAutoFit/>
          </a:bodyPr>
          <a:lstStyle/>
          <a:p>
            <a:r>
              <a:rPr lang="en-US" sz="900" dirty="0" smtClean="0"/>
              <a:t>11/1- DOT</a:t>
            </a:r>
            <a:endParaRPr lang="en-US" sz="900" i="1" dirty="0"/>
          </a:p>
        </p:txBody>
      </p:sp>
      <p:grpSp>
        <p:nvGrpSpPr>
          <p:cNvPr id="141" name="Group 140"/>
          <p:cNvGrpSpPr/>
          <p:nvPr/>
        </p:nvGrpSpPr>
        <p:grpSpPr>
          <a:xfrm>
            <a:off x="1522057" y="5619000"/>
            <a:ext cx="1437979" cy="369332"/>
            <a:chOff x="4131706" y="1925381"/>
            <a:chExt cx="1437979" cy="369332"/>
          </a:xfrm>
        </p:grpSpPr>
        <p:sp>
          <p:nvSpPr>
            <p:cNvPr id="145" name="Isosceles Triangle 144"/>
            <p:cNvSpPr/>
            <p:nvPr/>
          </p:nvSpPr>
          <p:spPr>
            <a:xfrm>
              <a:off x="4131706" y="2033994"/>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3" name="TextBox 142"/>
            <p:cNvSpPr txBox="1"/>
            <p:nvPr/>
          </p:nvSpPr>
          <p:spPr>
            <a:xfrm>
              <a:off x="4264779" y="1925381"/>
              <a:ext cx="1304906" cy="369332"/>
            </a:xfrm>
            <a:prstGeom prst="rect">
              <a:avLst/>
            </a:prstGeom>
            <a:noFill/>
          </p:spPr>
          <p:txBody>
            <a:bodyPr wrap="square" rtlCol="0">
              <a:spAutoFit/>
            </a:bodyPr>
            <a:lstStyle/>
            <a:p>
              <a:r>
                <a:rPr lang="en-US" sz="900" dirty="0" smtClean="0"/>
                <a:t>7/7 – AFERM </a:t>
              </a:r>
            </a:p>
            <a:p>
              <a:r>
                <a:rPr lang="en-US" sz="900" dirty="0" smtClean="0"/>
                <a:t>Luncheon/ERM Blitz</a:t>
              </a:r>
              <a:endParaRPr lang="en-US" sz="900" dirty="0"/>
            </a:p>
          </p:txBody>
        </p:sp>
      </p:grpSp>
      <p:grpSp>
        <p:nvGrpSpPr>
          <p:cNvPr id="146" name="Group 145"/>
          <p:cNvGrpSpPr/>
          <p:nvPr/>
        </p:nvGrpSpPr>
        <p:grpSpPr>
          <a:xfrm>
            <a:off x="1167509" y="4951196"/>
            <a:ext cx="991851" cy="230832"/>
            <a:chOff x="1755998" y="2384306"/>
            <a:chExt cx="991851" cy="230832"/>
          </a:xfrm>
        </p:grpSpPr>
        <p:sp>
          <p:nvSpPr>
            <p:cNvPr id="150" name="Isosceles Triangle 149"/>
            <p:cNvSpPr/>
            <p:nvPr/>
          </p:nvSpPr>
          <p:spPr>
            <a:xfrm>
              <a:off x="1755998" y="2387420"/>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8" name="TextBox 147"/>
            <p:cNvSpPr txBox="1"/>
            <p:nvPr/>
          </p:nvSpPr>
          <p:spPr>
            <a:xfrm>
              <a:off x="1877929" y="2384306"/>
              <a:ext cx="869920" cy="230832"/>
            </a:xfrm>
            <a:prstGeom prst="rect">
              <a:avLst/>
            </a:prstGeom>
            <a:noFill/>
          </p:spPr>
          <p:txBody>
            <a:bodyPr wrap="square" rtlCol="0">
              <a:spAutoFit/>
            </a:bodyPr>
            <a:lstStyle/>
            <a:p>
              <a:r>
                <a:rPr lang="en-US" sz="900" dirty="0"/>
                <a:t>6</a:t>
              </a:r>
              <a:r>
                <a:rPr lang="en-US" sz="900" dirty="0" smtClean="0"/>
                <a:t>/17- NAPA</a:t>
              </a:r>
              <a:endParaRPr lang="en-US" sz="900" i="1" dirty="0"/>
            </a:p>
          </p:txBody>
        </p:sp>
      </p:grpSp>
      <p:grpSp>
        <p:nvGrpSpPr>
          <p:cNvPr id="161" name="Group 160"/>
          <p:cNvGrpSpPr/>
          <p:nvPr/>
        </p:nvGrpSpPr>
        <p:grpSpPr>
          <a:xfrm>
            <a:off x="1808240" y="1452172"/>
            <a:ext cx="1554414" cy="230832"/>
            <a:chOff x="1847028" y="2488854"/>
            <a:chExt cx="1554414" cy="230832"/>
          </a:xfrm>
        </p:grpSpPr>
        <p:sp>
          <p:nvSpPr>
            <p:cNvPr id="165" name="Isosceles Triangle 164"/>
            <p:cNvSpPr/>
            <p:nvPr/>
          </p:nvSpPr>
          <p:spPr>
            <a:xfrm>
              <a:off x="1847028" y="2509631"/>
              <a:ext cx="155277" cy="187827"/>
            </a:xfrm>
            <a:prstGeom prst="triangl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3" name="TextBox 162"/>
            <p:cNvSpPr txBox="1"/>
            <p:nvPr/>
          </p:nvSpPr>
          <p:spPr>
            <a:xfrm>
              <a:off x="1945925" y="2488854"/>
              <a:ext cx="1455517" cy="230832"/>
            </a:xfrm>
            <a:prstGeom prst="rect">
              <a:avLst/>
            </a:prstGeom>
            <a:noFill/>
          </p:spPr>
          <p:txBody>
            <a:bodyPr wrap="square" rtlCol="0">
              <a:spAutoFit/>
            </a:bodyPr>
            <a:lstStyle/>
            <a:p>
              <a:r>
                <a:rPr lang="en-US" sz="900" b="1" dirty="0" smtClean="0"/>
                <a:t>7/15  A-123 Public Release</a:t>
              </a:r>
            </a:p>
          </p:txBody>
        </p:sp>
      </p:grpSp>
      <p:grpSp>
        <p:nvGrpSpPr>
          <p:cNvPr id="8" name="Group 7"/>
          <p:cNvGrpSpPr/>
          <p:nvPr/>
        </p:nvGrpSpPr>
        <p:grpSpPr>
          <a:xfrm>
            <a:off x="928021" y="4290805"/>
            <a:ext cx="1461484" cy="230832"/>
            <a:chOff x="1069095" y="5526574"/>
            <a:chExt cx="1461484" cy="230832"/>
          </a:xfrm>
        </p:grpSpPr>
        <p:sp>
          <p:nvSpPr>
            <p:cNvPr id="180" name="Isosceles Triangle 179"/>
            <p:cNvSpPr/>
            <p:nvPr/>
          </p:nvSpPr>
          <p:spPr>
            <a:xfrm>
              <a:off x="1069095" y="5531239"/>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8" name="TextBox 177"/>
            <p:cNvSpPr txBox="1"/>
            <p:nvPr/>
          </p:nvSpPr>
          <p:spPr>
            <a:xfrm>
              <a:off x="1149452" y="5526574"/>
              <a:ext cx="1381127" cy="230832"/>
            </a:xfrm>
            <a:prstGeom prst="rect">
              <a:avLst/>
            </a:prstGeom>
            <a:noFill/>
          </p:spPr>
          <p:txBody>
            <a:bodyPr wrap="square" rtlCol="0">
              <a:spAutoFit/>
            </a:bodyPr>
            <a:lstStyle/>
            <a:p>
              <a:r>
                <a:rPr lang="en-US" sz="900" dirty="0" smtClean="0"/>
                <a:t>5/24 CAOC</a:t>
              </a:r>
              <a:endParaRPr lang="en-US" sz="900" i="1" dirty="0"/>
            </a:p>
          </p:txBody>
        </p:sp>
      </p:grpSp>
      <p:sp>
        <p:nvSpPr>
          <p:cNvPr id="79" name="TextBox 78"/>
          <p:cNvSpPr txBox="1"/>
          <p:nvPr/>
        </p:nvSpPr>
        <p:spPr>
          <a:xfrm>
            <a:off x="890116" y="3983063"/>
            <a:ext cx="1662108" cy="369332"/>
          </a:xfrm>
          <a:prstGeom prst="rect">
            <a:avLst/>
          </a:prstGeom>
          <a:noFill/>
        </p:spPr>
        <p:txBody>
          <a:bodyPr wrap="square" rtlCol="0">
            <a:spAutoFit/>
          </a:bodyPr>
          <a:lstStyle/>
          <a:p>
            <a:r>
              <a:rPr lang="en-US" sz="900" dirty="0"/>
              <a:t>5/23- </a:t>
            </a:r>
            <a:r>
              <a:rPr lang="en-US" sz="900" dirty="0" smtClean="0"/>
              <a:t>American Assoc. for</a:t>
            </a:r>
          </a:p>
          <a:p>
            <a:r>
              <a:rPr lang="en-US" sz="900" dirty="0" smtClean="0"/>
              <a:t> Budget &amp; Program Analysis</a:t>
            </a:r>
            <a:endParaRPr lang="en-US" sz="900" dirty="0"/>
          </a:p>
        </p:txBody>
      </p:sp>
      <p:sp>
        <p:nvSpPr>
          <p:cNvPr id="240" name="Isosceles Triangle 239"/>
          <p:cNvSpPr/>
          <p:nvPr/>
        </p:nvSpPr>
        <p:spPr>
          <a:xfrm>
            <a:off x="841408" y="4059471"/>
            <a:ext cx="139090" cy="174099"/>
          </a:xfrm>
          <a:prstGeom prst="triangle">
            <a:avLst/>
          </a:prstGeom>
          <a:solidFill>
            <a:srgbClr val="5B9BD5"/>
          </a:solidFill>
          <a:ln>
            <a:solidFill>
              <a:srgbClr val="5B9BD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3" name="Group 2"/>
          <p:cNvGrpSpPr/>
          <p:nvPr/>
        </p:nvGrpSpPr>
        <p:grpSpPr>
          <a:xfrm>
            <a:off x="37648" y="1585517"/>
            <a:ext cx="1570082" cy="230832"/>
            <a:chOff x="37648" y="1661018"/>
            <a:chExt cx="1570082" cy="230832"/>
          </a:xfrm>
        </p:grpSpPr>
        <p:sp>
          <p:nvSpPr>
            <p:cNvPr id="185" name="Isosceles Triangle 184"/>
            <p:cNvSpPr/>
            <p:nvPr/>
          </p:nvSpPr>
          <p:spPr>
            <a:xfrm>
              <a:off x="37648" y="1686678"/>
              <a:ext cx="155277" cy="187827"/>
            </a:xfrm>
            <a:prstGeom prst="triangle">
              <a:avLst/>
            </a:prstGeom>
            <a:solidFill>
              <a:srgbClr val="00B050"/>
            </a:solidFill>
            <a:ln>
              <a:solidFill>
                <a:srgbClr val="00B05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3" name="TextBox 182"/>
            <p:cNvSpPr txBox="1"/>
            <p:nvPr/>
          </p:nvSpPr>
          <p:spPr>
            <a:xfrm>
              <a:off x="106734" y="1661018"/>
              <a:ext cx="1500996" cy="230832"/>
            </a:xfrm>
            <a:prstGeom prst="rect">
              <a:avLst/>
            </a:prstGeom>
            <a:noFill/>
          </p:spPr>
          <p:txBody>
            <a:bodyPr wrap="square" rtlCol="0">
              <a:spAutoFit/>
            </a:bodyPr>
            <a:lstStyle/>
            <a:p>
              <a:r>
                <a:rPr lang="en-US" sz="900" dirty="0" smtClean="0"/>
                <a:t>3/23 - BOAC</a:t>
              </a:r>
              <a:endParaRPr lang="en-US" sz="900" dirty="0"/>
            </a:p>
          </p:txBody>
        </p:sp>
      </p:grpSp>
      <p:grpSp>
        <p:nvGrpSpPr>
          <p:cNvPr id="13" name="Group 12"/>
          <p:cNvGrpSpPr/>
          <p:nvPr/>
        </p:nvGrpSpPr>
        <p:grpSpPr>
          <a:xfrm>
            <a:off x="36271" y="1853218"/>
            <a:ext cx="1572337" cy="231299"/>
            <a:chOff x="36271" y="1908169"/>
            <a:chExt cx="1572337" cy="231299"/>
          </a:xfrm>
        </p:grpSpPr>
        <p:sp>
          <p:nvSpPr>
            <p:cNvPr id="186" name="Isosceles Triangle 185"/>
            <p:cNvSpPr/>
            <p:nvPr/>
          </p:nvSpPr>
          <p:spPr>
            <a:xfrm>
              <a:off x="36271" y="1908169"/>
              <a:ext cx="155277" cy="187827"/>
            </a:xfrm>
            <a:prstGeom prst="triangle">
              <a:avLst/>
            </a:prstGeom>
            <a:solidFill>
              <a:srgbClr val="00B050"/>
            </a:solidFill>
            <a:ln>
              <a:solidFill>
                <a:srgbClr val="00B05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7" name="TextBox 186"/>
            <p:cNvSpPr txBox="1"/>
            <p:nvPr/>
          </p:nvSpPr>
          <p:spPr>
            <a:xfrm>
              <a:off x="107612" y="1908636"/>
              <a:ext cx="1500996" cy="230832"/>
            </a:xfrm>
            <a:prstGeom prst="rect">
              <a:avLst/>
            </a:prstGeom>
            <a:noFill/>
          </p:spPr>
          <p:txBody>
            <a:bodyPr wrap="square" rtlCol="0">
              <a:spAutoFit/>
            </a:bodyPr>
            <a:lstStyle/>
            <a:p>
              <a:r>
                <a:rPr lang="en-US" sz="900" dirty="0" smtClean="0"/>
                <a:t>3/24 - PIC</a:t>
              </a:r>
              <a:endParaRPr lang="en-US" sz="900" dirty="0"/>
            </a:p>
          </p:txBody>
        </p:sp>
      </p:grpSp>
      <p:grpSp>
        <p:nvGrpSpPr>
          <p:cNvPr id="188" name="Group 187"/>
          <p:cNvGrpSpPr/>
          <p:nvPr/>
        </p:nvGrpSpPr>
        <p:grpSpPr>
          <a:xfrm>
            <a:off x="434124" y="2547188"/>
            <a:ext cx="1570082" cy="230832"/>
            <a:chOff x="1842004" y="2258287"/>
            <a:chExt cx="1570082" cy="230832"/>
          </a:xfrm>
        </p:grpSpPr>
        <p:sp>
          <p:nvSpPr>
            <p:cNvPr id="193" name="Isosceles Triangle 192"/>
            <p:cNvSpPr/>
            <p:nvPr/>
          </p:nvSpPr>
          <p:spPr>
            <a:xfrm>
              <a:off x="1842004" y="2271891"/>
              <a:ext cx="155277" cy="187827"/>
            </a:xfrm>
            <a:prstGeom prst="triangle">
              <a:avLst/>
            </a:prstGeom>
            <a:solidFill>
              <a:srgbClr val="00B050"/>
            </a:solidFill>
            <a:ln>
              <a:solidFill>
                <a:srgbClr val="00B05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0" name="TextBox 189"/>
            <p:cNvSpPr txBox="1"/>
            <p:nvPr/>
          </p:nvSpPr>
          <p:spPr>
            <a:xfrm>
              <a:off x="1911090" y="2258287"/>
              <a:ext cx="1500996" cy="230832"/>
            </a:xfrm>
            <a:prstGeom prst="rect">
              <a:avLst/>
            </a:prstGeom>
            <a:noFill/>
          </p:spPr>
          <p:txBody>
            <a:bodyPr wrap="square" rtlCol="0">
              <a:spAutoFit/>
            </a:bodyPr>
            <a:lstStyle/>
            <a:p>
              <a:r>
                <a:rPr lang="en-US" sz="900" dirty="0" smtClean="0"/>
                <a:t>4/24 – Performance Leads</a:t>
              </a:r>
              <a:endParaRPr lang="en-US" sz="900" dirty="0"/>
            </a:p>
          </p:txBody>
        </p:sp>
      </p:grpSp>
      <p:sp>
        <p:nvSpPr>
          <p:cNvPr id="195" name="TextBox 194"/>
          <p:cNvSpPr txBox="1"/>
          <p:nvPr/>
        </p:nvSpPr>
        <p:spPr>
          <a:xfrm>
            <a:off x="1295553" y="5123025"/>
            <a:ext cx="1616901" cy="382736"/>
          </a:xfrm>
          <a:prstGeom prst="rect">
            <a:avLst/>
          </a:prstGeom>
          <a:noFill/>
        </p:spPr>
        <p:txBody>
          <a:bodyPr wrap="square" rtlCol="0">
            <a:spAutoFit/>
          </a:bodyPr>
          <a:lstStyle/>
          <a:p>
            <a:r>
              <a:rPr lang="en-US" sz="900" dirty="0"/>
              <a:t>6</a:t>
            </a:r>
            <a:r>
              <a:rPr lang="en-US" sz="900" dirty="0" smtClean="0"/>
              <a:t>/22 – Small Agency</a:t>
            </a:r>
          </a:p>
          <a:p>
            <a:r>
              <a:rPr lang="en-US" sz="900" dirty="0" smtClean="0"/>
              <a:t>Council</a:t>
            </a:r>
            <a:endParaRPr lang="en-US" sz="900" dirty="0"/>
          </a:p>
        </p:txBody>
      </p:sp>
      <p:grpSp>
        <p:nvGrpSpPr>
          <p:cNvPr id="198" name="Group 197"/>
          <p:cNvGrpSpPr/>
          <p:nvPr/>
        </p:nvGrpSpPr>
        <p:grpSpPr>
          <a:xfrm>
            <a:off x="1989875" y="1605254"/>
            <a:ext cx="1270439" cy="507831"/>
            <a:chOff x="1847028" y="2392459"/>
            <a:chExt cx="1270439" cy="507831"/>
          </a:xfrm>
        </p:grpSpPr>
        <p:sp>
          <p:nvSpPr>
            <p:cNvPr id="202" name="Isosceles Triangle 201"/>
            <p:cNvSpPr/>
            <p:nvPr/>
          </p:nvSpPr>
          <p:spPr>
            <a:xfrm>
              <a:off x="1847028" y="2468441"/>
              <a:ext cx="155277" cy="187827"/>
            </a:xfrm>
            <a:prstGeom prst="triangl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0" name="TextBox 199"/>
            <p:cNvSpPr txBox="1"/>
            <p:nvPr/>
          </p:nvSpPr>
          <p:spPr>
            <a:xfrm>
              <a:off x="1928507" y="2392459"/>
              <a:ext cx="1188960" cy="507831"/>
            </a:xfrm>
            <a:prstGeom prst="rect">
              <a:avLst/>
            </a:prstGeom>
            <a:noFill/>
          </p:spPr>
          <p:txBody>
            <a:bodyPr wrap="square" rtlCol="0">
              <a:spAutoFit/>
            </a:bodyPr>
            <a:lstStyle/>
            <a:p>
              <a:r>
                <a:rPr lang="en-US" sz="900" b="1" dirty="0"/>
                <a:t>7</a:t>
              </a:r>
              <a:r>
                <a:rPr lang="en-US" sz="900" b="1" dirty="0" smtClean="0"/>
                <a:t>/29  - Release ERM Implementation </a:t>
              </a:r>
              <a:r>
                <a:rPr lang="en-US" sz="900" b="1" i="1" dirty="0" smtClean="0"/>
                <a:t>Playbook 1.0</a:t>
              </a:r>
              <a:endParaRPr lang="en-US" sz="900" b="1" i="1" dirty="0"/>
            </a:p>
          </p:txBody>
        </p:sp>
      </p:grpSp>
      <p:grpSp>
        <p:nvGrpSpPr>
          <p:cNvPr id="244" name="Group 243"/>
          <p:cNvGrpSpPr/>
          <p:nvPr/>
        </p:nvGrpSpPr>
        <p:grpSpPr>
          <a:xfrm>
            <a:off x="6914292" y="3194095"/>
            <a:ext cx="1725896" cy="369332"/>
            <a:chOff x="4164658" y="2043568"/>
            <a:chExt cx="1725896" cy="369332"/>
          </a:xfrm>
        </p:grpSpPr>
        <p:sp>
          <p:nvSpPr>
            <p:cNvPr id="245" name="Isosceles Triangle 244"/>
            <p:cNvSpPr/>
            <p:nvPr/>
          </p:nvSpPr>
          <p:spPr>
            <a:xfrm>
              <a:off x="4164658" y="2058708"/>
              <a:ext cx="155277" cy="187827"/>
            </a:xfrm>
            <a:prstGeom prst="triangle">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6" name="TextBox 245"/>
            <p:cNvSpPr txBox="1"/>
            <p:nvPr/>
          </p:nvSpPr>
          <p:spPr>
            <a:xfrm>
              <a:off x="4279195" y="2043568"/>
              <a:ext cx="1611359" cy="369332"/>
            </a:xfrm>
            <a:prstGeom prst="rect">
              <a:avLst/>
            </a:prstGeom>
            <a:noFill/>
          </p:spPr>
          <p:txBody>
            <a:bodyPr wrap="square" rtlCol="0">
              <a:spAutoFit/>
            </a:bodyPr>
            <a:lstStyle/>
            <a:p>
              <a:r>
                <a:rPr lang="en-US" sz="900" b="1" dirty="0" smtClean="0"/>
                <a:t>6/3/2017 – Initial Risk Profile (All agencies)</a:t>
              </a:r>
              <a:endParaRPr lang="en-US" sz="900" b="1" dirty="0"/>
            </a:p>
          </p:txBody>
        </p:sp>
      </p:grpSp>
      <p:grpSp>
        <p:nvGrpSpPr>
          <p:cNvPr id="253" name="Group 252"/>
          <p:cNvGrpSpPr/>
          <p:nvPr/>
        </p:nvGrpSpPr>
        <p:grpSpPr>
          <a:xfrm>
            <a:off x="6904118" y="3466472"/>
            <a:ext cx="1573695" cy="646331"/>
            <a:chOff x="4164658" y="1917301"/>
            <a:chExt cx="1391079" cy="646331"/>
          </a:xfrm>
        </p:grpSpPr>
        <p:sp>
          <p:nvSpPr>
            <p:cNvPr id="254" name="Isosceles Triangle 253"/>
            <p:cNvSpPr/>
            <p:nvPr/>
          </p:nvSpPr>
          <p:spPr>
            <a:xfrm>
              <a:off x="4164658" y="2058708"/>
              <a:ext cx="155277" cy="187827"/>
            </a:xfrm>
            <a:prstGeom prst="triangle">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5" name="TextBox 254"/>
            <p:cNvSpPr txBox="1"/>
            <p:nvPr/>
          </p:nvSpPr>
          <p:spPr>
            <a:xfrm>
              <a:off x="4268793" y="1917301"/>
              <a:ext cx="1286944" cy="646331"/>
            </a:xfrm>
            <a:prstGeom prst="rect">
              <a:avLst/>
            </a:prstGeom>
            <a:noFill/>
          </p:spPr>
          <p:txBody>
            <a:bodyPr wrap="square" rtlCol="0">
              <a:spAutoFit/>
            </a:bodyPr>
            <a:lstStyle/>
            <a:p>
              <a:r>
                <a:rPr lang="en-US" sz="900" b="1" dirty="0" smtClean="0"/>
                <a:t>6/3 – </a:t>
              </a:r>
              <a:r>
                <a:rPr lang="en-US" sz="900" b="1" dirty="0"/>
                <a:t>Annual </a:t>
              </a:r>
              <a:r>
                <a:rPr lang="en-US" sz="900" b="1" dirty="0" smtClean="0"/>
                <a:t>discussion of Key Risk Findings as part of A-11 Strategic Reviews (24 CFO Act Agencies)</a:t>
              </a:r>
              <a:endParaRPr lang="en-US" sz="900" b="1" dirty="0"/>
            </a:p>
          </p:txBody>
        </p:sp>
      </p:grpSp>
      <p:sp>
        <p:nvSpPr>
          <p:cNvPr id="177" name="Isosceles Triangle 176"/>
          <p:cNvSpPr/>
          <p:nvPr/>
        </p:nvSpPr>
        <p:spPr>
          <a:xfrm>
            <a:off x="1048305" y="4511751"/>
            <a:ext cx="155277" cy="187827"/>
          </a:xfrm>
          <a:prstGeom prst="triangle">
            <a:avLst/>
          </a:prstGeom>
          <a:solidFill>
            <a:srgbClr val="5B9BD5"/>
          </a:solidFill>
          <a:ln>
            <a:solidFill>
              <a:srgbClr val="5B9BD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9" name="TextBox 178"/>
          <p:cNvSpPr txBox="1"/>
          <p:nvPr/>
        </p:nvSpPr>
        <p:spPr>
          <a:xfrm>
            <a:off x="1103657" y="4472954"/>
            <a:ext cx="808629" cy="230832"/>
          </a:xfrm>
          <a:prstGeom prst="rect">
            <a:avLst/>
          </a:prstGeom>
          <a:noFill/>
        </p:spPr>
        <p:txBody>
          <a:bodyPr wrap="square" rtlCol="0">
            <a:spAutoFit/>
          </a:bodyPr>
          <a:lstStyle/>
          <a:p>
            <a:r>
              <a:rPr lang="en-US" sz="900" dirty="0" smtClean="0"/>
              <a:t>6/2 ASMC</a:t>
            </a:r>
            <a:endParaRPr lang="en-US" sz="900" i="1" dirty="0"/>
          </a:p>
        </p:txBody>
      </p:sp>
      <p:grpSp>
        <p:nvGrpSpPr>
          <p:cNvPr id="194" name="Group 193"/>
          <p:cNvGrpSpPr/>
          <p:nvPr/>
        </p:nvGrpSpPr>
        <p:grpSpPr>
          <a:xfrm>
            <a:off x="2642915" y="4698175"/>
            <a:ext cx="2049918" cy="230832"/>
            <a:chOff x="3959348" y="1650710"/>
            <a:chExt cx="2049918" cy="230832"/>
          </a:xfrm>
        </p:grpSpPr>
        <p:sp>
          <p:nvSpPr>
            <p:cNvPr id="196" name="Isosceles Triangle 195"/>
            <p:cNvSpPr/>
            <p:nvPr/>
          </p:nvSpPr>
          <p:spPr>
            <a:xfrm>
              <a:off x="3959348" y="1692267"/>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8" name="TextBox 257"/>
            <p:cNvSpPr txBox="1"/>
            <p:nvPr/>
          </p:nvSpPr>
          <p:spPr>
            <a:xfrm>
              <a:off x="4025668" y="1650710"/>
              <a:ext cx="1983598" cy="230832"/>
            </a:xfrm>
            <a:prstGeom prst="rect">
              <a:avLst/>
            </a:prstGeom>
            <a:noFill/>
          </p:spPr>
          <p:txBody>
            <a:bodyPr wrap="square" rtlCol="0">
              <a:spAutoFit/>
            </a:bodyPr>
            <a:lstStyle/>
            <a:p>
              <a:r>
                <a:rPr lang="en-US" sz="900" dirty="0" smtClean="0"/>
                <a:t>9/20-21 – AGA Internal Control Forum</a:t>
              </a:r>
              <a:endParaRPr lang="en-US" sz="900" i="1" dirty="0"/>
            </a:p>
          </p:txBody>
        </p:sp>
      </p:grpSp>
      <p:sp>
        <p:nvSpPr>
          <p:cNvPr id="264" name="Isosceles Triangle 263"/>
          <p:cNvSpPr/>
          <p:nvPr/>
        </p:nvSpPr>
        <p:spPr>
          <a:xfrm>
            <a:off x="4301508" y="6464807"/>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5" name="TextBox 264"/>
          <p:cNvSpPr txBox="1"/>
          <p:nvPr/>
        </p:nvSpPr>
        <p:spPr>
          <a:xfrm>
            <a:off x="4379147" y="6445837"/>
            <a:ext cx="1763046" cy="230832"/>
          </a:xfrm>
          <a:prstGeom prst="rect">
            <a:avLst/>
          </a:prstGeom>
          <a:noFill/>
        </p:spPr>
        <p:txBody>
          <a:bodyPr wrap="square" rtlCol="0">
            <a:spAutoFit/>
          </a:bodyPr>
          <a:lstStyle/>
          <a:p>
            <a:r>
              <a:rPr lang="en-US" sz="900" dirty="0" smtClean="0"/>
              <a:t>Dec – CIO Council</a:t>
            </a:r>
            <a:endParaRPr lang="en-US" sz="900" i="1" dirty="0"/>
          </a:p>
        </p:txBody>
      </p:sp>
      <p:sp>
        <p:nvSpPr>
          <p:cNvPr id="332" name="Isosceles Triangle 331"/>
          <p:cNvSpPr/>
          <p:nvPr/>
        </p:nvSpPr>
        <p:spPr>
          <a:xfrm>
            <a:off x="2112556" y="3117505"/>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6" name="Isosceles Triangle 275"/>
          <p:cNvSpPr/>
          <p:nvPr/>
        </p:nvSpPr>
        <p:spPr>
          <a:xfrm>
            <a:off x="4668250" y="1934675"/>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7" name="TextBox 276"/>
          <p:cNvSpPr txBox="1"/>
          <p:nvPr/>
        </p:nvSpPr>
        <p:spPr>
          <a:xfrm>
            <a:off x="4758438" y="1919847"/>
            <a:ext cx="1763046" cy="230832"/>
          </a:xfrm>
          <a:prstGeom prst="rect">
            <a:avLst/>
          </a:prstGeom>
          <a:noFill/>
        </p:spPr>
        <p:txBody>
          <a:bodyPr wrap="square" rtlCol="0">
            <a:spAutoFit/>
          </a:bodyPr>
          <a:lstStyle/>
          <a:p>
            <a:r>
              <a:rPr lang="en-US" sz="900" dirty="0" smtClean="0"/>
              <a:t>Jan – Financial Systems Summit</a:t>
            </a:r>
            <a:endParaRPr lang="en-US" sz="900" i="1" dirty="0"/>
          </a:p>
        </p:txBody>
      </p:sp>
      <p:grpSp>
        <p:nvGrpSpPr>
          <p:cNvPr id="287" name="Group 286"/>
          <p:cNvGrpSpPr/>
          <p:nvPr/>
        </p:nvGrpSpPr>
        <p:grpSpPr>
          <a:xfrm>
            <a:off x="2775333" y="3503361"/>
            <a:ext cx="978955" cy="369332"/>
            <a:chOff x="4164658" y="1968379"/>
            <a:chExt cx="978955" cy="369332"/>
          </a:xfrm>
        </p:grpSpPr>
        <p:sp>
          <p:nvSpPr>
            <p:cNvPr id="288" name="Isosceles Triangle 287"/>
            <p:cNvSpPr/>
            <p:nvPr/>
          </p:nvSpPr>
          <p:spPr>
            <a:xfrm>
              <a:off x="4164658" y="2058708"/>
              <a:ext cx="155277" cy="187827"/>
            </a:xfrm>
            <a:prstGeom prst="triangl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9" name="TextBox 288"/>
            <p:cNvSpPr txBox="1"/>
            <p:nvPr/>
          </p:nvSpPr>
          <p:spPr>
            <a:xfrm>
              <a:off x="4254846" y="1968379"/>
              <a:ext cx="888767" cy="369332"/>
            </a:xfrm>
            <a:prstGeom prst="rect">
              <a:avLst/>
            </a:prstGeom>
            <a:noFill/>
          </p:spPr>
          <p:txBody>
            <a:bodyPr wrap="square" rtlCol="0">
              <a:spAutoFit/>
            </a:bodyPr>
            <a:lstStyle/>
            <a:p>
              <a:r>
                <a:rPr lang="en-US" sz="900" b="1" dirty="0" smtClean="0"/>
                <a:t>9/16 – ERM Town Hall</a:t>
              </a:r>
              <a:endParaRPr lang="en-US" sz="900" b="1" i="1" dirty="0"/>
            </a:p>
          </p:txBody>
        </p:sp>
      </p:grpSp>
      <p:grpSp>
        <p:nvGrpSpPr>
          <p:cNvPr id="293" name="Group 292"/>
          <p:cNvGrpSpPr/>
          <p:nvPr/>
        </p:nvGrpSpPr>
        <p:grpSpPr>
          <a:xfrm>
            <a:off x="37881" y="2085361"/>
            <a:ext cx="1570082" cy="230832"/>
            <a:chOff x="37648" y="1661018"/>
            <a:chExt cx="1570082" cy="230832"/>
          </a:xfrm>
        </p:grpSpPr>
        <p:sp>
          <p:nvSpPr>
            <p:cNvPr id="294" name="Isosceles Triangle 293"/>
            <p:cNvSpPr/>
            <p:nvPr/>
          </p:nvSpPr>
          <p:spPr>
            <a:xfrm>
              <a:off x="37648" y="1686678"/>
              <a:ext cx="155277" cy="187827"/>
            </a:xfrm>
            <a:prstGeom prst="triangle">
              <a:avLst/>
            </a:prstGeom>
            <a:solidFill>
              <a:srgbClr val="00B050"/>
            </a:solidFill>
            <a:ln>
              <a:solidFill>
                <a:srgbClr val="00B05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5" name="TextBox 294"/>
            <p:cNvSpPr txBox="1"/>
            <p:nvPr/>
          </p:nvSpPr>
          <p:spPr>
            <a:xfrm>
              <a:off x="106734" y="1661018"/>
              <a:ext cx="1500996" cy="230832"/>
            </a:xfrm>
            <a:prstGeom prst="rect">
              <a:avLst/>
            </a:prstGeom>
            <a:noFill/>
          </p:spPr>
          <p:txBody>
            <a:bodyPr wrap="square" rtlCol="0">
              <a:spAutoFit/>
            </a:bodyPr>
            <a:lstStyle/>
            <a:p>
              <a:r>
                <a:rPr lang="en-US" sz="900" dirty="0" smtClean="0"/>
                <a:t>3/2 – Executive Council</a:t>
              </a:r>
              <a:endParaRPr lang="en-US" sz="900" dirty="0"/>
            </a:p>
          </p:txBody>
        </p:sp>
      </p:grpSp>
      <p:grpSp>
        <p:nvGrpSpPr>
          <p:cNvPr id="302" name="Group 301"/>
          <p:cNvGrpSpPr/>
          <p:nvPr/>
        </p:nvGrpSpPr>
        <p:grpSpPr>
          <a:xfrm>
            <a:off x="1134240" y="4713632"/>
            <a:ext cx="1133241" cy="230832"/>
            <a:chOff x="750396" y="3167171"/>
            <a:chExt cx="1133241" cy="230832"/>
          </a:xfrm>
        </p:grpSpPr>
        <p:sp>
          <p:nvSpPr>
            <p:cNvPr id="303" name="Isosceles Triangle 7"/>
            <p:cNvSpPr/>
            <p:nvPr/>
          </p:nvSpPr>
          <p:spPr>
            <a:xfrm>
              <a:off x="750396" y="3204888"/>
              <a:ext cx="155277" cy="187827"/>
            </a:xfrm>
            <a:prstGeom prst="triangle">
              <a:avLst/>
            </a:prstGeom>
            <a:solidFill>
              <a:schemeClr val="accent1"/>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4" name="TextBox 3"/>
            <p:cNvSpPr txBox="1"/>
            <p:nvPr/>
          </p:nvSpPr>
          <p:spPr>
            <a:xfrm>
              <a:off x="805749" y="3167171"/>
              <a:ext cx="1077888" cy="230832"/>
            </a:xfrm>
            <a:prstGeom prst="rect">
              <a:avLst/>
            </a:prstGeom>
            <a:noFill/>
          </p:spPr>
          <p:txBody>
            <a:bodyPr wrap="square" rtlCol="0">
              <a:spAutoFit/>
            </a:bodyPr>
            <a:lstStyle/>
            <a:p>
              <a:r>
                <a:rPr lang="en-US" sz="900" dirty="0" smtClean="0"/>
                <a:t>6/15- COFAR/FACE</a:t>
              </a:r>
            </a:p>
          </p:txBody>
        </p:sp>
      </p:grpSp>
      <p:grpSp>
        <p:nvGrpSpPr>
          <p:cNvPr id="2" name="Group 1"/>
          <p:cNvGrpSpPr/>
          <p:nvPr/>
        </p:nvGrpSpPr>
        <p:grpSpPr>
          <a:xfrm>
            <a:off x="1818962" y="2057355"/>
            <a:ext cx="915885" cy="369332"/>
            <a:chOff x="1818962" y="2057355"/>
            <a:chExt cx="915885" cy="369332"/>
          </a:xfrm>
        </p:grpSpPr>
        <p:sp>
          <p:nvSpPr>
            <p:cNvPr id="242" name="Isosceles Triangle 241"/>
            <p:cNvSpPr/>
            <p:nvPr/>
          </p:nvSpPr>
          <p:spPr>
            <a:xfrm>
              <a:off x="1818962" y="2136412"/>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3" name="TextBox 242"/>
            <p:cNvSpPr txBox="1"/>
            <p:nvPr/>
          </p:nvSpPr>
          <p:spPr>
            <a:xfrm>
              <a:off x="1909903" y="2057355"/>
              <a:ext cx="824944" cy="369332"/>
            </a:xfrm>
            <a:prstGeom prst="rect">
              <a:avLst/>
            </a:prstGeom>
            <a:noFill/>
          </p:spPr>
          <p:txBody>
            <a:bodyPr wrap="square" rtlCol="0">
              <a:spAutoFit/>
            </a:bodyPr>
            <a:lstStyle/>
            <a:p>
              <a:r>
                <a:rPr lang="en-US" sz="900" dirty="0" smtClean="0"/>
                <a:t>7/15 – OMB Blog Post</a:t>
              </a:r>
              <a:endParaRPr lang="en-US" sz="900" i="1" dirty="0"/>
            </a:p>
          </p:txBody>
        </p:sp>
      </p:grpSp>
      <p:sp>
        <p:nvSpPr>
          <p:cNvPr id="353" name="Isosceles Triangle 352"/>
          <p:cNvSpPr/>
          <p:nvPr/>
        </p:nvSpPr>
        <p:spPr>
          <a:xfrm>
            <a:off x="2276839" y="3751848"/>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TextBox 13"/>
          <p:cNvSpPr txBox="1"/>
          <p:nvPr/>
        </p:nvSpPr>
        <p:spPr>
          <a:xfrm>
            <a:off x="7265935" y="4794206"/>
            <a:ext cx="1679628" cy="707886"/>
          </a:xfrm>
          <a:prstGeom prst="rect">
            <a:avLst/>
          </a:prstGeom>
          <a:solidFill>
            <a:schemeClr val="bg1"/>
          </a:solidFill>
          <a:ln>
            <a:solidFill>
              <a:schemeClr val="accent1">
                <a:lumMod val="50000"/>
              </a:schemeClr>
            </a:solidFill>
          </a:ln>
        </p:spPr>
        <p:txBody>
          <a:bodyPr wrap="square" rtlCol="0">
            <a:spAutoFit/>
          </a:bodyPr>
          <a:lstStyle/>
          <a:p>
            <a:r>
              <a:rPr lang="en-US" sz="1000" b="1" dirty="0"/>
              <a:t>*</a:t>
            </a:r>
            <a:r>
              <a:rPr lang="en-US" sz="1000" i="1" dirty="0" smtClean="0"/>
              <a:t>Known dates are provided.</a:t>
            </a:r>
          </a:p>
          <a:p>
            <a:r>
              <a:rPr lang="en-US" sz="1000" i="1" dirty="0" smtClean="0"/>
              <a:t>Approximate timeframes are provided for events which are in the planning phase.</a:t>
            </a:r>
            <a:endParaRPr lang="en-US" sz="1000" i="1" dirty="0"/>
          </a:p>
        </p:txBody>
      </p:sp>
      <p:grpSp>
        <p:nvGrpSpPr>
          <p:cNvPr id="247" name="Group 246"/>
          <p:cNvGrpSpPr/>
          <p:nvPr/>
        </p:nvGrpSpPr>
        <p:grpSpPr>
          <a:xfrm>
            <a:off x="23686" y="5468441"/>
            <a:ext cx="1786288" cy="1298378"/>
            <a:chOff x="6728918" y="5090624"/>
            <a:chExt cx="1786288" cy="1298378"/>
          </a:xfrm>
        </p:grpSpPr>
        <p:grpSp>
          <p:nvGrpSpPr>
            <p:cNvPr id="248" name="Group 247"/>
            <p:cNvGrpSpPr/>
            <p:nvPr/>
          </p:nvGrpSpPr>
          <p:grpSpPr>
            <a:xfrm>
              <a:off x="6859029" y="5430012"/>
              <a:ext cx="1147805" cy="230832"/>
              <a:chOff x="6859029" y="5340864"/>
              <a:chExt cx="1147805" cy="230832"/>
            </a:xfrm>
          </p:grpSpPr>
          <p:sp>
            <p:nvSpPr>
              <p:cNvPr id="310" name="TextBox 309"/>
              <p:cNvSpPr txBox="1"/>
              <p:nvPr/>
            </p:nvSpPr>
            <p:spPr>
              <a:xfrm>
                <a:off x="6970273" y="5340864"/>
                <a:ext cx="1036561" cy="230832"/>
              </a:xfrm>
              <a:prstGeom prst="rect">
                <a:avLst/>
              </a:prstGeom>
              <a:noFill/>
            </p:spPr>
            <p:txBody>
              <a:bodyPr wrap="square" rtlCol="0">
                <a:spAutoFit/>
              </a:bodyPr>
              <a:lstStyle/>
              <a:p>
                <a:r>
                  <a:rPr lang="en-US" sz="900" dirty="0" smtClean="0"/>
                  <a:t>Major Milestones</a:t>
                </a:r>
                <a:endParaRPr lang="en-US" sz="900" i="1" dirty="0"/>
              </a:p>
            </p:txBody>
          </p:sp>
          <p:sp>
            <p:nvSpPr>
              <p:cNvPr id="311" name="Isosceles Triangle 310"/>
              <p:cNvSpPr/>
              <p:nvPr/>
            </p:nvSpPr>
            <p:spPr>
              <a:xfrm>
                <a:off x="6859029" y="5362367"/>
                <a:ext cx="155277" cy="187827"/>
              </a:xfrm>
              <a:prstGeom prst="triangl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249" name="Group 248"/>
            <p:cNvGrpSpPr/>
            <p:nvPr/>
          </p:nvGrpSpPr>
          <p:grpSpPr>
            <a:xfrm>
              <a:off x="6859029" y="5915452"/>
              <a:ext cx="1219707" cy="230832"/>
              <a:chOff x="6859029" y="4955038"/>
              <a:chExt cx="1219707" cy="230832"/>
            </a:xfrm>
          </p:grpSpPr>
          <p:sp>
            <p:nvSpPr>
              <p:cNvPr id="308" name="Isosceles Triangle 307"/>
              <p:cNvSpPr/>
              <p:nvPr/>
            </p:nvSpPr>
            <p:spPr>
              <a:xfrm>
                <a:off x="6859029" y="4976541"/>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9" name="TextBox 308"/>
              <p:cNvSpPr txBox="1"/>
              <p:nvPr/>
            </p:nvSpPr>
            <p:spPr>
              <a:xfrm>
                <a:off x="6970274" y="4955038"/>
                <a:ext cx="1108462" cy="230832"/>
              </a:xfrm>
              <a:prstGeom prst="rect">
                <a:avLst/>
              </a:prstGeom>
              <a:noFill/>
            </p:spPr>
            <p:txBody>
              <a:bodyPr wrap="square" rtlCol="0">
                <a:spAutoFit/>
              </a:bodyPr>
              <a:lstStyle/>
              <a:p>
                <a:r>
                  <a:rPr lang="en-US" sz="900" dirty="0" smtClean="0"/>
                  <a:t>Government Event</a:t>
                </a:r>
                <a:endParaRPr lang="en-US" sz="900" i="1" dirty="0"/>
              </a:p>
            </p:txBody>
          </p:sp>
        </p:grpSp>
        <p:grpSp>
          <p:nvGrpSpPr>
            <p:cNvPr id="290" name="Group 289"/>
            <p:cNvGrpSpPr/>
            <p:nvPr/>
          </p:nvGrpSpPr>
          <p:grpSpPr>
            <a:xfrm>
              <a:off x="6859029" y="6158170"/>
              <a:ext cx="1656177" cy="230832"/>
              <a:chOff x="6859029" y="5904170"/>
              <a:chExt cx="1656177" cy="230832"/>
            </a:xfrm>
          </p:grpSpPr>
          <p:sp>
            <p:nvSpPr>
              <p:cNvPr id="306" name="TextBox 305"/>
              <p:cNvSpPr txBox="1"/>
              <p:nvPr/>
            </p:nvSpPr>
            <p:spPr>
              <a:xfrm>
                <a:off x="6970273" y="5904170"/>
                <a:ext cx="1544933" cy="230832"/>
              </a:xfrm>
              <a:prstGeom prst="rect">
                <a:avLst/>
              </a:prstGeom>
              <a:noFill/>
            </p:spPr>
            <p:txBody>
              <a:bodyPr wrap="square" rtlCol="0">
                <a:spAutoFit/>
              </a:bodyPr>
              <a:lstStyle/>
              <a:p>
                <a:r>
                  <a:rPr lang="en-US" sz="900" dirty="0" smtClean="0"/>
                  <a:t>Public Event</a:t>
                </a:r>
                <a:endParaRPr lang="en-US" sz="900" i="1" dirty="0"/>
              </a:p>
            </p:txBody>
          </p:sp>
          <p:sp>
            <p:nvSpPr>
              <p:cNvPr id="307" name="Isosceles Triangle 306"/>
              <p:cNvSpPr/>
              <p:nvPr/>
            </p:nvSpPr>
            <p:spPr>
              <a:xfrm>
                <a:off x="6859029" y="5925673"/>
                <a:ext cx="155277" cy="187827"/>
              </a:xfrm>
              <a:prstGeom prst="triangle">
                <a:avLst/>
              </a:prstGeom>
              <a:solidFill>
                <a:srgbClr val="0070C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291" name="Group 290"/>
            <p:cNvGrpSpPr/>
            <p:nvPr/>
          </p:nvGrpSpPr>
          <p:grpSpPr>
            <a:xfrm>
              <a:off x="6859029" y="5672732"/>
              <a:ext cx="1656177" cy="230832"/>
              <a:chOff x="6859029" y="6163712"/>
              <a:chExt cx="1656177" cy="230832"/>
            </a:xfrm>
          </p:grpSpPr>
          <p:sp>
            <p:nvSpPr>
              <p:cNvPr id="298" name="TextBox 297"/>
              <p:cNvSpPr txBox="1"/>
              <p:nvPr/>
            </p:nvSpPr>
            <p:spPr>
              <a:xfrm>
                <a:off x="6970273" y="6163712"/>
                <a:ext cx="1544933" cy="230832"/>
              </a:xfrm>
              <a:prstGeom prst="rect">
                <a:avLst/>
              </a:prstGeom>
              <a:noFill/>
            </p:spPr>
            <p:txBody>
              <a:bodyPr wrap="square" rtlCol="0">
                <a:spAutoFit/>
              </a:bodyPr>
              <a:lstStyle/>
              <a:p>
                <a:r>
                  <a:rPr lang="en-US" sz="900" dirty="0" smtClean="0"/>
                  <a:t>A-123 Deliverable</a:t>
                </a:r>
                <a:endParaRPr lang="en-US" sz="900" i="1" dirty="0"/>
              </a:p>
            </p:txBody>
          </p:sp>
          <p:sp>
            <p:nvSpPr>
              <p:cNvPr id="305" name="Isosceles Triangle 304"/>
              <p:cNvSpPr/>
              <p:nvPr/>
            </p:nvSpPr>
            <p:spPr>
              <a:xfrm>
                <a:off x="6859029" y="6185215"/>
                <a:ext cx="155277" cy="187827"/>
              </a:xfrm>
              <a:prstGeom prst="triangle">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292" name="Group 291"/>
            <p:cNvGrpSpPr/>
            <p:nvPr/>
          </p:nvGrpSpPr>
          <p:grpSpPr>
            <a:xfrm>
              <a:off x="6728918" y="5090624"/>
              <a:ext cx="1786288" cy="369332"/>
              <a:chOff x="6728918" y="5598624"/>
              <a:chExt cx="1786288" cy="369332"/>
            </a:xfrm>
          </p:grpSpPr>
          <p:sp>
            <p:nvSpPr>
              <p:cNvPr id="296" name="TextBox 295"/>
              <p:cNvSpPr txBox="1"/>
              <p:nvPr/>
            </p:nvSpPr>
            <p:spPr>
              <a:xfrm>
                <a:off x="6970273" y="5667874"/>
                <a:ext cx="1544933" cy="230832"/>
              </a:xfrm>
              <a:prstGeom prst="rect">
                <a:avLst/>
              </a:prstGeom>
              <a:noFill/>
            </p:spPr>
            <p:txBody>
              <a:bodyPr wrap="square" rtlCol="0">
                <a:spAutoFit/>
              </a:bodyPr>
              <a:lstStyle/>
              <a:p>
                <a:r>
                  <a:rPr lang="en-US" sz="900" dirty="0" smtClean="0"/>
                  <a:t>Completed Event</a:t>
                </a:r>
                <a:endParaRPr lang="en-US" sz="900" i="1" dirty="0"/>
              </a:p>
            </p:txBody>
          </p:sp>
          <p:sp>
            <p:nvSpPr>
              <p:cNvPr id="297" name="TextBox 296"/>
              <p:cNvSpPr txBox="1"/>
              <p:nvPr/>
            </p:nvSpPr>
            <p:spPr>
              <a:xfrm>
                <a:off x="6728918" y="5598624"/>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grpSp>
      </p:grpSp>
      <p:sp>
        <p:nvSpPr>
          <p:cNvPr id="313" name="TextBox 312"/>
          <p:cNvSpPr txBox="1"/>
          <p:nvPr/>
        </p:nvSpPr>
        <p:spPr>
          <a:xfrm>
            <a:off x="619608" y="1493159"/>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14" name="TextBox 313"/>
          <p:cNvSpPr txBox="1"/>
          <p:nvPr/>
        </p:nvSpPr>
        <p:spPr>
          <a:xfrm>
            <a:off x="518008" y="1772559"/>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15" name="TextBox 314"/>
          <p:cNvSpPr txBox="1"/>
          <p:nvPr/>
        </p:nvSpPr>
        <p:spPr>
          <a:xfrm>
            <a:off x="1136576" y="1996671"/>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16" name="TextBox 315"/>
          <p:cNvSpPr txBox="1"/>
          <p:nvPr/>
        </p:nvSpPr>
        <p:spPr>
          <a:xfrm>
            <a:off x="2125696" y="2220783"/>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17" name="TextBox 316"/>
          <p:cNvSpPr txBox="1"/>
          <p:nvPr/>
        </p:nvSpPr>
        <p:spPr>
          <a:xfrm>
            <a:off x="1656552" y="2456847"/>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18" name="TextBox 317"/>
          <p:cNvSpPr txBox="1"/>
          <p:nvPr/>
        </p:nvSpPr>
        <p:spPr>
          <a:xfrm>
            <a:off x="1374668" y="2687177"/>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19" name="TextBox 318"/>
          <p:cNvSpPr txBox="1"/>
          <p:nvPr/>
        </p:nvSpPr>
        <p:spPr>
          <a:xfrm>
            <a:off x="1631168" y="2910190"/>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20" name="TextBox 319"/>
          <p:cNvSpPr txBox="1"/>
          <p:nvPr/>
        </p:nvSpPr>
        <p:spPr>
          <a:xfrm>
            <a:off x="1218402" y="3211418"/>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21" name="TextBox 320"/>
          <p:cNvSpPr txBox="1"/>
          <p:nvPr/>
        </p:nvSpPr>
        <p:spPr>
          <a:xfrm>
            <a:off x="1885672" y="3506356"/>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22" name="TextBox 321"/>
          <p:cNvSpPr txBox="1"/>
          <p:nvPr/>
        </p:nvSpPr>
        <p:spPr>
          <a:xfrm>
            <a:off x="1942814" y="3738861"/>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23" name="TextBox 322"/>
          <p:cNvSpPr txBox="1"/>
          <p:nvPr/>
        </p:nvSpPr>
        <p:spPr>
          <a:xfrm>
            <a:off x="2142691" y="4021318"/>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24" name="TextBox 323"/>
          <p:cNvSpPr txBox="1"/>
          <p:nvPr/>
        </p:nvSpPr>
        <p:spPr>
          <a:xfrm>
            <a:off x="1485935" y="4207287"/>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25" name="TextBox 324"/>
          <p:cNvSpPr txBox="1"/>
          <p:nvPr/>
        </p:nvSpPr>
        <p:spPr>
          <a:xfrm>
            <a:off x="1533661" y="4377858"/>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257" name="TextBox 256"/>
          <p:cNvSpPr txBox="1"/>
          <p:nvPr/>
        </p:nvSpPr>
        <p:spPr>
          <a:xfrm>
            <a:off x="2024991" y="4624073"/>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260" name="TextBox 259"/>
          <p:cNvSpPr txBox="1"/>
          <p:nvPr/>
        </p:nvSpPr>
        <p:spPr>
          <a:xfrm>
            <a:off x="1798799" y="4861302"/>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269" name="TextBox 268"/>
          <p:cNvSpPr txBox="1"/>
          <p:nvPr/>
        </p:nvSpPr>
        <p:spPr>
          <a:xfrm>
            <a:off x="1602256" y="5163580"/>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270" name="TextBox 269"/>
          <p:cNvSpPr txBox="1"/>
          <p:nvPr/>
        </p:nvSpPr>
        <p:spPr>
          <a:xfrm>
            <a:off x="1762323" y="5380814"/>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271" name="TextBox 270"/>
          <p:cNvSpPr txBox="1"/>
          <p:nvPr/>
        </p:nvSpPr>
        <p:spPr>
          <a:xfrm>
            <a:off x="2139886" y="6180810"/>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grpSp>
        <p:nvGrpSpPr>
          <p:cNvPr id="272" name="Group 271"/>
          <p:cNvGrpSpPr/>
          <p:nvPr/>
        </p:nvGrpSpPr>
        <p:grpSpPr>
          <a:xfrm>
            <a:off x="2034533" y="2515783"/>
            <a:ext cx="751644" cy="230832"/>
            <a:chOff x="4164658" y="2043880"/>
            <a:chExt cx="751644" cy="230832"/>
          </a:xfrm>
        </p:grpSpPr>
        <p:sp>
          <p:nvSpPr>
            <p:cNvPr id="273" name="Isosceles Triangle 272"/>
            <p:cNvSpPr/>
            <p:nvPr/>
          </p:nvSpPr>
          <p:spPr>
            <a:xfrm>
              <a:off x="4164658" y="2058708"/>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4" name="TextBox 273"/>
            <p:cNvSpPr txBox="1"/>
            <p:nvPr/>
          </p:nvSpPr>
          <p:spPr>
            <a:xfrm>
              <a:off x="4254846" y="2043880"/>
              <a:ext cx="661456" cy="230832"/>
            </a:xfrm>
            <a:prstGeom prst="rect">
              <a:avLst/>
            </a:prstGeom>
            <a:noFill/>
          </p:spPr>
          <p:txBody>
            <a:bodyPr wrap="square" rtlCol="0">
              <a:spAutoFit/>
            </a:bodyPr>
            <a:lstStyle/>
            <a:p>
              <a:r>
                <a:rPr lang="en-US" sz="900" dirty="0" smtClean="0"/>
                <a:t>8/2- IICW</a:t>
              </a:r>
              <a:endParaRPr lang="en-US" sz="900" i="1" dirty="0"/>
            </a:p>
          </p:txBody>
        </p:sp>
      </p:grpSp>
      <p:sp>
        <p:nvSpPr>
          <p:cNvPr id="331" name="TextBox 330"/>
          <p:cNvSpPr txBox="1"/>
          <p:nvPr/>
        </p:nvSpPr>
        <p:spPr>
          <a:xfrm>
            <a:off x="2184948" y="3004828"/>
            <a:ext cx="1340162" cy="507831"/>
          </a:xfrm>
          <a:prstGeom prst="rect">
            <a:avLst/>
          </a:prstGeom>
          <a:noFill/>
        </p:spPr>
        <p:txBody>
          <a:bodyPr wrap="square" rtlCol="0">
            <a:spAutoFit/>
          </a:bodyPr>
          <a:lstStyle/>
          <a:p>
            <a:r>
              <a:rPr lang="en-US" sz="900" dirty="0" smtClean="0"/>
              <a:t>8/9- WG of Federal</a:t>
            </a:r>
          </a:p>
          <a:p>
            <a:r>
              <a:rPr lang="en-US" sz="900" dirty="0" smtClean="0"/>
              <a:t>Compliance Professionals</a:t>
            </a:r>
            <a:endParaRPr lang="en-US" sz="900" i="1" dirty="0"/>
          </a:p>
        </p:txBody>
      </p:sp>
      <p:sp>
        <p:nvSpPr>
          <p:cNvPr id="259" name="TextBox 258"/>
          <p:cNvSpPr txBox="1"/>
          <p:nvPr/>
        </p:nvSpPr>
        <p:spPr>
          <a:xfrm>
            <a:off x="2201775" y="5540985"/>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268" name="TextBox 267"/>
          <p:cNvSpPr txBox="1"/>
          <p:nvPr/>
        </p:nvSpPr>
        <p:spPr>
          <a:xfrm>
            <a:off x="2609661" y="5862308"/>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grpSp>
        <p:nvGrpSpPr>
          <p:cNvPr id="326" name="Group 325"/>
          <p:cNvGrpSpPr/>
          <p:nvPr/>
        </p:nvGrpSpPr>
        <p:grpSpPr>
          <a:xfrm>
            <a:off x="3665784" y="3983117"/>
            <a:ext cx="1449220" cy="230832"/>
            <a:chOff x="4209483" y="3516362"/>
            <a:chExt cx="1449220" cy="230832"/>
          </a:xfrm>
        </p:grpSpPr>
        <p:sp>
          <p:nvSpPr>
            <p:cNvPr id="327" name="Isosceles Triangle 326"/>
            <p:cNvSpPr/>
            <p:nvPr/>
          </p:nvSpPr>
          <p:spPr>
            <a:xfrm>
              <a:off x="4209483" y="3537885"/>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8" name="TextBox 327"/>
            <p:cNvSpPr txBox="1"/>
            <p:nvPr/>
          </p:nvSpPr>
          <p:spPr>
            <a:xfrm>
              <a:off x="4273545" y="3516362"/>
              <a:ext cx="1385158" cy="230832"/>
            </a:xfrm>
            <a:prstGeom prst="rect">
              <a:avLst/>
            </a:prstGeom>
            <a:noFill/>
          </p:spPr>
          <p:txBody>
            <a:bodyPr wrap="square" rtlCol="0">
              <a:spAutoFit/>
            </a:bodyPr>
            <a:lstStyle/>
            <a:p>
              <a:r>
                <a:rPr lang="en-US" sz="900" dirty="0" smtClean="0"/>
                <a:t>11/7/8 – AFERM Summit</a:t>
              </a:r>
              <a:endParaRPr lang="en-US" sz="900" dirty="0"/>
            </a:p>
          </p:txBody>
        </p:sp>
      </p:grpSp>
      <p:sp>
        <p:nvSpPr>
          <p:cNvPr id="341" name="TextBox 340"/>
          <p:cNvSpPr txBox="1"/>
          <p:nvPr/>
        </p:nvSpPr>
        <p:spPr>
          <a:xfrm>
            <a:off x="3120589" y="1353404"/>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42" name="TextBox 341"/>
          <p:cNvSpPr txBox="1"/>
          <p:nvPr/>
        </p:nvSpPr>
        <p:spPr>
          <a:xfrm>
            <a:off x="2310126" y="2094177"/>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grpSp>
        <p:nvGrpSpPr>
          <p:cNvPr id="343" name="Group 342"/>
          <p:cNvGrpSpPr/>
          <p:nvPr/>
        </p:nvGrpSpPr>
        <p:grpSpPr>
          <a:xfrm>
            <a:off x="7341211" y="3971856"/>
            <a:ext cx="1611359" cy="678913"/>
            <a:chOff x="4279195" y="2856736"/>
            <a:chExt cx="1611359" cy="678913"/>
          </a:xfrm>
        </p:grpSpPr>
        <p:sp>
          <p:nvSpPr>
            <p:cNvPr id="344" name="Isosceles Triangle 343"/>
            <p:cNvSpPr/>
            <p:nvPr/>
          </p:nvSpPr>
          <p:spPr>
            <a:xfrm>
              <a:off x="5415797" y="2856736"/>
              <a:ext cx="155277" cy="187827"/>
            </a:xfrm>
            <a:prstGeom prst="triangle">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5" name="TextBox 344"/>
            <p:cNvSpPr txBox="1"/>
            <p:nvPr/>
          </p:nvSpPr>
          <p:spPr>
            <a:xfrm>
              <a:off x="4279195" y="3027818"/>
              <a:ext cx="1611359" cy="507831"/>
            </a:xfrm>
            <a:prstGeom prst="rect">
              <a:avLst/>
            </a:prstGeom>
            <a:noFill/>
          </p:spPr>
          <p:txBody>
            <a:bodyPr wrap="square" rtlCol="0">
              <a:spAutoFit/>
            </a:bodyPr>
            <a:lstStyle/>
            <a:p>
              <a:r>
                <a:rPr lang="en-US" sz="900" b="1" dirty="0" smtClean="0"/>
                <a:t>9/15/2017 – Integration of ERM and Internal Control (2017 Assurance Statements)</a:t>
              </a:r>
              <a:endParaRPr lang="en-US" sz="900" b="1" dirty="0"/>
            </a:p>
          </p:txBody>
        </p:sp>
      </p:grpSp>
      <p:sp>
        <p:nvSpPr>
          <p:cNvPr id="349" name="TextBox 348"/>
          <p:cNvSpPr txBox="1"/>
          <p:nvPr/>
        </p:nvSpPr>
        <p:spPr>
          <a:xfrm>
            <a:off x="2804515" y="1652251"/>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51" name="Isosceles Triangle 350"/>
          <p:cNvSpPr/>
          <p:nvPr/>
        </p:nvSpPr>
        <p:spPr>
          <a:xfrm>
            <a:off x="2485108" y="4563544"/>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1" name="TextBox 260"/>
          <p:cNvSpPr txBox="1"/>
          <p:nvPr/>
        </p:nvSpPr>
        <p:spPr>
          <a:xfrm>
            <a:off x="2518542" y="2425600"/>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262" name="TextBox 261"/>
          <p:cNvSpPr txBox="1"/>
          <p:nvPr/>
        </p:nvSpPr>
        <p:spPr>
          <a:xfrm>
            <a:off x="2732261" y="3059711"/>
            <a:ext cx="415498" cy="369332"/>
          </a:xfrm>
          <a:prstGeom prst="rect">
            <a:avLst/>
          </a:prstGeom>
          <a:noFill/>
        </p:spPr>
        <p:txBody>
          <a:bodyPr wrap="none" rtlCol="0">
            <a:spAutoFit/>
          </a:bodyPr>
          <a:lstStyle/>
          <a:p>
            <a:pPr algn="ctr"/>
            <a:r>
              <a:rPr lang="en-US" dirty="0" smtClean="0">
                <a:solidFill>
                  <a:srgbClr val="00B050"/>
                </a:solidFill>
                <a:sym typeface="Webdings" panose="05030102010509060703" pitchFamily="18" charset="2"/>
              </a:rPr>
              <a:t></a:t>
            </a:r>
            <a:endParaRPr lang="en-US" dirty="0">
              <a:solidFill>
                <a:srgbClr val="00B050"/>
              </a:solidFill>
            </a:endParaRPr>
          </a:p>
        </p:txBody>
      </p:sp>
      <p:sp>
        <p:nvSpPr>
          <p:cNvPr id="267" name="Rectangle 266"/>
          <p:cNvSpPr/>
          <p:nvPr/>
        </p:nvSpPr>
        <p:spPr>
          <a:xfrm>
            <a:off x="2608525" y="6588691"/>
            <a:ext cx="909223" cy="230832"/>
          </a:xfrm>
          <a:prstGeom prst="rect">
            <a:avLst/>
          </a:prstGeom>
        </p:spPr>
        <p:txBody>
          <a:bodyPr wrap="none" anchor="b" anchorCtr="0">
            <a:spAutoFit/>
          </a:bodyPr>
          <a:lstStyle/>
          <a:p>
            <a:r>
              <a:rPr lang="en-US" sz="900" b="1" dirty="0" smtClean="0">
                <a:solidFill>
                  <a:prstClr val="black"/>
                </a:solidFill>
              </a:rPr>
              <a:t>Agency Rollout</a:t>
            </a:r>
          </a:p>
        </p:txBody>
      </p:sp>
      <p:cxnSp>
        <p:nvCxnSpPr>
          <p:cNvPr id="335" name="Straight Arrow Connector 334"/>
          <p:cNvCxnSpPr/>
          <p:nvPr/>
        </p:nvCxnSpPr>
        <p:spPr>
          <a:xfrm>
            <a:off x="2490920" y="6704107"/>
            <a:ext cx="182880" cy="0"/>
          </a:xfrm>
          <a:prstGeom prst="straightConnector1">
            <a:avLst/>
          </a:prstGeom>
          <a:ln w="3175">
            <a:solidFill>
              <a:schemeClr val="tx1">
                <a:alpha val="36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flipH="1">
            <a:off x="3437071" y="6704346"/>
            <a:ext cx="182880" cy="0"/>
          </a:xfrm>
          <a:prstGeom prst="straightConnector1">
            <a:avLst/>
          </a:prstGeom>
          <a:ln w="3175">
            <a:solidFill>
              <a:schemeClr val="tx1">
                <a:alpha val="36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37" name="TextBox 336"/>
          <p:cNvSpPr txBox="1"/>
          <p:nvPr/>
        </p:nvSpPr>
        <p:spPr>
          <a:xfrm>
            <a:off x="2695749" y="2735718"/>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40" name="TextBox 339"/>
          <p:cNvSpPr txBox="1"/>
          <p:nvPr/>
        </p:nvSpPr>
        <p:spPr>
          <a:xfrm>
            <a:off x="2372768" y="3748199"/>
            <a:ext cx="767168" cy="230832"/>
          </a:xfrm>
          <a:prstGeom prst="rect">
            <a:avLst/>
          </a:prstGeom>
          <a:noFill/>
        </p:spPr>
        <p:txBody>
          <a:bodyPr wrap="square" rtlCol="0">
            <a:spAutoFit/>
          </a:bodyPr>
          <a:lstStyle/>
          <a:p>
            <a:r>
              <a:rPr lang="en-US" sz="900" dirty="0" smtClean="0"/>
              <a:t>8/16- CIGIE</a:t>
            </a:r>
            <a:endParaRPr lang="en-US" sz="900" i="1" dirty="0"/>
          </a:p>
        </p:txBody>
      </p:sp>
      <p:sp>
        <p:nvSpPr>
          <p:cNvPr id="360" name="TextBox 359"/>
          <p:cNvSpPr txBox="1"/>
          <p:nvPr/>
        </p:nvSpPr>
        <p:spPr>
          <a:xfrm>
            <a:off x="2776017" y="5528251"/>
            <a:ext cx="1668125" cy="230832"/>
          </a:xfrm>
          <a:prstGeom prst="rect">
            <a:avLst/>
          </a:prstGeom>
          <a:noFill/>
        </p:spPr>
        <p:txBody>
          <a:bodyPr wrap="square" rtlCol="0">
            <a:spAutoFit/>
          </a:bodyPr>
          <a:lstStyle/>
          <a:p>
            <a:r>
              <a:rPr lang="en-US" sz="900" dirty="0" smtClean="0"/>
              <a:t>9/23 – USAID</a:t>
            </a:r>
            <a:endParaRPr lang="en-US" sz="900" i="1" dirty="0"/>
          </a:p>
        </p:txBody>
      </p:sp>
      <p:grpSp>
        <p:nvGrpSpPr>
          <p:cNvPr id="250" name="Group 249"/>
          <p:cNvGrpSpPr/>
          <p:nvPr/>
        </p:nvGrpSpPr>
        <p:grpSpPr>
          <a:xfrm>
            <a:off x="2325422" y="3961931"/>
            <a:ext cx="1332734" cy="230832"/>
            <a:chOff x="1743978" y="2092315"/>
            <a:chExt cx="1332734" cy="230832"/>
          </a:xfrm>
        </p:grpSpPr>
        <p:sp>
          <p:nvSpPr>
            <p:cNvPr id="251" name="Isosceles Triangle 250"/>
            <p:cNvSpPr/>
            <p:nvPr/>
          </p:nvSpPr>
          <p:spPr>
            <a:xfrm>
              <a:off x="1743978" y="2098444"/>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2" name="TextBox 251"/>
            <p:cNvSpPr txBox="1"/>
            <p:nvPr/>
          </p:nvSpPr>
          <p:spPr>
            <a:xfrm>
              <a:off x="1816119" y="2092315"/>
              <a:ext cx="1260593" cy="230832"/>
            </a:xfrm>
            <a:prstGeom prst="rect">
              <a:avLst/>
            </a:prstGeom>
            <a:noFill/>
          </p:spPr>
          <p:txBody>
            <a:bodyPr wrap="square" rtlCol="0">
              <a:spAutoFit/>
            </a:bodyPr>
            <a:lstStyle/>
            <a:p>
              <a:r>
                <a:rPr lang="en-US" sz="900" dirty="0" smtClean="0"/>
                <a:t>8/23- Potomac Forum</a:t>
              </a:r>
              <a:endParaRPr lang="en-US" sz="900" i="1" dirty="0"/>
            </a:p>
          </p:txBody>
        </p:sp>
      </p:grpSp>
      <p:grpSp>
        <p:nvGrpSpPr>
          <p:cNvPr id="278" name="Group 277"/>
          <p:cNvGrpSpPr/>
          <p:nvPr/>
        </p:nvGrpSpPr>
        <p:grpSpPr>
          <a:xfrm>
            <a:off x="2882397" y="5800505"/>
            <a:ext cx="2063720" cy="261668"/>
            <a:chOff x="3816475" y="1928757"/>
            <a:chExt cx="2063720" cy="261668"/>
          </a:xfrm>
        </p:grpSpPr>
        <p:sp>
          <p:nvSpPr>
            <p:cNvPr id="279" name="Isosceles Triangle 278"/>
            <p:cNvSpPr/>
            <p:nvPr/>
          </p:nvSpPr>
          <p:spPr>
            <a:xfrm>
              <a:off x="3816475" y="1928757"/>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0" name="TextBox 279"/>
            <p:cNvSpPr txBox="1"/>
            <p:nvPr/>
          </p:nvSpPr>
          <p:spPr>
            <a:xfrm>
              <a:off x="3896597" y="1959593"/>
              <a:ext cx="1983598" cy="230832"/>
            </a:xfrm>
            <a:prstGeom prst="rect">
              <a:avLst/>
            </a:prstGeom>
            <a:noFill/>
          </p:spPr>
          <p:txBody>
            <a:bodyPr wrap="square" rtlCol="0">
              <a:spAutoFit/>
            </a:bodyPr>
            <a:lstStyle/>
            <a:p>
              <a:r>
                <a:rPr lang="en-US" sz="900" dirty="0" smtClean="0"/>
                <a:t>9/26 – DCIE Audit Committee</a:t>
              </a:r>
              <a:endParaRPr lang="en-US" sz="900" i="1" dirty="0"/>
            </a:p>
          </p:txBody>
        </p:sp>
      </p:grpSp>
      <p:sp>
        <p:nvSpPr>
          <p:cNvPr id="339" name="Isosceles Triangle 338"/>
          <p:cNvSpPr/>
          <p:nvPr/>
        </p:nvSpPr>
        <p:spPr>
          <a:xfrm>
            <a:off x="3013514" y="2076402"/>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3" name="TextBox 262"/>
          <p:cNvSpPr txBox="1"/>
          <p:nvPr/>
        </p:nvSpPr>
        <p:spPr>
          <a:xfrm>
            <a:off x="2468300" y="4160103"/>
            <a:ext cx="1763046" cy="230832"/>
          </a:xfrm>
          <a:prstGeom prst="rect">
            <a:avLst/>
          </a:prstGeom>
          <a:noFill/>
        </p:spPr>
        <p:txBody>
          <a:bodyPr wrap="square" rtlCol="0">
            <a:spAutoFit/>
          </a:bodyPr>
          <a:lstStyle/>
          <a:p>
            <a:r>
              <a:rPr lang="en-US" sz="900" dirty="0" smtClean="0"/>
              <a:t>8/24- AFERM Small Agencies COP</a:t>
            </a:r>
            <a:endParaRPr lang="en-US" sz="900" i="1" dirty="0"/>
          </a:p>
        </p:txBody>
      </p:sp>
      <p:sp>
        <p:nvSpPr>
          <p:cNvPr id="354" name="TextBox 353"/>
          <p:cNvSpPr txBox="1"/>
          <p:nvPr/>
        </p:nvSpPr>
        <p:spPr>
          <a:xfrm>
            <a:off x="3382629" y="3876525"/>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62" name="TextBox 361"/>
          <p:cNvSpPr txBox="1"/>
          <p:nvPr/>
        </p:nvSpPr>
        <p:spPr>
          <a:xfrm>
            <a:off x="3985806" y="4063227"/>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68" name="Isosceles Triangle 367"/>
          <p:cNvSpPr/>
          <p:nvPr/>
        </p:nvSpPr>
        <p:spPr>
          <a:xfrm>
            <a:off x="2383065" y="4167017"/>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0" name="TextBox 369"/>
          <p:cNvSpPr txBox="1"/>
          <p:nvPr/>
        </p:nvSpPr>
        <p:spPr>
          <a:xfrm>
            <a:off x="2582149" y="4541191"/>
            <a:ext cx="2183640" cy="230832"/>
          </a:xfrm>
          <a:prstGeom prst="rect">
            <a:avLst/>
          </a:prstGeom>
          <a:noFill/>
        </p:spPr>
        <p:txBody>
          <a:bodyPr wrap="square" rtlCol="0">
            <a:spAutoFit/>
          </a:bodyPr>
          <a:lstStyle/>
          <a:p>
            <a:r>
              <a:rPr lang="en-US" sz="900" dirty="0" smtClean="0"/>
              <a:t>9/7 - AGA Hawaii Chapter</a:t>
            </a:r>
            <a:endParaRPr lang="en-US" sz="900" i="1" dirty="0"/>
          </a:p>
        </p:txBody>
      </p:sp>
      <p:sp>
        <p:nvSpPr>
          <p:cNvPr id="372" name="TextBox 371"/>
          <p:cNvSpPr txBox="1"/>
          <p:nvPr/>
        </p:nvSpPr>
        <p:spPr>
          <a:xfrm>
            <a:off x="2386058" y="4374996"/>
            <a:ext cx="2183640" cy="230832"/>
          </a:xfrm>
          <a:prstGeom prst="rect">
            <a:avLst/>
          </a:prstGeom>
          <a:noFill/>
        </p:spPr>
        <p:txBody>
          <a:bodyPr wrap="square" rtlCol="0">
            <a:spAutoFit/>
          </a:bodyPr>
          <a:lstStyle/>
          <a:p>
            <a:r>
              <a:rPr lang="en-US" sz="900" dirty="0" smtClean="0"/>
              <a:t>8</a:t>
            </a:r>
            <a:r>
              <a:rPr lang="en-US" sz="900" dirty="0"/>
              <a:t>/30 – </a:t>
            </a:r>
            <a:r>
              <a:rPr lang="en-US" sz="900" dirty="0" smtClean="0"/>
              <a:t>Treasury </a:t>
            </a:r>
            <a:endParaRPr lang="en-US" sz="900" i="1" dirty="0"/>
          </a:p>
        </p:txBody>
      </p:sp>
      <p:sp>
        <p:nvSpPr>
          <p:cNvPr id="373" name="Isosceles Triangle 372"/>
          <p:cNvSpPr/>
          <p:nvPr/>
        </p:nvSpPr>
        <p:spPr>
          <a:xfrm>
            <a:off x="2302562" y="4397289"/>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4" name="Isosceles Triangle 373"/>
          <p:cNvSpPr/>
          <p:nvPr/>
        </p:nvSpPr>
        <p:spPr>
          <a:xfrm>
            <a:off x="2657703" y="5141145"/>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5" name="TextBox 374"/>
          <p:cNvSpPr txBox="1"/>
          <p:nvPr/>
        </p:nvSpPr>
        <p:spPr>
          <a:xfrm>
            <a:off x="2716771" y="5111974"/>
            <a:ext cx="1362139" cy="228946"/>
          </a:xfrm>
          <a:prstGeom prst="rect">
            <a:avLst/>
          </a:prstGeom>
          <a:noFill/>
        </p:spPr>
        <p:txBody>
          <a:bodyPr wrap="square" rtlCol="0">
            <a:spAutoFit/>
          </a:bodyPr>
          <a:lstStyle/>
          <a:p>
            <a:r>
              <a:rPr lang="en-US" sz="900" dirty="0" smtClean="0"/>
              <a:t>9/22 – EPA</a:t>
            </a:r>
            <a:endParaRPr lang="en-US" sz="900" i="1" dirty="0"/>
          </a:p>
        </p:txBody>
      </p:sp>
      <p:sp>
        <p:nvSpPr>
          <p:cNvPr id="376" name="Isosceles Triangle 375"/>
          <p:cNvSpPr/>
          <p:nvPr/>
        </p:nvSpPr>
        <p:spPr>
          <a:xfrm>
            <a:off x="2679599" y="5377914"/>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7" name="TextBox 376"/>
          <p:cNvSpPr txBox="1"/>
          <p:nvPr/>
        </p:nvSpPr>
        <p:spPr>
          <a:xfrm>
            <a:off x="2729153" y="5328393"/>
            <a:ext cx="1432407" cy="232501"/>
          </a:xfrm>
          <a:prstGeom prst="rect">
            <a:avLst/>
          </a:prstGeom>
          <a:noFill/>
        </p:spPr>
        <p:txBody>
          <a:bodyPr wrap="square" rtlCol="0">
            <a:spAutoFit/>
          </a:bodyPr>
          <a:lstStyle/>
          <a:p>
            <a:r>
              <a:rPr lang="en-US" sz="900" dirty="0" smtClean="0"/>
              <a:t>9/23 – TSA</a:t>
            </a:r>
            <a:endParaRPr lang="en-US" sz="900" i="1" dirty="0"/>
          </a:p>
        </p:txBody>
      </p:sp>
      <p:sp>
        <p:nvSpPr>
          <p:cNvPr id="378" name="Isosceles Triangle 377"/>
          <p:cNvSpPr/>
          <p:nvPr/>
        </p:nvSpPr>
        <p:spPr>
          <a:xfrm>
            <a:off x="2680847" y="5588734"/>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9" name="TextBox 378"/>
          <p:cNvSpPr txBox="1"/>
          <p:nvPr/>
        </p:nvSpPr>
        <p:spPr>
          <a:xfrm>
            <a:off x="2995645" y="6302659"/>
            <a:ext cx="785543" cy="230832"/>
          </a:xfrm>
          <a:prstGeom prst="rect">
            <a:avLst/>
          </a:prstGeom>
          <a:noFill/>
        </p:spPr>
        <p:txBody>
          <a:bodyPr wrap="square" rtlCol="0">
            <a:spAutoFit/>
          </a:bodyPr>
          <a:lstStyle/>
          <a:p>
            <a:r>
              <a:rPr lang="en-US" sz="900" dirty="0" smtClean="0"/>
              <a:t>9/27 – VA</a:t>
            </a:r>
            <a:endParaRPr lang="en-US" sz="900" i="1" dirty="0"/>
          </a:p>
        </p:txBody>
      </p:sp>
      <p:sp>
        <p:nvSpPr>
          <p:cNvPr id="380" name="Isosceles Triangle 379"/>
          <p:cNvSpPr/>
          <p:nvPr/>
        </p:nvSpPr>
        <p:spPr>
          <a:xfrm>
            <a:off x="2891618" y="6268409"/>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1" name="TextBox 380"/>
          <p:cNvSpPr txBox="1"/>
          <p:nvPr/>
        </p:nvSpPr>
        <p:spPr>
          <a:xfrm>
            <a:off x="2999244" y="6465429"/>
            <a:ext cx="1668125" cy="230832"/>
          </a:xfrm>
          <a:prstGeom prst="rect">
            <a:avLst/>
          </a:prstGeom>
          <a:noFill/>
        </p:spPr>
        <p:txBody>
          <a:bodyPr wrap="square" rtlCol="0">
            <a:spAutoFit/>
          </a:bodyPr>
          <a:lstStyle/>
          <a:p>
            <a:r>
              <a:rPr lang="en-US" sz="900" dirty="0" smtClean="0"/>
              <a:t>9/28 – NSF</a:t>
            </a:r>
            <a:endParaRPr lang="en-US" sz="900" i="1" dirty="0"/>
          </a:p>
        </p:txBody>
      </p:sp>
      <p:sp>
        <p:nvSpPr>
          <p:cNvPr id="382" name="Isosceles Triangle 381"/>
          <p:cNvSpPr/>
          <p:nvPr/>
        </p:nvSpPr>
        <p:spPr>
          <a:xfrm>
            <a:off x="2886285" y="6465908"/>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3" name="TextBox 382"/>
          <p:cNvSpPr txBox="1"/>
          <p:nvPr/>
        </p:nvSpPr>
        <p:spPr>
          <a:xfrm>
            <a:off x="3097126" y="2080900"/>
            <a:ext cx="1668125" cy="230832"/>
          </a:xfrm>
          <a:prstGeom prst="rect">
            <a:avLst/>
          </a:prstGeom>
          <a:noFill/>
        </p:spPr>
        <p:txBody>
          <a:bodyPr wrap="square" rtlCol="0">
            <a:spAutoFit/>
          </a:bodyPr>
          <a:lstStyle/>
          <a:p>
            <a:r>
              <a:rPr lang="en-US" sz="900" dirty="0" smtClean="0"/>
              <a:t>10/4 – HHS</a:t>
            </a:r>
            <a:endParaRPr lang="en-US" sz="900" i="1" dirty="0"/>
          </a:p>
        </p:txBody>
      </p:sp>
      <p:sp>
        <p:nvSpPr>
          <p:cNvPr id="384" name="Isosceles Triangle 383"/>
          <p:cNvSpPr/>
          <p:nvPr/>
        </p:nvSpPr>
        <p:spPr>
          <a:xfrm>
            <a:off x="3015487" y="2225858"/>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5" name="TextBox 384"/>
          <p:cNvSpPr txBox="1"/>
          <p:nvPr/>
        </p:nvSpPr>
        <p:spPr>
          <a:xfrm>
            <a:off x="3106834" y="2230789"/>
            <a:ext cx="1668125" cy="230832"/>
          </a:xfrm>
          <a:prstGeom prst="rect">
            <a:avLst/>
          </a:prstGeom>
          <a:noFill/>
        </p:spPr>
        <p:txBody>
          <a:bodyPr wrap="square" rtlCol="0">
            <a:spAutoFit/>
          </a:bodyPr>
          <a:lstStyle/>
          <a:p>
            <a:r>
              <a:rPr lang="en-US" sz="900" dirty="0" smtClean="0"/>
              <a:t>10/5 – OPM</a:t>
            </a:r>
            <a:endParaRPr lang="en-US" sz="900" i="1" dirty="0"/>
          </a:p>
        </p:txBody>
      </p:sp>
      <p:sp>
        <p:nvSpPr>
          <p:cNvPr id="386" name="Isosceles Triangle 385"/>
          <p:cNvSpPr/>
          <p:nvPr/>
        </p:nvSpPr>
        <p:spPr>
          <a:xfrm>
            <a:off x="3019965" y="2386219"/>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7" name="TextBox 386"/>
          <p:cNvSpPr txBox="1"/>
          <p:nvPr/>
        </p:nvSpPr>
        <p:spPr>
          <a:xfrm>
            <a:off x="3115314" y="2380532"/>
            <a:ext cx="1668125" cy="230832"/>
          </a:xfrm>
          <a:prstGeom prst="rect">
            <a:avLst/>
          </a:prstGeom>
          <a:noFill/>
        </p:spPr>
        <p:txBody>
          <a:bodyPr wrap="square" rtlCol="0">
            <a:spAutoFit/>
          </a:bodyPr>
          <a:lstStyle/>
          <a:p>
            <a:r>
              <a:rPr lang="en-US" sz="900" dirty="0" smtClean="0"/>
              <a:t>10/6 – NASA</a:t>
            </a:r>
            <a:endParaRPr lang="en-US" sz="900" i="1" dirty="0"/>
          </a:p>
        </p:txBody>
      </p:sp>
      <p:sp>
        <p:nvSpPr>
          <p:cNvPr id="388" name="Isosceles Triangle 387"/>
          <p:cNvSpPr/>
          <p:nvPr/>
        </p:nvSpPr>
        <p:spPr>
          <a:xfrm>
            <a:off x="3133246" y="2564509"/>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9" name="TextBox 388"/>
          <p:cNvSpPr txBox="1"/>
          <p:nvPr/>
        </p:nvSpPr>
        <p:spPr>
          <a:xfrm>
            <a:off x="3199225" y="2540389"/>
            <a:ext cx="786581" cy="230832"/>
          </a:xfrm>
          <a:prstGeom prst="rect">
            <a:avLst/>
          </a:prstGeom>
          <a:noFill/>
        </p:spPr>
        <p:txBody>
          <a:bodyPr wrap="square" rtlCol="0">
            <a:spAutoFit/>
          </a:bodyPr>
          <a:lstStyle/>
          <a:p>
            <a:r>
              <a:rPr lang="en-US" sz="900" dirty="0" smtClean="0"/>
              <a:t>10/12 –  SSA</a:t>
            </a:r>
            <a:endParaRPr lang="en-US" sz="900" i="1" dirty="0"/>
          </a:p>
        </p:txBody>
      </p:sp>
      <p:sp>
        <p:nvSpPr>
          <p:cNvPr id="390" name="Isosceles Triangle 389"/>
          <p:cNvSpPr/>
          <p:nvPr/>
        </p:nvSpPr>
        <p:spPr>
          <a:xfrm>
            <a:off x="3148636" y="2761654"/>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1" name="TextBox 390"/>
          <p:cNvSpPr txBox="1"/>
          <p:nvPr/>
        </p:nvSpPr>
        <p:spPr>
          <a:xfrm>
            <a:off x="3218461" y="2741249"/>
            <a:ext cx="767346" cy="230832"/>
          </a:xfrm>
          <a:prstGeom prst="rect">
            <a:avLst/>
          </a:prstGeom>
          <a:noFill/>
        </p:spPr>
        <p:txBody>
          <a:bodyPr wrap="square" rtlCol="0">
            <a:spAutoFit/>
          </a:bodyPr>
          <a:lstStyle/>
          <a:p>
            <a:r>
              <a:rPr lang="en-US" sz="900" dirty="0" smtClean="0"/>
              <a:t>10/14 – ED</a:t>
            </a:r>
            <a:endParaRPr lang="en-US" sz="900" i="1" dirty="0"/>
          </a:p>
        </p:txBody>
      </p:sp>
      <p:sp>
        <p:nvSpPr>
          <p:cNvPr id="392" name="Isosceles Triangle 391"/>
          <p:cNvSpPr/>
          <p:nvPr/>
        </p:nvSpPr>
        <p:spPr>
          <a:xfrm>
            <a:off x="1203475" y="5198885"/>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4" name="TextBox 393"/>
          <p:cNvSpPr txBox="1"/>
          <p:nvPr/>
        </p:nvSpPr>
        <p:spPr>
          <a:xfrm>
            <a:off x="2892796" y="3651040"/>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95" name="Isosceles Triangle 394"/>
          <p:cNvSpPr/>
          <p:nvPr/>
        </p:nvSpPr>
        <p:spPr>
          <a:xfrm>
            <a:off x="3405846" y="3137414"/>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6" name="TextBox 395"/>
          <p:cNvSpPr txBox="1"/>
          <p:nvPr/>
        </p:nvSpPr>
        <p:spPr>
          <a:xfrm>
            <a:off x="3422916" y="4334129"/>
            <a:ext cx="1668125" cy="230832"/>
          </a:xfrm>
          <a:prstGeom prst="rect">
            <a:avLst/>
          </a:prstGeom>
          <a:noFill/>
        </p:spPr>
        <p:txBody>
          <a:bodyPr wrap="square" rtlCol="0">
            <a:spAutoFit/>
          </a:bodyPr>
          <a:lstStyle/>
          <a:p>
            <a:r>
              <a:rPr lang="en-US" sz="900" dirty="0" smtClean="0"/>
              <a:t>10/19 – State</a:t>
            </a:r>
            <a:endParaRPr lang="en-US" sz="900" i="1" dirty="0"/>
          </a:p>
        </p:txBody>
      </p:sp>
      <p:sp>
        <p:nvSpPr>
          <p:cNvPr id="397" name="Isosceles Triangle 396"/>
          <p:cNvSpPr/>
          <p:nvPr/>
        </p:nvSpPr>
        <p:spPr>
          <a:xfrm>
            <a:off x="3349286" y="4335835"/>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8" name="TextBox 397"/>
          <p:cNvSpPr txBox="1"/>
          <p:nvPr/>
        </p:nvSpPr>
        <p:spPr>
          <a:xfrm>
            <a:off x="3567216" y="5360909"/>
            <a:ext cx="1668125" cy="230832"/>
          </a:xfrm>
          <a:prstGeom prst="rect">
            <a:avLst/>
          </a:prstGeom>
          <a:noFill/>
        </p:spPr>
        <p:txBody>
          <a:bodyPr wrap="square" rtlCol="0">
            <a:spAutoFit/>
          </a:bodyPr>
          <a:lstStyle/>
          <a:p>
            <a:r>
              <a:rPr lang="en-US" sz="900" dirty="0" smtClean="0"/>
              <a:t>10/21 – DOD</a:t>
            </a:r>
            <a:endParaRPr lang="en-US" sz="900" i="1" dirty="0"/>
          </a:p>
        </p:txBody>
      </p:sp>
      <p:sp>
        <p:nvSpPr>
          <p:cNvPr id="275" name="TextBox 274"/>
          <p:cNvSpPr txBox="1"/>
          <p:nvPr/>
        </p:nvSpPr>
        <p:spPr>
          <a:xfrm>
            <a:off x="3075665" y="4285002"/>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29" name="TextBox 328"/>
          <p:cNvSpPr txBox="1"/>
          <p:nvPr/>
        </p:nvSpPr>
        <p:spPr>
          <a:xfrm>
            <a:off x="3717970" y="4447236"/>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30" name="Isosceles Triangle 329"/>
          <p:cNvSpPr/>
          <p:nvPr/>
        </p:nvSpPr>
        <p:spPr>
          <a:xfrm>
            <a:off x="3377490" y="4965776"/>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8" name="TextBox 337"/>
          <p:cNvSpPr txBox="1"/>
          <p:nvPr/>
        </p:nvSpPr>
        <p:spPr>
          <a:xfrm>
            <a:off x="2949380" y="5980811"/>
            <a:ext cx="1668125" cy="230832"/>
          </a:xfrm>
          <a:prstGeom prst="rect">
            <a:avLst/>
          </a:prstGeom>
          <a:noFill/>
        </p:spPr>
        <p:txBody>
          <a:bodyPr wrap="square" rtlCol="0">
            <a:spAutoFit/>
          </a:bodyPr>
          <a:lstStyle/>
          <a:p>
            <a:r>
              <a:rPr lang="en-US" sz="900" dirty="0" smtClean="0"/>
              <a:t>9/26 – SBA</a:t>
            </a:r>
            <a:endParaRPr lang="en-US" sz="900" i="1" dirty="0"/>
          </a:p>
        </p:txBody>
      </p:sp>
      <p:sp>
        <p:nvSpPr>
          <p:cNvPr id="350" name="Isosceles Triangle 349"/>
          <p:cNvSpPr/>
          <p:nvPr/>
        </p:nvSpPr>
        <p:spPr>
          <a:xfrm>
            <a:off x="2880930" y="5998552"/>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5" name="TextBox 354"/>
          <p:cNvSpPr txBox="1"/>
          <p:nvPr/>
        </p:nvSpPr>
        <p:spPr>
          <a:xfrm>
            <a:off x="3301323" y="3497692"/>
            <a:ext cx="415498" cy="369332"/>
          </a:xfrm>
          <a:prstGeom prst="rect">
            <a:avLst/>
          </a:prstGeom>
          <a:noFill/>
        </p:spPr>
        <p:txBody>
          <a:bodyPr wrap="none" rtlCol="0">
            <a:spAutoFit/>
          </a:bodyPr>
          <a:lstStyle/>
          <a:p>
            <a:pPr algn="ctr"/>
            <a:r>
              <a:rPr lang="en-US" dirty="0" smtClean="0">
                <a:solidFill>
                  <a:srgbClr val="00B050"/>
                </a:solidFill>
                <a:sym typeface="Webdings" panose="05030102010509060703" pitchFamily="18" charset="2"/>
              </a:rPr>
              <a:t></a:t>
            </a:r>
            <a:endParaRPr lang="en-US" dirty="0">
              <a:solidFill>
                <a:srgbClr val="00B050"/>
              </a:solidFill>
            </a:endParaRPr>
          </a:p>
        </p:txBody>
      </p:sp>
      <p:sp>
        <p:nvSpPr>
          <p:cNvPr id="333" name="Isosceles Triangle 332"/>
          <p:cNvSpPr/>
          <p:nvPr/>
        </p:nvSpPr>
        <p:spPr>
          <a:xfrm>
            <a:off x="2645511" y="4945389"/>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4" name="TextBox 333"/>
          <p:cNvSpPr txBox="1"/>
          <p:nvPr/>
        </p:nvSpPr>
        <p:spPr>
          <a:xfrm>
            <a:off x="2713412" y="4896473"/>
            <a:ext cx="797558" cy="230832"/>
          </a:xfrm>
          <a:prstGeom prst="rect">
            <a:avLst/>
          </a:prstGeom>
          <a:noFill/>
        </p:spPr>
        <p:txBody>
          <a:bodyPr wrap="square" rtlCol="0">
            <a:spAutoFit/>
          </a:bodyPr>
          <a:lstStyle/>
          <a:p>
            <a:r>
              <a:rPr lang="en-US" sz="900" dirty="0" smtClean="0"/>
              <a:t>9/21 – DOC</a:t>
            </a:r>
            <a:endParaRPr lang="en-US" sz="900" i="1" dirty="0"/>
          </a:p>
        </p:txBody>
      </p:sp>
      <p:sp>
        <p:nvSpPr>
          <p:cNvPr id="352" name="TextBox 351"/>
          <p:cNvSpPr txBox="1"/>
          <p:nvPr/>
        </p:nvSpPr>
        <p:spPr>
          <a:xfrm>
            <a:off x="3180729" y="5016499"/>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56" name="TextBox 355"/>
          <p:cNvSpPr txBox="1"/>
          <p:nvPr/>
        </p:nvSpPr>
        <p:spPr>
          <a:xfrm>
            <a:off x="3463748" y="3109992"/>
            <a:ext cx="823519" cy="230832"/>
          </a:xfrm>
          <a:prstGeom prst="rect">
            <a:avLst/>
          </a:prstGeom>
          <a:noFill/>
        </p:spPr>
        <p:txBody>
          <a:bodyPr wrap="square" rtlCol="0">
            <a:spAutoFit/>
          </a:bodyPr>
          <a:lstStyle/>
          <a:p>
            <a:r>
              <a:rPr lang="en-US" sz="900" dirty="0" smtClean="0"/>
              <a:t>10/24 – GSA</a:t>
            </a:r>
            <a:endParaRPr lang="en-US" sz="900" i="1" dirty="0"/>
          </a:p>
        </p:txBody>
      </p:sp>
      <p:sp>
        <p:nvSpPr>
          <p:cNvPr id="357" name="Isosceles Triangle 356"/>
          <p:cNvSpPr/>
          <p:nvPr/>
        </p:nvSpPr>
        <p:spPr>
          <a:xfrm>
            <a:off x="3461533" y="5359999"/>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8" name="TextBox 357"/>
          <p:cNvSpPr txBox="1"/>
          <p:nvPr/>
        </p:nvSpPr>
        <p:spPr>
          <a:xfrm>
            <a:off x="3463913" y="4952154"/>
            <a:ext cx="892160" cy="230832"/>
          </a:xfrm>
          <a:prstGeom prst="rect">
            <a:avLst/>
          </a:prstGeom>
          <a:noFill/>
        </p:spPr>
        <p:txBody>
          <a:bodyPr wrap="square" rtlCol="0">
            <a:spAutoFit/>
          </a:bodyPr>
          <a:lstStyle/>
          <a:p>
            <a:r>
              <a:rPr lang="en-US" sz="900" dirty="0" smtClean="0"/>
              <a:t>10/26 – HUD</a:t>
            </a:r>
            <a:endParaRPr lang="en-US" sz="900" i="1" dirty="0"/>
          </a:p>
        </p:txBody>
      </p:sp>
      <p:sp>
        <p:nvSpPr>
          <p:cNvPr id="359" name="TextBox 358"/>
          <p:cNvSpPr txBox="1"/>
          <p:nvPr/>
        </p:nvSpPr>
        <p:spPr>
          <a:xfrm>
            <a:off x="3195802" y="4752590"/>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61" name="TextBox 360"/>
          <p:cNvSpPr txBox="1"/>
          <p:nvPr/>
        </p:nvSpPr>
        <p:spPr>
          <a:xfrm>
            <a:off x="4431424" y="4591400"/>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63" name="TextBox 362"/>
          <p:cNvSpPr txBox="1"/>
          <p:nvPr/>
        </p:nvSpPr>
        <p:spPr>
          <a:xfrm>
            <a:off x="3164955" y="5223356"/>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64" name="TextBox 363"/>
          <p:cNvSpPr txBox="1"/>
          <p:nvPr/>
        </p:nvSpPr>
        <p:spPr>
          <a:xfrm>
            <a:off x="3370715" y="5421428"/>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65" name="TextBox 364"/>
          <p:cNvSpPr txBox="1"/>
          <p:nvPr/>
        </p:nvSpPr>
        <p:spPr>
          <a:xfrm>
            <a:off x="4285760" y="5732186"/>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66" name="TextBox 365"/>
          <p:cNvSpPr txBox="1"/>
          <p:nvPr/>
        </p:nvSpPr>
        <p:spPr>
          <a:xfrm>
            <a:off x="3408819" y="5864128"/>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67" name="TextBox 366"/>
          <p:cNvSpPr txBox="1"/>
          <p:nvPr/>
        </p:nvSpPr>
        <p:spPr>
          <a:xfrm>
            <a:off x="3424776" y="6215982"/>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69" name="TextBox 368"/>
          <p:cNvSpPr txBox="1"/>
          <p:nvPr/>
        </p:nvSpPr>
        <p:spPr>
          <a:xfrm>
            <a:off x="3488907" y="6345487"/>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71" name="Isosceles Triangle 370"/>
          <p:cNvSpPr/>
          <p:nvPr/>
        </p:nvSpPr>
        <p:spPr>
          <a:xfrm>
            <a:off x="3451501" y="5162682"/>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3" name="TextBox 392"/>
          <p:cNvSpPr txBox="1"/>
          <p:nvPr/>
        </p:nvSpPr>
        <p:spPr>
          <a:xfrm>
            <a:off x="3539093" y="5138811"/>
            <a:ext cx="1668125" cy="230832"/>
          </a:xfrm>
          <a:prstGeom prst="rect">
            <a:avLst/>
          </a:prstGeom>
          <a:noFill/>
        </p:spPr>
        <p:txBody>
          <a:bodyPr wrap="square" rtlCol="0">
            <a:spAutoFit/>
          </a:bodyPr>
          <a:lstStyle/>
          <a:p>
            <a:r>
              <a:rPr lang="en-US" sz="900" dirty="0" smtClean="0"/>
              <a:t>10/20 – DOI</a:t>
            </a:r>
            <a:endParaRPr lang="en-US" sz="900" i="1" dirty="0"/>
          </a:p>
        </p:txBody>
      </p:sp>
      <p:sp>
        <p:nvSpPr>
          <p:cNvPr id="399" name="Isosceles Triangle 398"/>
          <p:cNvSpPr/>
          <p:nvPr/>
        </p:nvSpPr>
        <p:spPr>
          <a:xfrm>
            <a:off x="3431891" y="6169529"/>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0" name="Isosceles Triangle 399"/>
          <p:cNvSpPr/>
          <p:nvPr/>
        </p:nvSpPr>
        <p:spPr>
          <a:xfrm>
            <a:off x="6224390" y="5970538"/>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2" name="Isosceles Triangle 401"/>
          <p:cNvSpPr/>
          <p:nvPr/>
        </p:nvSpPr>
        <p:spPr>
          <a:xfrm>
            <a:off x="3472445" y="1506722"/>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3" name="TextBox 402"/>
          <p:cNvSpPr txBox="1"/>
          <p:nvPr/>
        </p:nvSpPr>
        <p:spPr>
          <a:xfrm>
            <a:off x="3569023" y="1487544"/>
            <a:ext cx="712892" cy="230832"/>
          </a:xfrm>
          <a:prstGeom prst="rect">
            <a:avLst/>
          </a:prstGeom>
          <a:noFill/>
        </p:spPr>
        <p:txBody>
          <a:bodyPr wrap="square" rtlCol="0">
            <a:spAutoFit/>
          </a:bodyPr>
          <a:lstStyle/>
          <a:p>
            <a:r>
              <a:rPr lang="en-US" sz="900" dirty="0" smtClean="0"/>
              <a:t>11/8 – NRC</a:t>
            </a:r>
            <a:endParaRPr lang="en-US" sz="900" i="1" dirty="0"/>
          </a:p>
        </p:txBody>
      </p:sp>
      <p:sp>
        <p:nvSpPr>
          <p:cNvPr id="404" name="TextBox 403"/>
          <p:cNvSpPr txBox="1"/>
          <p:nvPr/>
        </p:nvSpPr>
        <p:spPr>
          <a:xfrm>
            <a:off x="3501593" y="5644728"/>
            <a:ext cx="2183640" cy="230832"/>
          </a:xfrm>
          <a:prstGeom prst="rect">
            <a:avLst/>
          </a:prstGeom>
          <a:noFill/>
        </p:spPr>
        <p:txBody>
          <a:bodyPr wrap="square" rtlCol="0">
            <a:spAutoFit/>
          </a:bodyPr>
          <a:lstStyle/>
          <a:p>
            <a:r>
              <a:rPr lang="en-US" sz="900" dirty="0" smtClean="0"/>
              <a:t>10/25- USDA</a:t>
            </a:r>
            <a:endParaRPr lang="en-US" sz="900" i="1" dirty="0"/>
          </a:p>
        </p:txBody>
      </p:sp>
      <p:sp>
        <p:nvSpPr>
          <p:cNvPr id="405" name="Isosceles Triangle 404"/>
          <p:cNvSpPr/>
          <p:nvPr/>
        </p:nvSpPr>
        <p:spPr>
          <a:xfrm>
            <a:off x="3446207" y="5690607"/>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6" name="Isosceles Triangle 405"/>
          <p:cNvSpPr/>
          <p:nvPr/>
        </p:nvSpPr>
        <p:spPr>
          <a:xfrm>
            <a:off x="3009106" y="1922859"/>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7" name="TextBox 406"/>
          <p:cNvSpPr txBox="1"/>
          <p:nvPr/>
        </p:nvSpPr>
        <p:spPr>
          <a:xfrm>
            <a:off x="3093125" y="1926517"/>
            <a:ext cx="1668125" cy="230832"/>
          </a:xfrm>
          <a:prstGeom prst="rect">
            <a:avLst/>
          </a:prstGeom>
          <a:noFill/>
        </p:spPr>
        <p:txBody>
          <a:bodyPr wrap="square" rtlCol="0">
            <a:spAutoFit/>
          </a:bodyPr>
          <a:lstStyle/>
          <a:p>
            <a:r>
              <a:rPr lang="en-US" sz="900" dirty="0" smtClean="0"/>
              <a:t>10/3 – DOE</a:t>
            </a:r>
            <a:endParaRPr lang="en-US" sz="900" i="1" dirty="0"/>
          </a:p>
        </p:txBody>
      </p:sp>
      <p:sp>
        <p:nvSpPr>
          <p:cNvPr id="408" name="TextBox 407"/>
          <p:cNvSpPr txBox="1"/>
          <p:nvPr/>
        </p:nvSpPr>
        <p:spPr>
          <a:xfrm>
            <a:off x="3569361" y="1830529"/>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09" name="TextBox 408"/>
          <p:cNvSpPr txBox="1"/>
          <p:nvPr/>
        </p:nvSpPr>
        <p:spPr>
          <a:xfrm>
            <a:off x="3566493" y="1991555"/>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10" name="TextBox 409"/>
          <p:cNvSpPr txBox="1"/>
          <p:nvPr/>
        </p:nvSpPr>
        <p:spPr>
          <a:xfrm>
            <a:off x="3615381" y="2126703"/>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11" name="TextBox 410"/>
          <p:cNvSpPr txBox="1"/>
          <p:nvPr/>
        </p:nvSpPr>
        <p:spPr>
          <a:xfrm>
            <a:off x="3664269" y="2261851"/>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13" name="TextBox 412"/>
          <p:cNvSpPr txBox="1"/>
          <p:nvPr/>
        </p:nvSpPr>
        <p:spPr>
          <a:xfrm>
            <a:off x="3392053" y="2933799"/>
            <a:ext cx="791864" cy="230832"/>
          </a:xfrm>
          <a:prstGeom prst="rect">
            <a:avLst/>
          </a:prstGeom>
          <a:noFill/>
        </p:spPr>
        <p:txBody>
          <a:bodyPr wrap="square" rtlCol="0">
            <a:spAutoFit/>
          </a:bodyPr>
          <a:lstStyle/>
          <a:p>
            <a:r>
              <a:rPr lang="en-US" sz="900" dirty="0" smtClean="0"/>
              <a:t>10/18 – PPS</a:t>
            </a:r>
            <a:endParaRPr lang="en-US" sz="900" i="1" dirty="0"/>
          </a:p>
        </p:txBody>
      </p:sp>
      <p:sp>
        <p:nvSpPr>
          <p:cNvPr id="414" name="Isosceles Triangle 413"/>
          <p:cNvSpPr/>
          <p:nvPr/>
        </p:nvSpPr>
        <p:spPr>
          <a:xfrm>
            <a:off x="3349823" y="2952427"/>
            <a:ext cx="155277" cy="187827"/>
          </a:xfrm>
          <a:prstGeom prst="triangle">
            <a:avLst/>
          </a:prstGeom>
          <a:solidFill>
            <a:srgbClr val="5B9BD5"/>
          </a:solidFill>
          <a:ln>
            <a:solidFill>
              <a:srgbClr val="5B9BD5"/>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2" name="TextBox 411"/>
          <p:cNvSpPr txBox="1"/>
          <p:nvPr/>
        </p:nvSpPr>
        <p:spPr>
          <a:xfrm>
            <a:off x="3730409" y="2440129"/>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15" name="TextBox 414"/>
          <p:cNvSpPr txBox="1"/>
          <p:nvPr/>
        </p:nvSpPr>
        <p:spPr>
          <a:xfrm>
            <a:off x="3684411" y="2635659"/>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16" name="TextBox 415"/>
          <p:cNvSpPr txBox="1"/>
          <p:nvPr/>
        </p:nvSpPr>
        <p:spPr>
          <a:xfrm>
            <a:off x="3897193" y="2831189"/>
            <a:ext cx="415498" cy="369332"/>
          </a:xfrm>
          <a:prstGeom prst="rect">
            <a:avLst/>
          </a:prstGeom>
          <a:noFill/>
        </p:spPr>
        <p:txBody>
          <a:bodyPr wrap="none" rtlCol="0">
            <a:spAutoFit/>
          </a:bodyPr>
          <a:lstStyle/>
          <a:p>
            <a:pPr algn="ctr"/>
            <a:r>
              <a:rPr lang="en-US" dirty="0" smtClean="0">
                <a:solidFill>
                  <a:srgbClr val="00B050"/>
                </a:solidFill>
                <a:sym typeface="Webdings" panose="05030102010509060703" pitchFamily="18" charset="2"/>
              </a:rPr>
              <a:t></a:t>
            </a:r>
            <a:endParaRPr lang="en-US" dirty="0">
              <a:solidFill>
                <a:srgbClr val="00B050"/>
              </a:solidFill>
            </a:endParaRPr>
          </a:p>
        </p:txBody>
      </p:sp>
      <p:sp>
        <p:nvSpPr>
          <p:cNvPr id="418" name="TextBox 417"/>
          <p:cNvSpPr txBox="1"/>
          <p:nvPr/>
        </p:nvSpPr>
        <p:spPr>
          <a:xfrm>
            <a:off x="4000190" y="4241505"/>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19" name="TextBox 418"/>
          <p:cNvSpPr txBox="1"/>
          <p:nvPr/>
        </p:nvSpPr>
        <p:spPr>
          <a:xfrm>
            <a:off x="4014802" y="4850420"/>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20" name="TextBox 419"/>
          <p:cNvSpPr txBox="1"/>
          <p:nvPr/>
        </p:nvSpPr>
        <p:spPr>
          <a:xfrm>
            <a:off x="4063672" y="5044279"/>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21" name="TextBox 420"/>
          <p:cNvSpPr txBox="1"/>
          <p:nvPr/>
        </p:nvSpPr>
        <p:spPr>
          <a:xfrm>
            <a:off x="4113880" y="5264817"/>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17" name="TextBox 416"/>
          <p:cNvSpPr txBox="1"/>
          <p:nvPr/>
        </p:nvSpPr>
        <p:spPr>
          <a:xfrm>
            <a:off x="3971959" y="3009467"/>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22" name="Isosceles Triangle 421"/>
          <p:cNvSpPr/>
          <p:nvPr/>
        </p:nvSpPr>
        <p:spPr>
          <a:xfrm>
            <a:off x="3452325" y="1754008"/>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3" name="TextBox 422"/>
          <p:cNvSpPr txBox="1"/>
          <p:nvPr/>
        </p:nvSpPr>
        <p:spPr>
          <a:xfrm>
            <a:off x="3548902" y="1734830"/>
            <a:ext cx="936215" cy="230832"/>
          </a:xfrm>
          <a:prstGeom prst="rect">
            <a:avLst/>
          </a:prstGeom>
          <a:noFill/>
        </p:spPr>
        <p:txBody>
          <a:bodyPr wrap="square" rtlCol="0">
            <a:spAutoFit/>
          </a:bodyPr>
          <a:lstStyle/>
          <a:p>
            <a:r>
              <a:rPr lang="en-US" sz="900" dirty="0" smtClean="0"/>
              <a:t>10/27 – NRC IC</a:t>
            </a:r>
            <a:endParaRPr lang="en-US" sz="900" i="1" dirty="0"/>
          </a:p>
        </p:txBody>
      </p:sp>
      <p:sp>
        <p:nvSpPr>
          <p:cNvPr id="424" name="TextBox 423"/>
          <p:cNvSpPr txBox="1"/>
          <p:nvPr/>
        </p:nvSpPr>
        <p:spPr>
          <a:xfrm>
            <a:off x="4042004" y="5546607"/>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25" name="Isosceles Triangle 424"/>
          <p:cNvSpPr/>
          <p:nvPr/>
        </p:nvSpPr>
        <p:spPr>
          <a:xfrm>
            <a:off x="3418201" y="3357977"/>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6" name="TextBox 425"/>
          <p:cNvSpPr txBox="1"/>
          <p:nvPr/>
        </p:nvSpPr>
        <p:spPr>
          <a:xfrm>
            <a:off x="3514779" y="3338799"/>
            <a:ext cx="817666" cy="230832"/>
          </a:xfrm>
          <a:prstGeom prst="rect">
            <a:avLst/>
          </a:prstGeom>
          <a:noFill/>
        </p:spPr>
        <p:txBody>
          <a:bodyPr wrap="square" rtlCol="0">
            <a:spAutoFit/>
          </a:bodyPr>
          <a:lstStyle/>
          <a:p>
            <a:r>
              <a:rPr lang="en-US" sz="900" dirty="0" smtClean="0"/>
              <a:t>10/27 – DHS</a:t>
            </a:r>
            <a:endParaRPr lang="en-US" sz="900" i="1" dirty="0"/>
          </a:p>
        </p:txBody>
      </p:sp>
      <p:sp>
        <p:nvSpPr>
          <p:cNvPr id="427" name="TextBox 426"/>
          <p:cNvSpPr txBox="1"/>
          <p:nvPr/>
        </p:nvSpPr>
        <p:spPr>
          <a:xfrm>
            <a:off x="4050158" y="3251633"/>
            <a:ext cx="415498" cy="369332"/>
          </a:xfrm>
          <a:prstGeom prst="rect">
            <a:avLst/>
          </a:prstGeom>
          <a:noFill/>
        </p:spPr>
        <p:txBody>
          <a:bodyPr wrap="none" rtlCol="0">
            <a:spAutoFit/>
          </a:bodyPr>
          <a:lstStyle/>
          <a:p>
            <a:pPr algn="ctr"/>
            <a:r>
              <a:rPr lang="en-US" dirty="0" smtClean="0">
                <a:solidFill>
                  <a:srgbClr val="00B050"/>
                </a:solidFill>
                <a:sym typeface="Webdings" panose="05030102010509060703" pitchFamily="18" charset="2"/>
              </a:rPr>
              <a:t></a:t>
            </a:r>
            <a:endParaRPr lang="en-US" dirty="0">
              <a:solidFill>
                <a:srgbClr val="00B050"/>
              </a:solidFill>
            </a:endParaRPr>
          </a:p>
        </p:txBody>
      </p:sp>
      <p:sp>
        <p:nvSpPr>
          <p:cNvPr id="428" name="TextBox 427"/>
          <p:cNvSpPr txBox="1"/>
          <p:nvPr/>
        </p:nvSpPr>
        <p:spPr>
          <a:xfrm>
            <a:off x="3910100" y="6018316"/>
            <a:ext cx="415498" cy="369332"/>
          </a:xfrm>
          <a:prstGeom prst="rect">
            <a:avLst/>
          </a:prstGeom>
          <a:noFill/>
        </p:spPr>
        <p:txBody>
          <a:bodyPr wrap="none" rtlCol="0">
            <a:spAutoFit/>
          </a:bodyPr>
          <a:lstStyle/>
          <a:p>
            <a:pPr algn="ctr"/>
            <a:r>
              <a:rPr lang="en-US" dirty="0" smtClean="0">
                <a:solidFill>
                  <a:srgbClr val="00B050"/>
                </a:solidFill>
                <a:sym typeface="Webdings" panose="05030102010509060703" pitchFamily="18" charset="2"/>
              </a:rPr>
              <a:t></a:t>
            </a:r>
            <a:endParaRPr lang="en-US" dirty="0">
              <a:solidFill>
                <a:srgbClr val="00B050"/>
              </a:solidFill>
            </a:endParaRPr>
          </a:p>
        </p:txBody>
      </p:sp>
      <p:sp>
        <p:nvSpPr>
          <p:cNvPr id="429" name="TextBox 428"/>
          <p:cNvSpPr txBox="1"/>
          <p:nvPr/>
        </p:nvSpPr>
        <p:spPr>
          <a:xfrm>
            <a:off x="4045494" y="1411047"/>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30" name="TextBox 429"/>
          <p:cNvSpPr txBox="1"/>
          <p:nvPr/>
        </p:nvSpPr>
        <p:spPr>
          <a:xfrm>
            <a:off x="4196232" y="1634296"/>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31" name="TextBox 430"/>
          <p:cNvSpPr txBox="1"/>
          <p:nvPr/>
        </p:nvSpPr>
        <p:spPr>
          <a:xfrm>
            <a:off x="4831655" y="3891351"/>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346" name="TextBox 345"/>
          <p:cNvSpPr txBox="1"/>
          <p:nvPr/>
        </p:nvSpPr>
        <p:spPr>
          <a:xfrm>
            <a:off x="4113970" y="2158640"/>
            <a:ext cx="1311133" cy="369332"/>
          </a:xfrm>
          <a:prstGeom prst="rect">
            <a:avLst/>
          </a:prstGeom>
          <a:noFill/>
        </p:spPr>
        <p:txBody>
          <a:bodyPr wrap="square" rtlCol="0">
            <a:spAutoFit/>
          </a:bodyPr>
          <a:lstStyle/>
          <a:p>
            <a:r>
              <a:rPr lang="en-US" sz="900" dirty="0" smtClean="0"/>
              <a:t>12/8- </a:t>
            </a:r>
            <a:r>
              <a:rPr lang="en-US" sz="900" dirty="0"/>
              <a:t>AGA </a:t>
            </a:r>
            <a:r>
              <a:rPr lang="en-US" sz="900" dirty="0" smtClean="0"/>
              <a:t>Montgomery</a:t>
            </a:r>
          </a:p>
          <a:p>
            <a:r>
              <a:rPr lang="en-US" sz="900" dirty="0" smtClean="0"/>
              <a:t>/PG </a:t>
            </a:r>
            <a:r>
              <a:rPr lang="en-US" sz="900" dirty="0"/>
              <a:t>County</a:t>
            </a:r>
          </a:p>
        </p:txBody>
      </p:sp>
      <p:grpSp>
        <p:nvGrpSpPr>
          <p:cNvPr id="347" name="Group 346"/>
          <p:cNvGrpSpPr/>
          <p:nvPr/>
        </p:nvGrpSpPr>
        <p:grpSpPr>
          <a:xfrm>
            <a:off x="7466822" y="5896898"/>
            <a:ext cx="1317140" cy="369331"/>
            <a:chOff x="1590009" y="1836778"/>
            <a:chExt cx="1132481" cy="332642"/>
          </a:xfrm>
        </p:grpSpPr>
        <p:sp>
          <p:nvSpPr>
            <p:cNvPr id="348" name="Isosceles Triangle 347"/>
            <p:cNvSpPr/>
            <p:nvPr/>
          </p:nvSpPr>
          <p:spPr>
            <a:xfrm>
              <a:off x="1590009" y="1900616"/>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1" name="TextBox 400"/>
            <p:cNvSpPr txBox="1"/>
            <p:nvPr/>
          </p:nvSpPr>
          <p:spPr>
            <a:xfrm>
              <a:off x="1694294" y="1836778"/>
              <a:ext cx="1028196" cy="332642"/>
            </a:xfrm>
            <a:prstGeom prst="rect">
              <a:avLst/>
            </a:prstGeom>
            <a:noFill/>
          </p:spPr>
          <p:txBody>
            <a:bodyPr wrap="square" rtlCol="0">
              <a:spAutoFit/>
            </a:bodyPr>
            <a:lstStyle/>
            <a:p>
              <a:r>
                <a:rPr lang="en-US" sz="900" dirty="0" smtClean="0"/>
                <a:t>7/17-20 - AGA PDT </a:t>
              </a:r>
              <a:r>
                <a:rPr lang="en-US" sz="900" i="1" dirty="0" smtClean="0"/>
                <a:t>Boston</a:t>
              </a:r>
              <a:endParaRPr lang="en-US" sz="900" i="1" dirty="0"/>
            </a:p>
          </p:txBody>
        </p:sp>
      </p:grpSp>
      <p:sp>
        <p:nvSpPr>
          <p:cNvPr id="432" name="Isosceles Triangle 431"/>
          <p:cNvSpPr/>
          <p:nvPr/>
        </p:nvSpPr>
        <p:spPr>
          <a:xfrm>
            <a:off x="8362209" y="6090191"/>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3" name="TextBox 432"/>
          <p:cNvSpPr txBox="1"/>
          <p:nvPr/>
        </p:nvSpPr>
        <p:spPr>
          <a:xfrm>
            <a:off x="8477813" y="5996802"/>
            <a:ext cx="714149" cy="507831"/>
          </a:xfrm>
          <a:prstGeom prst="rect">
            <a:avLst/>
          </a:prstGeom>
          <a:noFill/>
        </p:spPr>
        <p:txBody>
          <a:bodyPr wrap="square" rtlCol="0">
            <a:spAutoFit/>
          </a:bodyPr>
          <a:lstStyle/>
          <a:p>
            <a:r>
              <a:rPr lang="en-US" sz="900" dirty="0" smtClean="0"/>
              <a:t>9/7 - AGA Hawaii Chapter</a:t>
            </a:r>
            <a:endParaRPr lang="en-US" sz="900" i="1" dirty="0"/>
          </a:p>
        </p:txBody>
      </p:sp>
      <p:sp>
        <p:nvSpPr>
          <p:cNvPr id="434" name="Isosceles Triangle 433"/>
          <p:cNvSpPr/>
          <p:nvPr/>
        </p:nvSpPr>
        <p:spPr>
          <a:xfrm>
            <a:off x="6087622" y="5453722"/>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5" name="TextBox 434"/>
          <p:cNvSpPr txBox="1"/>
          <p:nvPr/>
        </p:nvSpPr>
        <p:spPr>
          <a:xfrm>
            <a:off x="6211019" y="5387038"/>
            <a:ext cx="1029669" cy="369332"/>
          </a:xfrm>
          <a:prstGeom prst="rect">
            <a:avLst/>
          </a:prstGeom>
          <a:noFill/>
        </p:spPr>
        <p:txBody>
          <a:bodyPr wrap="square" rtlCol="0">
            <a:spAutoFit/>
          </a:bodyPr>
          <a:lstStyle/>
          <a:p>
            <a:r>
              <a:rPr lang="en-US" sz="900" dirty="0" smtClean="0"/>
              <a:t>4/20 - AGA New Mexico Chapter</a:t>
            </a:r>
            <a:endParaRPr lang="en-US" sz="900" i="1" dirty="0"/>
          </a:p>
        </p:txBody>
      </p:sp>
      <p:sp>
        <p:nvSpPr>
          <p:cNvPr id="436" name="Isosceles Triangle 435"/>
          <p:cNvSpPr/>
          <p:nvPr/>
        </p:nvSpPr>
        <p:spPr>
          <a:xfrm>
            <a:off x="4024041" y="2220567"/>
            <a:ext cx="155277" cy="187827"/>
          </a:xfrm>
          <a:prstGeom prst="triangle">
            <a:avLst/>
          </a:prstGeom>
          <a:solidFill>
            <a:srgbClr val="0070C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8" name="TextBox 437"/>
          <p:cNvSpPr txBox="1"/>
          <p:nvPr/>
        </p:nvSpPr>
        <p:spPr>
          <a:xfrm>
            <a:off x="6326788" y="5949755"/>
            <a:ext cx="1001817" cy="230832"/>
          </a:xfrm>
          <a:prstGeom prst="rect">
            <a:avLst/>
          </a:prstGeom>
          <a:noFill/>
        </p:spPr>
        <p:txBody>
          <a:bodyPr wrap="square" rtlCol="0">
            <a:spAutoFit/>
          </a:bodyPr>
          <a:lstStyle/>
          <a:p>
            <a:r>
              <a:rPr lang="en-US" sz="900" dirty="0" smtClean="0"/>
              <a:t>4/27 CIGIE GAO </a:t>
            </a:r>
            <a:endParaRPr lang="en-US" sz="900" i="1" dirty="0"/>
          </a:p>
        </p:txBody>
      </p:sp>
      <p:sp>
        <p:nvSpPr>
          <p:cNvPr id="440" name="TextBox 439"/>
          <p:cNvSpPr txBox="1"/>
          <p:nvPr/>
        </p:nvSpPr>
        <p:spPr>
          <a:xfrm>
            <a:off x="6287964" y="5663866"/>
            <a:ext cx="1416277" cy="369332"/>
          </a:xfrm>
          <a:prstGeom prst="rect">
            <a:avLst/>
          </a:prstGeom>
          <a:noFill/>
        </p:spPr>
        <p:txBody>
          <a:bodyPr wrap="square" rtlCol="0">
            <a:spAutoFit/>
          </a:bodyPr>
          <a:lstStyle/>
          <a:p>
            <a:r>
              <a:rPr lang="en-US" sz="900" dirty="0"/>
              <a:t>4</a:t>
            </a:r>
            <a:r>
              <a:rPr lang="en-US" sz="900" dirty="0" smtClean="0"/>
              <a:t>/27- </a:t>
            </a:r>
            <a:r>
              <a:rPr lang="en-US" sz="900" dirty="0"/>
              <a:t>AGA Montgomery</a:t>
            </a:r>
          </a:p>
          <a:p>
            <a:r>
              <a:rPr lang="en-US" sz="900" dirty="0"/>
              <a:t>/PG County</a:t>
            </a:r>
          </a:p>
        </p:txBody>
      </p:sp>
      <p:sp>
        <p:nvSpPr>
          <p:cNvPr id="441" name="Isosceles Triangle 440"/>
          <p:cNvSpPr/>
          <p:nvPr/>
        </p:nvSpPr>
        <p:spPr>
          <a:xfrm>
            <a:off x="6208413" y="5706566"/>
            <a:ext cx="155277" cy="187827"/>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2" name="Isosceles Triangle 441"/>
          <p:cNvSpPr/>
          <p:nvPr/>
        </p:nvSpPr>
        <p:spPr>
          <a:xfrm>
            <a:off x="6371718" y="6452113"/>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3" name="TextBox 442"/>
          <p:cNvSpPr txBox="1"/>
          <p:nvPr/>
        </p:nvSpPr>
        <p:spPr>
          <a:xfrm>
            <a:off x="6467608" y="6430610"/>
            <a:ext cx="1001817" cy="230832"/>
          </a:xfrm>
          <a:prstGeom prst="rect">
            <a:avLst/>
          </a:prstGeom>
          <a:noFill/>
        </p:spPr>
        <p:txBody>
          <a:bodyPr wrap="square" rtlCol="0">
            <a:spAutoFit/>
          </a:bodyPr>
          <a:lstStyle/>
          <a:p>
            <a:r>
              <a:rPr lang="en-US" sz="900" dirty="0" smtClean="0"/>
              <a:t>5/8 JFMIP</a:t>
            </a:r>
            <a:endParaRPr lang="en-US" sz="900" i="1" dirty="0"/>
          </a:p>
        </p:txBody>
      </p:sp>
      <p:grpSp>
        <p:nvGrpSpPr>
          <p:cNvPr id="450" name="Group 449"/>
          <p:cNvGrpSpPr/>
          <p:nvPr/>
        </p:nvGrpSpPr>
        <p:grpSpPr>
          <a:xfrm>
            <a:off x="5600013" y="1510187"/>
            <a:ext cx="1710333" cy="369332"/>
            <a:chOff x="4717875" y="2053493"/>
            <a:chExt cx="1710333" cy="369332"/>
          </a:xfrm>
        </p:grpSpPr>
        <p:sp>
          <p:nvSpPr>
            <p:cNvPr id="451" name="Isosceles Triangle 450"/>
            <p:cNvSpPr/>
            <p:nvPr/>
          </p:nvSpPr>
          <p:spPr>
            <a:xfrm>
              <a:off x="4717875" y="2115167"/>
              <a:ext cx="155277" cy="187827"/>
            </a:xfrm>
            <a:prstGeom prst="triangl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2" name="TextBox 451"/>
            <p:cNvSpPr txBox="1"/>
            <p:nvPr/>
          </p:nvSpPr>
          <p:spPr>
            <a:xfrm>
              <a:off x="4823362" y="2053493"/>
              <a:ext cx="1604846" cy="369332"/>
            </a:xfrm>
            <a:prstGeom prst="rect">
              <a:avLst/>
            </a:prstGeom>
            <a:noFill/>
          </p:spPr>
          <p:txBody>
            <a:bodyPr wrap="square" rtlCol="0">
              <a:spAutoFit/>
            </a:bodyPr>
            <a:lstStyle/>
            <a:p>
              <a:r>
                <a:rPr lang="en-US" sz="900" b="1" dirty="0" smtClean="0"/>
                <a:t>Release Draft President’s Management Agenda</a:t>
              </a:r>
              <a:endParaRPr lang="en-US" sz="900" b="1" dirty="0"/>
            </a:p>
          </p:txBody>
        </p:sp>
      </p:grpSp>
      <p:sp>
        <p:nvSpPr>
          <p:cNvPr id="437" name="TextBox 436"/>
          <p:cNvSpPr txBox="1"/>
          <p:nvPr/>
        </p:nvSpPr>
        <p:spPr>
          <a:xfrm>
            <a:off x="4637972" y="2226253"/>
            <a:ext cx="415498" cy="369332"/>
          </a:xfrm>
          <a:prstGeom prst="rect">
            <a:avLst/>
          </a:prstGeom>
          <a:noFill/>
        </p:spPr>
        <p:txBody>
          <a:bodyPr wrap="none" rtlCol="0">
            <a:spAutoFit/>
          </a:bodyPr>
          <a:lstStyle/>
          <a:p>
            <a:r>
              <a:rPr lang="en-US" dirty="0" smtClean="0">
                <a:solidFill>
                  <a:srgbClr val="00B050"/>
                </a:solidFill>
                <a:sym typeface="Webdings" panose="05030102010509060703" pitchFamily="18" charset="2"/>
              </a:rPr>
              <a:t></a:t>
            </a:r>
            <a:endParaRPr lang="en-US" dirty="0">
              <a:solidFill>
                <a:srgbClr val="00B050"/>
              </a:solidFill>
            </a:endParaRPr>
          </a:p>
        </p:txBody>
      </p:sp>
      <p:sp>
        <p:nvSpPr>
          <p:cNvPr id="439" name="Isosceles Triangle 438"/>
          <p:cNvSpPr/>
          <p:nvPr/>
        </p:nvSpPr>
        <p:spPr>
          <a:xfrm>
            <a:off x="6250448" y="6188842"/>
            <a:ext cx="155277" cy="187827"/>
          </a:xfrm>
          <a:prstGeom prst="triangle">
            <a:avLst/>
          </a:prstGeom>
          <a:solidFill>
            <a:srgbClr val="5B9BD5"/>
          </a:solidFill>
          <a:ln>
            <a:solidFill>
              <a:srgbClr val="5B9BD5"/>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4" name="TextBox 443"/>
          <p:cNvSpPr txBox="1"/>
          <p:nvPr/>
        </p:nvSpPr>
        <p:spPr>
          <a:xfrm>
            <a:off x="6374115" y="6118195"/>
            <a:ext cx="1359006" cy="369332"/>
          </a:xfrm>
          <a:prstGeom prst="rect">
            <a:avLst/>
          </a:prstGeom>
          <a:noFill/>
        </p:spPr>
        <p:txBody>
          <a:bodyPr wrap="square" rtlCol="0">
            <a:spAutoFit/>
          </a:bodyPr>
          <a:lstStyle/>
          <a:p>
            <a:r>
              <a:rPr lang="en-US" sz="900" dirty="0" smtClean="0"/>
              <a:t>4/28 - NOVAGA Spring Training Event</a:t>
            </a:r>
            <a:endParaRPr lang="en-US" sz="900" dirty="0"/>
          </a:p>
        </p:txBody>
      </p:sp>
      <p:sp>
        <p:nvSpPr>
          <p:cNvPr id="445" name="Rectangle 444"/>
          <p:cNvSpPr/>
          <p:nvPr/>
        </p:nvSpPr>
        <p:spPr>
          <a:xfrm>
            <a:off x="5918031" y="6598350"/>
            <a:ext cx="909223" cy="230832"/>
          </a:xfrm>
          <a:prstGeom prst="rect">
            <a:avLst/>
          </a:prstGeom>
        </p:spPr>
        <p:txBody>
          <a:bodyPr wrap="none" anchor="b" anchorCtr="0">
            <a:spAutoFit/>
          </a:bodyPr>
          <a:lstStyle/>
          <a:p>
            <a:r>
              <a:rPr lang="en-US" sz="900" b="1" dirty="0" smtClean="0">
                <a:solidFill>
                  <a:prstClr val="black"/>
                </a:solidFill>
              </a:rPr>
              <a:t>Agency Rollout</a:t>
            </a:r>
          </a:p>
        </p:txBody>
      </p:sp>
      <p:cxnSp>
        <p:nvCxnSpPr>
          <p:cNvPr id="446" name="Straight Arrow Connector 445"/>
          <p:cNvCxnSpPr/>
          <p:nvPr/>
        </p:nvCxnSpPr>
        <p:spPr>
          <a:xfrm>
            <a:off x="5826591" y="6716901"/>
            <a:ext cx="182880" cy="0"/>
          </a:xfrm>
          <a:prstGeom prst="straightConnector1">
            <a:avLst/>
          </a:prstGeom>
          <a:ln w="3175">
            <a:solidFill>
              <a:schemeClr val="tx1">
                <a:alpha val="36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7" name="Straight Arrow Connector 446"/>
          <p:cNvCxnSpPr/>
          <p:nvPr/>
        </p:nvCxnSpPr>
        <p:spPr>
          <a:xfrm flipH="1">
            <a:off x="6709584" y="6704107"/>
            <a:ext cx="182880" cy="0"/>
          </a:xfrm>
          <a:prstGeom prst="straightConnector1">
            <a:avLst/>
          </a:prstGeom>
          <a:ln w="3175">
            <a:solidFill>
              <a:schemeClr val="tx1">
                <a:alpha val="36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49" name="Isosceles Triangle 448"/>
          <p:cNvSpPr/>
          <p:nvPr/>
        </p:nvSpPr>
        <p:spPr>
          <a:xfrm>
            <a:off x="5769633" y="2136412"/>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3" name="Isosceles Triangle 452"/>
          <p:cNvSpPr/>
          <p:nvPr/>
        </p:nvSpPr>
        <p:spPr>
          <a:xfrm>
            <a:off x="5912455" y="2399542"/>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4" name="Isosceles Triangle 453"/>
          <p:cNvSpPr/>
          <p:nvPr/>
        </p:nvSpPr>
        <p:spPr>
          <a:xfrm>
            <a:off x="5917968" y="2607105"/>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5" name="Isosceles Triangle 454"/>
          <p:cNvSpPr/>
          <p:nvPr/>
        </p:nvSpPr>
        <p:spPr>
          <a:xfrm>
            <a:off x="5930867" y="2806950"/>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6" name="Isosceles Triangle 455"/>
          <p:cNvSpPr/>
          <p:nvPr/>
        </p:nvSpPr>
        <p:spPr>
          <a:xfrm>
            <a:off x="6131568" y="3066367"/>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7" name="Isosceles Triangle 456"/>
          <p:cNvSpPr/>
          <p:nvPr/>
        </p:nvSpPr>
        <p:spPr>
          <a:xfrm>
            <a:off x="6146195" y="3275799"/>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8" name="Isosceles Triangle 457"/>
          <p:cNvSpPr/>
          <p:nvPr/>
        </p:nvSpPr>
        <p:spPr>
          <a:xfrm>
            <a:off x="6207640" y="3506410"/>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9" name="Isosceles Triangle 458"/>
          <p:cNvSpPr/>
          <p:nvPr/>
        </p:nvSpPr>
        <p:spPr>
          <a:xfrm>
            <a:off x="6209648" y="3724384"/>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0" name="Isosceles Triangle 459"/>
          <p:cNvSpPr/>
          <p:nvPr/>
        </p:nvSpPr>
        <p:spPr>
          <a:xfrm>
            <a:off x="6304085" y="3924934"/>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1" name="Isosceles Triangle 460"/>
          <p:cNvSpPr/>
          <p:nvPr/>
        </p:nvSpPr>
        <p:spPr>
          <a:xfrm>
            <a:off x="6312824" y="4108867"/>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2" name="Isosceles Triangle 461"/>
          <p:cNvSpPr/>
          <p:nvPr/>
        </p:nvSpPr>
        <p:spPr>
          <a:xfrm>
            <a:off x="6319315" y="4276779"/>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3" name="Isosceles Triangle 462"/>
          <p:cNvSpPr/>
          <p:nvPr/>
        </p:nvSpPr>
        <p:spPr>
          <a:xfrm>
            <a:off x="6326964" y="4483583"/>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4" name="Isosceles Triangle 463"/>
          <p:cNvSpPr/>
          <p:nvPr/>
        </p:nvSpPr>
        <p:spPr>
          <a:xfrm>
            <a:off x="6335391" y="4661731"/>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5" name="Isosceles Triangle 464"/>
          <p:cNvSpPr/>
          <p:nvPr/>
        </p:nvSpPr>
        <p:spPr>
          <a:xfrm>
            <a:off x="6380750" y="5038060"/>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6" name="TextBox 465"/>
          <p:cNvSpPr txBox="1"/>
          <p:nvPr/>
        </p:nvSpPr>
        <p:spPr>
          <a:xfrm>
            <a:off x="5836389" y="2161474"/>
            <a:ext cx="1668125" cy="230832"/>
          </a:xfrm>
          <a:prstGeom prst="rect">
            <a:avLst/>
          </a:prstGeom>
          <a:noFill/>
        </p:spPr>
        <p:txBody>
          <a:bodyPr wrap="square" rtlCol="0">
            <a:spAutoFit/>
          </a:bodyPr>
          <a:lstStyle/>
          <a:p>
            <a:r>
              <a:rPr lang="en-US" sz="900" dirty="0" smtClean="0"/>
              <a:t>3/29 – </a:t>
            </a:r>
            <a:r>
              <a:rPr lang="en-US" sz="900" dirty="0" err="1" smtClean="0"/>
              <a:t>Treas</a:t>
            </a:r>
            <a:endParaRPr lang="en-US" sz="900" i="1" dirty="0"/>
          </a:p>
        </p:txBody>
      </p:sp>
      <p:sp>
        <p:nvSpPr>
          <p:cNvPr id="467" name="TextBox 466"/>
          <p:cNvSpPr txBox="1"/>
          <p:nvPr/>
        </p:nvSpPr>
        <p:spPr>
          <a:xfrm>
            <a:off x="5972856" y="2390766"/>
            <a:ext cx="1668125" cy="230832"/>
          </a:xfrm>
          <a:prstGeom prst="rect">
            <a:avLst/>
          </a:prstGeom>
          <a:noFill/>
        </p:spPr>
        <p:txBody>
          <a:bodyPr wrap="square" rtlCol="0">
            <a:spAutoFit/>
          </a:bodyPr>
          <a:lstStyle/>
          <a:p>
            <a:r>
              <a:rPr lang="en-US" sz="900" dirty="0" smtClean="0"/>
              <a:t>4/3 – DOC</a:t>
            </a:r>
            <a:endParaRPr lang="en-US" sz="900" i="1" dirty="0"/>
          </a:p>
        </p:txBody>
      </p:sp>
      <p:sp>
        <p:nvSpPr>
          <p:cNvPr id="468" name="TextBox 467"/>
          <p:cNvSpPr txBox="1"/>
          <p:nvPr/>
        </p:nvSpPr>
        <p:spPr>
          <a:xfrm>
            <a:off x="6455326" y="5008209"/>
            <a:ext cx="1668125" cy="230832"/>
          </a:xfrm>
          <a:prstGeom prst="rect">
            <a:avLst/>
          </a:prstGeom>
          <a:noFill/>
        </p:spPr>
        <p:txBody>
          <a:bodyPr wrap="square" rtlCol="0">
            <a:spAutoFit/>
          </a:bodyPr>
          <a:lstStyle/>
          <a:p>
            <a:r>
              <a:rPr lang="en-US" sz="900" dirty="0" smtClean="0"/>
              <a:t>May – HHS</a:t>
            </a:r>
            <a:endParaRPr lang="en-US" sz="900" i="1" dirty="0"/>
          </a:p>
        </p:txBody>
      </p:sp>
      <p:sp>
        <p:nvSpPr>
          <p:cNvPr id="469" name="TextBox 468"/>
          <p:cNvSpPr txBox="1"/>
          <p:nvPr/>
        </p:nvSpPr>
        <p:spPr>
          <a:xfrm>
            <a:off x="5979293" y="2584338"/>
            <a:ext cx="1668125" cy="230832"/>
          </a:xfrm>
          <a:prstGeom prst="rect">
            <a:avLst/>
          </a:prstGeom>
          <a:noFill/>
        </p:spPr>
        <p:txBody>
          <a:bodyPr wrap="square" rtlCol="0">
            <a:spAutoFit/>
          </a:bodyPr>
          <a:lstStyle/>
          <a:p>
            <a:r>
              <a:rPr lang="en-US" sz="900" dirty="0" smtClean="0"/>
              <a:t>4/5 – NASA</a:t>
            </a:r>
            <a:endParaRPr lang="en-US" sz="900" i="1" dirty="0"/>
          </a:p>
        </p:txBody>
      </p:sp>
      <p:sp>
        <p:nvSpPr>
          <p:cNvPr id="470" name="TextBox 469"/>
          <p:cNvSpPr txBox="1"/>
          <p:nvPr/>
        </p:nvSpPr>
        <p:spPr>
          <a:xfrm>
            <a:off x="5991838" y="2778594"/>
            <a:ext cx="1668125" cy="230832"/>
          </a:xfrm>
          <a:prstGeom prst="rect">
            <a:avLst/>
          </a:prstGeom>
          <a:noFill/>
        </p:spPr>
        <p:txBody>
          <a:bodyPr wrap="square" rtlCol="0">
            <a:spAutoFit/>
          </a:bodyPr>
          <a:lstStyle/>
          <a:p>
            <a:r>
              <a:rPr lang="en-US" sz="900" dirty="0" smtClean="0"/>
              <a:t>4/6 – SBA</a:t>
            </a:r>
            <a:endParaRPr lang="en-US" sz="900" i="1" dirty="0"/>
          </a:p>
        </p:txBody>
      </p:sp>
      <p:sp>
        <p:nvSpPr>
          <p:cNvPr id="471" name="TextBox 470"/>
          <p:cNvSpPr txBox="1"/>
          <p:nvPr/>
        </p:nvSpPr>
        <p:spPr>
          <a:xfrm>
            <a:off x="6230735" y="3060958"/>
            <a:ext cx="1668125" cy="230832"/>
          </a:xfrm>
          <a:prstGeom prst="rect">
            <a:avLst/>
          </a:prstGeom>
          <a:noFill/>
        </p:spPr>
        <p:txBody>
          <a:bodyPr wrap="square" rtlCol="0">
            <a:spAutoFit/>
          </a:bodyPr>
          <a:lstStyle/>
          <a:p>
            <a:r>
              <a:rPr lang="en-US" sz="900" dirty="0" smtClean="0"/>
              <a:t>April – DOD</a:t>
            </a:r>
            <a:endParaRPr lang="en-US" sz="900" i="1" dirty="0"/>
          </a:p>
        </p:txBody>
      </p:sp>
      <p:sp>
        <p:nvSpPr>
          <p:cNvPr id="472" name="TextBox 471"/>
          <p:cNvSpPr txBox="1"/>
          <p:nvPr/>
        </p:nvSpPr>
        <p:spPr>
          <a:xfrm>
            <a:off x="6229427" y="3245725"/>
            <a:ext cx="1668125" cy="230832"/>
          </a:xfrm>
          <a:prstGeom prst="rect">
            <a:avLst/>
          </a:prstGeom>
          <a:noFill/>
        </p:spPr>
        <p:txBody>
          <a:bodyPr wrap="square" rtlCol="0">
            <a:spAutoFit/>
          </a:bodyPr>
          <a:lstStyle/>
          <a:p>
            <a:r>
              <a:rPr lang="en-US" sz="900" dirty="0" smtClean="0"/>
              <a:t>April – HUD</a:t>
            </a:r>
            <a:endParaRPr lang="en-US" sz="900" i="1" dirty="0"/>
          </a:p>
        </p:txBody>
      </p:sp>
      <p:sp>
        <p:nvSpPr>
          <p:cNvPr id="473" name="TextBox 472"/>
          <p:cNvSpPr txBox="1"/>
          <p:nvPr/>
        </p:nvSpPr>
        <p:spPr>
          <a:xfrm>
            <a:off x="6280049" y="3465964"/>
            <a:ext cx="1668125" cy="230832"/>
          </a:xfrm>
          <a:prstGeom prst="rect">
            <a:avLst/>
          </a:prstGeom>
          <a:noFill/>
        </p:spPr>
        <p:txBody>
          <a:bodyPr wrap="square" rtlCol="0">
            <a:spAutoFit/>
          </a:bodyPr>
          <a:lstStyle/>
          <a:p>
            <a:r>
              <a:rPr lang="en-US" sz="900" dirty="0" smtClean="0"/>
              <a:t>April – SSA</a:t>
            </a:r>
            <a:endParaRPr lang="en-US" sz="900" i="1" dirty="0"/>
          </a:p>
        </p:txBody>
      </p:sp>
      <p:sp>
        <p:nvSpPr>
          <p:cNvPr id="474" name="TextBox 473"/>
          <p:cNvSpPr txBox="1"/>
          <p:nvPr/>
        </p:nvSpPr>
        <p:spPr>
          <a:xfrm>
            <a:off x="6286925" y="3690314"/>
            <a:ext cx="1668125" cy="230832"/>
          </a:xfrm>
          <a:prstGeom prst="rect">
            <a:avLst/>
          </a:prstGeom>
          <a:noFill/>
        </p:spPr>
        <p:txBody>
          <a:bodyPr wrap="square" rtlCol="0">
            <a:spAutoFit/>
          </a:bodyPr>
          <a:lstStyle/>
          <a:p>
            <a:r>
              <a:rPr lang="en-US" sz="900" dirty="0" smtClean="0"/>
              <a:t>April – NSF</a:t>
            </a:r>
            <a:endParaRPr lang="en-US" sz="900" i="1" dirty="0"/>
          </a:p>
        </p:txBody>
      </p:sp>
      <p:sp>
        <p:nvSpPr>
          <p:cNvPr id="475" name="TextBox 474"/>
          <p:cNvSpPr txBox="1"/>
          <p:nvPr/>
        </p:nvSpPr>
        <p:spPr>
          <a:xfrm>
            <a:off x="6391186" y="3881888"/>
            <a:ext cx="1668125" cy="230832"/>
          </a:xfrm>
          <a:prstGeom prst="rect">
            <a:avLst/>
          </a:prstGeom>
          <a:noFill/>
        </p:spPr>
        <p:txBody>
          <a:bodyPr wrap="square" rtlCol="0">
            <a:spAutoFit/>
          </a:bodyPr>
          <a:lstStyle/>
          <a:p>
            <a:r>
              <a:rPr lang="en-US" sz="900" dirty="0" smtClean="0"/>
              <a:t>May – DOI</a:t>
            </a:r>
            <a:endParaRPr lang="en-US" sz="900" i="1" dirty="0"/>
          </a:p>
        </p:txBody>
      </p:sp>
      <p:sp>
        <p:nvSpPr>
          <p:cNvPr id="476" name="TextBox 475"/>
          <p:cNvSpPr txBox="1"/>
          <p:nvPr/>
        </p:nvSpPr>
        <p:spPr>
          <a:xfrm>
            <a:off x="6404098" y="4074770"/>
            <a:ext cx="1668125" cy="230832"/>
          </a:xfrm>
          <a:prstGeom prst="rect">
            <a:avLst/>
          </a:prstGeom>
          <a:noFill/>
        </p:spPr>
        <p:txBody>
          <a:bodyPr wrap="square" rtlCol="0">
            <a:spAutoFit/>
          </a:bodyPr>
          <a:lstStyle/>
          <a:p>
            <a:r>
              <a:rPr lang="en-US" sz="900" dirty="0" smtClean="0"/>
              <a:t>May – State</a:t>
            </a:r>
            <a:endParaRPr lang="en-US" sz="900" i="1" dirty="0"/>
          </a:p>
        </p:txBody>
      </p:sp>
      <p:sp>
        <p:nvSpPr>
          <p:cNvPr id="477" name="TextBox 476"/>
          <p:cNvSpPr txBox="1"/>
          <p:nvPr/>
        </p:nvSpPr>
        <p:spPr>
          <a:xfrm>
            <a:off x="6382531" y="4258660"/>
            <a:ext cx="1668125" cy="230832"/>
          </a:xfrm>
          <a:prstGeom prst="rect">
            <a:avLst/>
          </a:prstGeom>
          <a:noFill/>
        </p:spPr>
        <p:txBody>
          <a:bodyPr wrap="square" rtlCol="0">
            <a:spAutoFit/>
          </a:bodyPr>
          <a:lstStyle/>
          <a:p>
            <a:r>
              <a:rPr lang="en-US" sz="900" dirty="0" smtClean="0"/>
              <a:t>May – USAID</a:t>
            </a:r>
            <a:endParaRPr lang="en-US" sz="900" i="1" dirty="0"/>
          </a:p>
        </p:txBody>
      </p:sp>
      <p:sp>
        <p:nvSpPr>
          <p:cNvPr id="478" name="TextBox 477"/>
          <p:cNvSpPr txBox="1"/>
          <p:nvPr/>
        </p:nvSpPr>
        <p:spPr>
          <a:xfrm>
            <a:off x="6399947" y="4455144"/>
            <a:ext cx="1668125" cy="230832"/>
          </a:xfrm>
          <a:prstGeom prst="rect">
            <a:avLst/>
          </a:prstGeom>
          <a:noFill/>
        </p:spPr>
        <p:txBody>
          <a:bodyPr wrap="square" rtlCol="0">
            <a:spAutoFit/>
          </a:bodyPr>
          <a:lstStyle/>
          <a:p>
            <a:r>
              <a:rPr lang="en-US" sz="900" dirty="0" smtClean="0"/>
              <a:t>May – DOJ</a:t>
            </a:r>
            <a:endParaRPr lang="en-US" sz="900" i="1" dirty="0"/>
          </a:p>
        </p:txBody>
      </p:sp>
      <p:sp>
        <p:nvSpPr>
          <p:cNvPr id="479" name="TextBox 478"/>
          <p:cNvSpPr txBox="1"/>
          <p:nvPr/>
        </p:nvSpPr>
        <p:spPr>
          <a:xfrm>
            <a:off x="6415228" y="4644341"/>
            <a:ext cx="1668125" cy="230832"/>
          </a:xfrm>
          <a:prstGeom prst="rect">
            <a:avLst/>
          </a:prstGeom>
          <a:noFill/>
        </p:spPr>
        <p:txBody>
          <a:bodyPr wrap="square" rtlCol="0">
            <a:spAutoFit/>
          </a:bodyPr>
          <a:lstStyle/>
          <a:p>
            <a:r>
              <a:rPr lang="en-US" sz="900" dirty="0" smtClean="0"/>
              <a:t>May – DOL</a:t>
            </a:r>
            <a:endParaRPr lang="en-US" sz="900" i="1" dirty="0"/>
          </a:p>
        </p:txBody>
      </p:sp>
      <p:sp>
        <p:nvSpPr>
          <p:cNvPr id="480" name="Isosceles Triangle 479"/>
          <p:cNvSpPr/>
          <p:nvPr/>
        </p:nvSpPr>
        <p:spPr>
          <a:xfrm>
            <a:off x="6341524" y="4829533"/>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1" name="TextBox 480"/>
          <p:cNvSpPr txBox="1"/>
          <p:nvPr/>
        </p:nvSpPr>
        <p:spPr>
          <a:xfrm>
            <a:off x="6421361" y="4812143"/>
            <a:ext cx="1668125" cy="230832"/>
          </a:xfrm>
          <a:prstGeom prst="rect">
            <a:avLst/>
          </a:prstGeom>
          <a:noFill/>
        </p:spPr>
        <p:txBody>
          <a:bodyPr wrap="square" rtlCol="0">
            <a:spAutoFit/>
          </a:bodyPr>
          <a:lstStyle/>
          <a:p>
            <a:r>
              <a:rPr lang="en-US" sz="900" dirty="0" smtClean="0"/>
              <a:t>May – DHS</a:t>
            </a:r>
            <a:endParaRPr lang="en-US" sz="900" i="1" dirty="0"/>
          </a:p>
        </p:txBody>
      </p:sp>
      <p:sp>
        <p:nvSpPr>
          <p:cNvPr id="482" name="Isosceles Triangle 481"/>
          <p:cNvSpPr/>
          <p:nvPr/>
        </p:nvSpPr>
        <p:spPr>
          <a:xfrm>
            <a:off x="6401392" y="5187588"/>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3" name="TextBox 482"/>
          <p:cNvSpPr txBox="1"/>
          <p:nvPr/>
        </p:nvSpPr>
        <p:spPr>
          <a:xfrm>
            <a:off x="6481621" y="5182028"/>
            <a:ext cx="1668125" cy="230832"/>
          </a:xfrm>
          <a:prstGeom prst="rect">
            <a:avLst/>
          </a:prstGeom>
          <a:noFill/>
        </p:spPr>
        <p:txBody>
          <a:bodyPr wrap="square" rtlCol="0">
            <a:spAutoFit/>
          </a:bodyPr>
          <a:lstStyle/>
          <a:p>
            <a:r>
              <a:rPr lang="en-US" sz="900" dirty="0" smtClean="0"/>
              <a:t>May – USDA</a:t>
            </a:r>
            <a:endParaRPr lang="en-US" sz="900" i="1" dirty="0"/>
          </a:p>
        </p:txBody>
      </p:sp>
      <p:sp>
        <p:nvSpPr>
          <p:cNvPr id="484" name="Isosceles Triangle 483"/>
          <p:cNvSpPr/>
          <p:nvPr/>
        </p:nvSpPr>
        <p:spPr>
          <a:xfrm>
            <a:off x="6471308" y="1846823"/>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5" name="TextBox 484"/>
          <p:cNvSpPr txBox="1"/>
          <p:nvPr/>
        </p:nvSpPr>
        <p:spPr>
          <a:xfrm>
            <a:off x="6579465" y="1844574"/>
            <a:ext cx="1668125" cy="230832"/>
          </a:xfrm>
          <a:prstGeom prst="rect">
            <a:avLst/>
          </a:prstGeom>
          <a:noFill/>
        </p:spPr>
        <p:txBody>
          <a:bodyPr wrap="square" rtlCol="0">
            <a:spAutoFit/>
          </a:bodyPr>
          <a:lstStyle/>
          <a:p>
            <a:r>
              <a:rPr lang="en-US" sz="900" dirty="0" smtClean="0"/>
              <a:t>May – DOE</a:t>
            </a:r>
            <a:endParaRPr lang="en-US" sz="900" i="1" dirty="0"/>
          </a:p>
        </p:txBody>
      </p:sp>
      <p:sp>
        <p:nvSpPr>
          <p:cNvPr id="486" name="Isosceles Triangle 485"/>
          <p:cNvSpPr/>
          <p:nvPr/>
        </p:nvSpPr>
        <p:spPr>
          <a:xfrm>
            <a:off x="6529568" y="1997768"/>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7" name="TextBox 486"/>
          <p:cNvSpPr txBox="1"/>
          <p:nvPr/>
        </p:nvSpPr>
        <p:spPr>
          <a:xfrm>
            <a:off x="6637725" y="1995519"/>
            <a:ext cx="1668125" cy="230832"/>
          </a:xfrm>
          <a:prstGeom prst="rect">
            <a:avLst/>
          </a:prstGeom>
          <a:noFill/>
        </p:spPr>
        <p:txBody>
          <a:bodyPr wrap="square" rtlCol="0">
            <a:spAutoFit/>
          </a:bodyPr>
          <a:lstStyle/>
          <a:p>
            <a:r>
              <a:rPr lang="en-US" sz="900" dirty="0" smtClean="0"/>
              <a:t>May – ED</a:t>
            </a:r>
            <a:endParaRPr lang="en-US" sz="900" i="1" dirty="0"/>
          </a:p>
        </p:txBody>
      </p:sp>
      <p:sp>
        <p:nvSpPr>
          <p:cNvPr id="488" name="Isosceles Triangle 487"/>
          <p:cNvSpPr/>
          <p:nvPr/>
        </p:nvSpPr>
        <p:spPr>
          <a:xfrm>
            <a:off x="6581317" y="2124241"/>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9" name="TextBox 488"/>
          <p:cNvSpPr txBox="1"/>
          <p:nvPr/>
        </p:nvSpPr>
        <p:spPr>
          <a:xfrm>
            <a:off x="6689474" y="2121992"/>
            <a:ext cx="1668125" cy="230832"/>
          </a:xfrm>
          <a:prstGeom prst="rect">
            <a:avLst/>
          </a:prstGeom>
          <a:noFill/>
        </p:spPr>
        <p:txBody>
          <a:bodyPr wrap="square" rtlCol="0">
            <a:spAutoFit/>
          </a:bodyPr>
          <a:lstStyle/>
          <a:p>
            <a:r>
              <a:rPr lang="en-US" sz="900" dirty="0" smtClean="0"/>
              <a:t>May – EPA</a:t>
            </a:r>
            <a:endParaRPr lang="en-US" sz="900" i="1" dirty="0"/>
          </a:p>
        </p:txBody>
      </p:sp>
      <p:sp>
        <p:nvSpPr>
          <p:cNvPr id="490" name="Isosceles Triangle 489"/>
          <p:cNvSpPr/>
          <p:nvPr/>
        </p:nvSpPr>
        <p:spPr>
          <a:xfrm>
            <a:off x="6588132" y="2264885"/>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1" name="TextBox 490"/>
          <p:cNvSpPr txBox="1"/>
          <p:nvPr/>
        </p:nvSpPr>
        <p:spPr>
          <a:xfrm>
            <a:off x="6696289" y="2262636"/>
            <a:ext cx="1668125" cy="230832"/>
          </a:xfrm>
          <a:prstGeom prst="rect">
            <a:avLst/>
          </a:prstGeom>
          <a:noFill/>
        </p:spPr>
        <p:txBody>
          <a:bodyPr wrap="square" rtlCol="0">
            <a:spAutoFit/>
          </a:bodyPr>
          <a:lstStyle/>
          <a:p>
            <a:r>
              <a:rPr lang="en-US" sz="900" dirty="0" smtClean="0"/>
              <a:t>May – VA</a:t>
            </a:r>
            <a:endParaRPr lang="en-US" sz="900" i="1" dirty="0"/>
          </a:p>
        </p:txBody>
      </p:sp>
      <p:sp>
        <p:nvSpPr>
          <p:cNvPr id="492" name="Isosceles Triangle 491"/>
          <p:cNvSpPr/>
          <p:nvPr/>
        </p:nvSpPr>
        <p:spPr>
          <a:xfrm>
            <a:off x="6611920" y="2422783"/>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3" name="TextBox 492"/>
          <p:cNvSpPr txBox="1"/>
          <p:nvPr/>
        </p:nvSpPr>
        <p:spPr>
          <a:xfrm>
            <a:off x="6720077" y="2420534"/>
            <a:ext cx="1668125" cy="230832"/>
          </a:xfrm>
          <a:prstGeom prst="rect">
            <a:avLst/>
          </a:prstGeom>
          <a:noFill/>
        </p:spPr>
        <p:txBody>
          <a:bodyPr wrap="square" rtlCol="0">
            <a:spAutoFit/>
          </a:bodyPr>
          <a:lstStyle/>
          <a:p>
            <a:r>
              <a:rPr lang="en-US" sz="900" dirty="0" smtClean="0"/>
              <a:t>May – GSA</a:t>
            </a:r>
            <a:endParaRPr lang="en-US" sz="900" i="1" dirty="0"/>
          </a:p>
        </p:txBody>
      </p:sp>
      <p:sp>
        <p:nvSpPr>
          <p:cNvPr id="494" name="Isosceles Triangle 493"/>
          <p:cNvSpPr/>
          <p:nvPr/>
        </p:nvSpPr>
        <p:spPr>
          <a:xfrm>
            <a:off x="6628437" y="2575552"/>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5" name="TextBox 494"/>
          <p:cNvSpPr txBox="1"/>
          <p:nvPr/>
        </p:nvSpPr>
        <p:spPr>
          <a:xfrm>
            <a:off x="6736594" y="2573303"/>
            <a:ext cx="1668125" cy="230832"/>
          </a:xfrm>
          <a:prstGeom prst="rect">
            <a:avLst/>
          </a:prstGeom>
          <a:noFill/>
        </p:spPr>
        <p:txBody>
          <a:bodyPr wrap="square" rtlCol="0">
            <a:spAutoFit/>
          </a:bodyPr>
          <a:lstStyle/>
          <a:p>
            <a:r>
              <a:rPr lang="en-US" sz="900" dirty="0" smtClean="0"/>
              <a:t>May – OPM</a:t>
            </a:r>
            <a:endParaRPr lang="en-US" sz="900" i="1" dirty="0"/>
          </a:p>
        </p:txBody>
      </p:sp>
      <p:sp>
        <p:nvSpPr>
          <p:cNvPr id="496" name="Isosceles Triangle 495"/>
          <p:cNvSpPr/>
          <p:nvPr/>
        </p:nvSpPr>
        <p:spPr>
          <a:xfrm>
            <a:off x="6728361" y="2727520"/>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7" name="TextBox 496"/>
          <p:cNvSpPr txBox="1"/>
          <p:nvPr/>
        </p:nvSpPr>
        <p:spPr>
          <a:xfrm>
            <a:off x="6836518" y="2725271"/>
            <a:ext cx="1668125" cy="230832"/>
          </a:xfrm>
          <a:prstGeom prst="rect">
            <a:avLst/>
          </a:prstGeom>
          <a:noFill/>
        </p:spPr>
        <p:txBody>
          <a:bodyPr wrap="square" rtlCol="0">
            <a:spAutoFit/>
          </a:bodyPr>
          <a:lstStyle/>
          <a:p>
            <a:r>
              <a:rPr lang="en-US" sz="900" dirty="0" smtClean="0"/>
              <a:t>May – DOT</a:t>
            </a:r>
            <a:endParaRPr lang="en-US" sz="900" i="1" dirty="0"/>
          </a:p>
        </p:txBody>
      </p:sp>
      <p:sp>
        <p:nvSpPr>
          <p:cNvPr id="498" name="Isosceles Triangle 497"/>
          <p:cNvSpPr/>
          <p:nvPr/>
        </p:nvSpPr>
        <p:spPr>
          <a:xfrm>
            <a:off x="6722091" y="2880708"/>
            <a:ext cx="155277" cy="187827"/>
          </a:xfrm>
          <a:prstGeom prst="triangl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9" name="TextBox 498"/>
          <p:cNvSpPr txBox="1"/>
          <p:nvPr/>
        </p:nvSpPr>
        <p:spPr>
          <a:xfrm>
            <a:off x="6830248" y="2878459"/>
            <a:ext cx="1668125" cy="230832"/>
          </a:xfrm>
          <a:prstGeom prst="rect">
            <a:avLst/>
          </a:prstGeom>
          <a:noFill/>
        </p:spPr>
        <p:txBody>
          <a:bodyPr wrap="square" rtlCol="0">
            <a:spAutoFit/>
          </a:bodyPr>
          <a:lstStyle/>
          <a:p>
            <a:r>
              <a:rPr lang="en-US" sz="900" dirty="0" smtClean="0"/>
              <a:t>May – NRC</a:t>
            </a:r>
            <a:endParaRPr lang="en-US" sz="900" i="1" dirty="0"/>
          </a:p>
        </p:txBody>
      </p:sp>
      <p:sp>
        <p:nvSpPr>
          <p:cNvPr id="500" name="Slide Number Placeholder 3"/>
          <p:cNvSpPr>
            <a:spLocks noGrp="1"/>
          </p:cNvSpPr>
          <p:nvPr>
            <p:ph type="sldNum" sz="quarter" idx="12"/>
          </p:nvPr>
        </p:nvSpPr>
        <p:spPr>
          <a:xfrm>
            <a:off x="6860450" y="6521517"/>
            <a:ext cx="2133600" cy="365125"/>
          </a:xfrm>
        </p:spPr>
        <p:txBody>
          <a:bodyPr/>
          <a:lstStyle/>
          <a:p>
            <a:fld id="{20580F75-C2A5-48B6-9B61-7E3978B88ADC}" type="slidenum">
              <a:rPr lang="en-US" smtClean="0">
                <a:solidFill>
                  <a:prstClr val="black">
                    <a:tint val="75000"/>
                  </a:prstClr>
                </a:solidFill>
              </a:rPr>
              <a:t>14</a:t>
            </a:fld>
            <a:endParaRPr lang="en-US" dirty="0">
              <a:solidFill>
                <a:prstClr val="black">
                  <a:tint val="75000"/>
                </a:prstClr>
              </a:solidFill>
            </a:endParaRPr>
          </a:p>
        </p:txBody>
      </p:sp>
    </p:spTree>
    <p:extLst>
      <p:ext uri="{BB962C8B-B14F-4D97-AF65-F5344CB8AC3E}">
        <p14:creationId xmlns:p14="http://schemas.microsoft.com/office/powerpoint/2010/main" val="2638774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3017" y="4157357"/>
            <a:ext cx="4754880" cy="2377440"/>
          </a:xfrm>
          <a:prstGeom prst="rect">
            <a:avLst/>
          </a:prstGeom>
          <a:solidFill>
            <a:schemeClr val="bg1">
              <a:lumMod val="9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ounded Rectangle 37"/>
          <p:cNvSpPr/>
          <p:nvPr/>
        </p:nvSpPr>
        <p:spPr>
          <a:xfrm>
            <a:off x="2846328" y="4237414"/>
            <a:ext cx="2194565" cy="2194565"/>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itle 1"/>
          <p:cNvSpPr txBox="1">
            <a:spLocks/>
          </p:cNvSpPr>
          <p:nvPr/>
        </p:nvSpPr>
        <p:spPr bwMode="auto">
          <a:xfrm>
            <a:off x="678645" y="78878"/>
            <a:ext cx="7719972" cy="868362"/>
          </a:xfrm>
          <a:prstGeom prst="rect">
            <a:avLst/>
          </a:prstGeom>
          <a:noFill/>
          <a:ln w="9525">
            <a:noFill/>
            <a:miter lim="800000"/>
            <a:headEnd/>
            <a:tailEnd/>
          </a:ln>
        </p:spPr>
        <p:txBody>
          <a:bodyPr anchor="ctr"/>
          <a:lstStyle/>
          <a:p>
            <a:pPr algn="ctr" eaLnBrk="0" hangingPunct="0">
              <a:defRPr/>
            </a:pPr>
            <a:r>
              <a:rPr lang="en-US" sz="2800" dirty="0" smtClean="0">
                <a:solidFill>
                  <a:srgbClr val="1F497D"/>
                </a:solidFill>
                <a:latin typeface="Arial" charset="0"/>
                <a:cs typeface="Arial" charset="0"/>
              </a:rPr>
              <a:t>A-123/ERM Assessments</a:t>
            </a:r>
            <a:endParaRPr lang="en-US" sz="2800" dirty="0">
              <a:solidFill>
                <a:srgbClr val="1F497D"/>
              </a:solidFill>
              <a:latin typeface="Arial" charset="0"/>
              <a:cs typeface="Arial" charset="0"/>
            </a:endParaRPr>
          </a:p>
        </p:txBody>
      </p:sp>
      <p:cxnSp>
        <p:nvCxnSpPr>
          <p:cNvPr id="10" name="Straight Connector 9"/>
          <p:cNvCxnSpPr/>
          <p:nvPr/>
        </p:nvCxnSpPr>
        <p:spPr>
          <a:xfrm>
            <a:off x="533400" y="1220910"/>
            <a:ext cx="815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sp>
        <p:nvSpPr>
          <p:cNvPr id="21" name="Rectangle 20"/>
          <p:cNvSpPr/>
          <p:nvPr/>
        </p:nvSpPr>
        <p:spPr>
          <a:xfrm>
            <a:off x="390690" y="1586411"/>
            <a:ext cx="4754880" cy="2377440"/>
          </a:xfrm>
          <a:prstGeom prst="rect">
            <a:avLst/>
          </a:prstGeom>
          <a:solidFill>
            <a:schemeClr val="bg1">
              <a:lumMod val="9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p:cNvSpPr txBox="1"/>
          <p:nvPr/>
        </p:nvSpPr>
        <p:spPr>
          <a:xfrm>
            <a:off x="3075084" y="798473"/>
            <a:ext cx="4267200" cy="461665"/>
          </a:xfrm>
          <a:prstGeom prst="rect">
            <a:avLst/>
          </a:prstGeom>
          <a:noFill/>
        </p:spPr>
        <p:txBody>
          <a:bodyPr wrap="square" rtlCol="0">
            <a:spAutoFit/>
          </a:bodyPr>
          <a:lstStyle/>
          <a:p>
            <a:pPr algn="ctr"/>
            <a:r>
              <a:rPr lang="en-US" sz="2400" b="1" dirty="0" smtClean="0"/>
              <a:t>CURRENT MATURITY</a:t>
            </a:r>
            <a:endParaRPr lang="en-US" sz="1600" b="1" dirty="0"/>
          </a:p>
        </p:txBody>
      </p:sp>
      <p:cxnSp>
        <p:nvCxnSpPr>
          <p:cNvPr id="23" name="Straight Arrow Connector 22"/>
          <p:cNvCxnSpPr/>
          <p:nvPr/>
        </p:nvCxnSpPr>
        <p:spPr>
          <a:xfrm>
            <a:off x="2937924" y="1519080"/>
            <a:ext cx="46482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77309" y="1631379"/>
            <a:ext cx="32015" cy="48006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42724" y="1176532"/>
            <a:ext cx="1371600" cy="369332"/>
          </a:xfrm>
          <a:prstGeom prst="rect">
            <a:avLst/>
          </a:prstGeom>
          <a:noFill/>
        </p:spPr>
        <p:txBody>
          <a:bodyPr wrap="square" rtlCol="0">
            <a:spAutoFit/>
          </a:bodyPr>
          <a:lstStyle/>
          <a:p>
            <a:r>
              <a:rPr lang="en-US" dirty="0" smtClean="0"/>
              <a:t>Less Mature</a:t>
            </a:r>
            <a:endParaRPr lang="en-US" dirty="0"/>
          </a:p>
        </p:txBody>
      </p:sp>
      <p:sp>
        <p:nvSpPr>
          <p:cNvPr id="28" name="TextBox 27"/>
          <p:cNvSpPr txBox="1"/>
          <p:nvPr/>
        </p:nvSpPr>
        <p:spPr>
          <a:xfrm>
            <a:off x="5833524" y="1176532"/>
            <a:ext cx="1524000" cy="369332"/>
          </a:xfrm>
          <a:prstGeom prst="rect">
            <a:avLst/>
          </a:prstGeom>
          <a:noFill/>
        </p:spPr>
        <p:txBody>
          <a:bodyPr wrap="square" rtlCol="0">
            <a:spAutoFit/>
          </a:bodyPr>
          <a:lstStyle/>
          <a:p>
            <a:r>
              <a:rPr lang="en-US" dirty="0" smtClean="0"/>
              <a:t>More Mature</a:t>
            </a:r>
            <a:endParaRPr lang="en-US" dirty="0"/>
          </a:p>
        </p:txBody>
      </p:sp>
      <p:sp>
        <p:nvSpPr>
          <p:cNvPr id="29" name="TextBox 28"/>
          <p:cNvSpPr txBox="1"/>
          <p:nvPr/>
        </p:nvSpPr>
        <p:spPr>
          <a:xfrm rot="16200000">
            <a:off x="1509010" y="5142409"/>
            <a:ext cx="1967266" cy="369332"/>
          </a:xfrm>
          <a:prstGeom prst="rect">
            <a:avLst/>
          </a:prstGeom>
          <a:noFill/>
        </p:spPr>
        <p:txBody>
          <a:bodyPr wrap="square" rtlCol="0">
            <a:spAutoFit/>
          </a:bodyPr>
          <a:lstStyle/>
          <a:p>
            <a:r>
              <a:rPr lang="en-US" dirty="0" smtClean="0"/>
              <a:t>Fewer Capabilities</a:t>
            </a:r>
            <a:endParaRPr lang="en-US" dirty="0"/>
          </a:p>
        </p:txBody>
      </p:sp>
      <p:sp>
        <p:nvSpPr>
          <p:cNvPr id="30" name="TextBox 29"/>
          <p:cNvSpPr txBox="1"/>
          <p:nvPr/>
        </p:nvSpPr>
        <p:spPr>
          <a:xfrm rot="16200000">
            <a:off x="1512693" y="2539033"/>
            <a:ext cx="1967266" cy="369332"/>
          </a:xfrm>
          <a:prstGeom prst="rect">
            <a:avLst/>
          </a:prstGeom>
          <a:noFill/>
        </p:spPr>
        <p:txBody>
          <a:bodyPr wrap="square" rtlCol="0">
            <a:spAutoFit/>
          </a:bodyPr>
          <a:lstStyle/>
          <a:p>
            <a:r>
              <a:rPr lang="en-US" dirty="0" smtClean="0"/>
              <a:t>Higher Capabilities</a:t>
            </a:r>
            <a:endParaRPr lang="en-US" dirty="0"/>
          </a:p>
        </p:txBody>
      </p:sp>
      <p:sp>
        <p:nvSpPr>
          <p:cNvPr id="31" name="TextBox 30"/>
          <p:cNvSpPr txBox="1"/>
          <p:nvPr/>
        </p:nvSpPr>
        <p:spPr>
          <a:xfrm>
            <a:off x="418307" y="1800040"/>
            <a:ext cx="1949613" cy="2262158"/>
          </a:xfrm>
          <a:prstGeom prst="rect">
            <a:avLst/>
          </a:prstGeom>
          <a:noFill/>
        </p:spPr>
        <p:txBody>
          <a:bodyPr wrap="square" rtlCol="0">
            <a:spAutoFit/>
          </a:bodyPr>
          <a:lstStyle/>
          <a:p>
            <a:pPr algn="ctr"/>
            <a:r>
              <a:rPr lang="en-US" sz="1500" b="1" u="sng" dirty="0" smtClean="0"/>
              <a:t>Less Mature, Higher Capabilities</a:t>
            </a:r>
            <a:br>
              <a:rPr lang="en-US" sz="1500" b="1" u="sng" dirty="0" smtClean="0"/>
            </a:br>
            <a:r>
              <a:rPr lang="en-US" sz="1500" dirty="0" smtClean="0"/>
              <a:t>Agencies are at </a:t>
            </a:r>
            <a:br>
              <a:rPr lang="en-US" sz="1500" dirty="0" smtClean="0"/>
            </a:br>
            <a:r>
              <a:rPr lang="en-US" sz="1500" dirty="0" smtClean="0"/>
              <a:t>early stages of implementation, but have the capabilities necessary to mature</a:t>
            </a:r>
            <a:endParaRPr lang="en-US" sz="1500" dirty="0"/>
          </a:p>
          <a:p>
            <a:pPr algn="ctr"/>
            <a:r>
              <a:rPr lang="en-US" b="1" u="sng" dirty="0" smtClean="0"/>
              <a:t/>
            </a:r>
            <a:br>
              <a:rPr lang="en-US" b="1" u="sng" dirty="0" smtClean="0"/>
            </a:br>
            <a:endParaRPr lang="en-US" b="1" u="sng" dirty="0"/>
          </a:p>
        </p:txBody>
      </p:sp>
      <p:sp>
        <p:nvSpPr>
          <p:cNvPr id="32" name="TextBox 31"/>
          <p:cNvSpPr txBox="1"/>
          <p:nvPr/>
        </p:nvSpPr>
        <p:spPr>
          <a:xfrm>
            <a:off x="436787" y="4438628"/>
            <a:ext cx="1917286" cy="2262158"/>
          </a:xfrm>
          <a:prstGeom prst="rect">
            <a:avLst/>
          </a:prstGeom>
          <a:noFill/>
        </p:spPr>
        <p:txBody>
          <a:bodyPr wrap="square" rtlCol="0">
            <a:spAutoFit/>
          </a:bodyPr>
          <a:lstStyle/>
          <a:p>
            <a:pPr algn="ctr"/>
            <a:r>
              <a:rPr lang="en-US" sz="1500" b="1" u="sng" dirty="0" smtClean="0"/>
              <a:t>Less Mature, </a:t>
            </a:r>
            <a:br>
              <a:rPr lang="en-US" sz="1500" b="1" u="sng" dirty="0" smtClean="0"/>
            </a:br>
            <a:r>
              <a:rPr lang="en-US" sz="1500" b="1" u="sng" dirty="0" smtClean="0"/>
              <a:t>Fewer Capabilities*</a:t>
            </a:r>
            <a:br>
              <a:rPr lang="en-US" sz="1500" b="1" u="sng" dirty="0" smtClean="0"/>
            </a:br>
            <a:r>
              <a:rPr lang="en-US" sz="1500" dirty="0" smtClean="0"/>
              <a:t>Agencies are at </a:t>
            </a:r>
            <a:br>
              <a:rPr lang="en-US" sz="1500" dirty="0" smtClean="0"/>
            </a:br>
            <a:r>
              <a:rPr lang="en-US" sz="1500" dirty="0" smtClean="0"/>
              <a:t>early stages of implementation and face significant hurdles in maturing</a:t>
            </a:r>
            <a:endParaRPr lang="en-US" sz="1500" dirty="0"/>
          </a:p>
          <a:p>
            <a:pPr algn="ctr"/>
            <a:r>
              <a:rPr lang="en-US" b="1" u="sng" dirty="0" smtClean="0"/>
              <a:t/>
            </a:r>
            <a:br>
              <a:rPr lang="en-US" b="1" u="sng" dirty="0" smtClean="0"/>
            </a:br>
            <a:endParaRPr lang="en-US" b="1" u="sng" dirty="0"/>
          </a:p>
        </p:txBody>
      </p:sp>
      <p:sp>
        <p:nvSpPr>
          <p:cNvPr id="34" name="TextBox 33"/>
          <p:cNvSpPr txBox="1"/>
          <p:nvPr/>
        </p:nvSpPr>
        <p:spPr>
          <a:xfrm>
            <a:off x="3072666" y="4681587"/>
            <a:ext cx="1784812" cy="1323439"/>
          </a:xfrm>
          <a:prstGeom prst="rect">
            <a:avLst/>
          </a:prstGeom>
          <a:noFill/>
        </p:spPr>
        <p:txBody>
          <a:bodyPr wrap="square" rtlCol="0">
            <a:spAutoFit/>
          </a:bodyPr>
          <a:lstStyle/>
          <a:p>
            <a:pPr algn="ctr"/>
            <a:r>
              <a:rPr lang="en-US" sz="1600" i="1" dirty="0" smtClean="0">
                <a:solidFill>
                  <a:schemeClr val="bg1"/>
                </a:solidFill>
                <a:latin typeface="+mj-lt"/>
                <a:cs typeface="Arial" panose="020B0604020202020204" pitchFamily="34" charset="0"/>
              </a:rPr>
              <a:t>*Agencies in this quadrant exhibit higher levels of component autonomy.</a:t>
            </a:r>
          </a:p>
        </p:txBody>
      </p:sp>
      <p:sp>
        <p:nvSpPr>
          <p:cNvPr id="36" name="Rounded Rectangle 35"/>
          <p:cNvSpPr/>
          <p:nvPr/>
        </p:nvSpPr>
        <p:spPr>
          <a:xfrm>
            <a:off x="2817996" y="1677848"/>
            <a:ext cx="2194565" cy="2194565"/>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ectangle 38"/>
          <p:cNvSpPr/>
          <p:nvPr/>
        </p:nvSpPr>
        <p:spPr>
          <a:xfrm>
            <a:off x="5177897" y="1594263"/>
            <a:ext cx="3859149" cy="2377440"/>
          </a:xfrm>
          <a:prstGeom prst="rect">
            <a:avLst/>
          </a:prstGeom>
          <a:solidFill>
            <a:schemeClr val="bg1">
              <a:lumMod val="9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ectangle 39"/>
          <p:cNvSpPr/>
          <p:nvPr/>
        </p:nvSpPr>
        <p:spPr>
          <a:xfrm>
            <a:off x="5284851" y="4154587"/>
            <a:ext cx="3859149" cy="2377440"/>
          </a:xfrm>
          <a:prstGeom prst="rect">
            <a:avLst/>
          </a:prstGeom>
          <a:solidFill>
            <a:schemeClr val="bg1">
              <a:lumMod val="9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TextBox 41"/>
          <p:cNvSpPr txBox="1"/>
          <p:nvPr/>
        </p:nvSpPr>
        <p:spPr>
          <a:xfrm>
            <a:off x="7567772" y="1950210"/>
            <a:ext cx="1469274" cy="2031325"/>
          </a:xfrm>
          <a:prstGeom prst="rect">
            <a:avLst/>
          </a:prstGeom>
          <a:noFill/>
        </p:spPr>
        <p:txBody>
          <a:bodyPr wrap="square" rtlCol="0">
            <a:spAutoFit/>
          </a:bodyPr>
          <a:lstStyle/>
          <a:p>
            <a:pPr algn="ctr"/>
            <a:r>
              <a:rPr lang="en-US" sz="1500" b="1" u="sng" dirty="0" smtClean="0"/>
              <a:t>More Mature, Higher Capabilities</a:t>
            </a:r>
            <a:br>
              <a:rPr lang="en-US" sz="1500" b="1" u="sng" dirty="0" smtClean="0"/>
            </a:br>
            <a:r>
              <a:rPr lang="en-US" sz="1500" dirty="0" smtClean="0"/>
              <a:t>Agencies are on track. </a:t>
            </a:r>
            <a:r>
              <a:rPr lang="en-US" sz="1500" dirty="0"/>
              <a:t>Look for best practices.</a:t>
            </a:r>
          </a:p>
          <a:p>
            <a:pPr algn="ctr"/>
            <a:r>
              <a:rPr lang="en-US" b="1" u="sng" dirty="0" smtClean="0"/>
              <a:t/>
            </a:r>
            <a:br>
              <a:rPr lang="en-US" b="1" u="sng" dirty="0" smtClean="0"/>
            </a:br>
            <a:endParaRPr lang="en-US" b="1" u="sng" dirty="0"/>
          </a:p>
        </p:txBody>
      </p:sp>
      <p:sp>
        <p:nvSpPr>
          <p:cNvPr id="43" name="TextBox 42"/>
          <p:cNvSpPr txBox="1"/>
          <p:nvPr/>
        </p:nvSpPr>
        <p:spPr>
          <a:xfrm>
            <a:off x="7575495" y="4081021"/>
            <a:ext cx="1469275" cy="2723823"/>
          </a:xfrm>
          <a:prstGeom prst="rect">
            <a:avLst/>
          </a:prstGeom>
          <a:noFill/>
        </p:spPr>
        <p:txBody>
          <a:bodyPr wrap="square" rtlCol="0">
            <a:spAutoFit/>
          </a:bodyPr>
          <a:lstStyle/>
          <a:p>
            <a:pPr algn="ctr"/>
            <a:r>
              <a:rPr lang="en-US" sz="1500" b="1" u="sng" dirty="0" smtClean="0"/>
              <a:t>More Mature, Fewer Capabilities</a:t>
            </a:r>
            <a:br>
              <a:rPr lang="en-US" sz="1500" b="1" u="sng" dirty="0" smtClean="0"/>
            </a:br>
            <a:r>
              <a:rPr lang="en-US" sz="1500" dirty="0" smtClean="0"/>
              <a:t>Agencies have some mature processes, but capabilities hinder further progress</a:t>
            </a:r>
            <a:endParaRPr lang="en-US" sz="1500" dirty="0"/>
          </a:p>
          <a:p>
            <a:pPr algn="ctr"/>
            <a:r>
              <a:rPr lang="en-US" b="1" u="sng" dirty="0" smtClean="0"/>
              <a:t/>
            </a:r>
            <a:br>
              <a:rPr lang="en-US" b="1" u="sng" dirty="0" smtClean="0"/>
            </a:br>
            <a:endParaRPr lang="en-US" b="1" u="sng" dirty="0"/>
          </a:p>
        </p:txBody>
      </p:sp>
      <p:sp>
        <p:nvSpPr>
          <p:cNvPr id="44" name="Rounded Rectangle 43"/>
          <p:cNvSpPr/>
          <p:nvPr/>
        </p:nvSpPr>
        <p:spPr>
          <a:xfrm>
            <a:off x="5286569" y="1675662"/>
            <a:ext cx="2194565" cy="2194565"/>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ounded Rectangle 44"/>
          <p:cNvSpPr/>
          <p:nvPr/>
        </p:nvSpPr>
        <p:spPr>
          <a:xfrm>
            <a:off x="5332637" y="4203031"/>
            <a:ext cx="2194565" cy="2194565"/>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TextBox 46"/>
          <p:cNvSpPr txBox="1"/>
          <p:nvPr/>
        </p:nvSpPr>
        <p:spPr>
          <a:xfrm rot="16200000">
            <a:off x="-2560732" y="3188028"/>
            <a:ext cx="5562604" cy="461665"/>
          </a:xfrm>
          <a:prstGeom prst="rect">
            <a:avLst/>
          </a:prstGeom>
          <a:noFill/>
        </p:spPr>
        <p:txBody>
          <a:bodyPr wrap="square" rtlCol="0">
            <a:spAutoFit/>
          </a:bodyPr>
          <a:lstStyle/>
          <a:p>
            <a:r>
              <a:rPr lang="en-US" sz="2400" b="1" dirty="0" smtClean="0"/>
              <a:t>CAPABILITIES NEEDED TO MATURE</a:t>
            </a:r>
            <a:endParaRPr lang="en-US" sz="1600" b="1" dirty="0"/>
          </a:p>
        </p:txBody>
      </p:sp>
      <p:sp>
        <p:nvSpPr>
          <p:cNvPr id="33" name="Slide Number Placeholder 3"/>
          <p:cNvSpPr>
            <a:spLocks noGrp="1"/>
          </p:cNvSpPr>
          <p:nvPr>
            <p:ph type="sldNum" sz="quarter" idx="12"/>
          </p:nvPr>
        </p:nvSpPr>
        <p:spPr>
          <a:xfrm>
            <a:off x="6825069" y="6460821"/>
            <a:ext cx="2133600" cy="365125"/>
          </a:xfrm>
        </p:spPr>
        <p:txBody>
          <a:bodyPr/>
          <a:lstStyle/>
          <a:p>
            <a:fld id="{F60AE07B-8FD4-44DA-B902-B4A36394B612}" type="slidenum">
              <a:rPr lang="en-US" smtClean="0">
                <a:solidFill>
                  <a:prstClr val="black">
                    <a:tint val="75000"/>
                  </a:prstClr>
                </a:solidFill>
              </a:rPr>
              <a:t>15</a:t>
            </a:fld>
            <a:endParaRPr lang="en-US" dirty="0">
              <a:solidFill>
                <a:prstClr val="black">
                  <a:tint val="75000"/>
                </a:prstClr>
              </a:solidFill>
            </a:endParaRPr>
          </a:p>
        </p:txBody>
      </p:sp>
    </p:spTree>
    <p:extLst>
      <p:ext uri="{BB962C8B-B14F-4D97-AF65-F5344CB8AC3E}">
        <p14:creationId xmlns:p14="http://schemas.microsoft.com/office/powerpoint/2010/main" val="1104640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 A New Set Of Parameters </a:t>
            </a:r>
          </a:p>
          <a:p>
            <a:pPr algn="ctr" eaLnBrk="0" hangingPunct="0">
              <a:defRPr/>
            </a:pPr>
            <a:r>
              <a:rPr lang="en-US" sz="2800" dirty="0" smtClean="0">
                <a:solidFill>
                  <a:srgbClr val="5B9BD5">
                    <a:lumMod val="75000"/>
                  </a:srgbClr>
                </a:solidFill>
              </a:rPr>
              <a:t>Towards a More Resilient Government</a:t>
            </a:r>
            <a:endParaRPr lang="en-US" sz="2800" dirty="0">
              <a:solidFill>
                <a:srgbClr val="5B9BD5">
                  <a:lumMod val="75000"/>
                </a:srgbClr>
              </a:solidFill>
            </a:endParaRPr>
          </a:p>
        </p:txBody>
      </p: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cxnSp>
        <p:nvCxnSpPr>
          <p:cNvPr id="16" name="Straight Connector 15"/>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a:solidFill>
                  <a:prstClr val="black">
                    <a:tint val="75000"/>
                  </a:prstClr>
                </a:solidFill>
              </a:rPr>
              <a:pPr>
                <a:defRPr/>
              </a:pPr>
              <a:t>16</a:t>
            </a:fld>
            <a:endParaRPr lang="en-US" dirty="0">
              <a:solidFill>
                <a:prstClr val="black">
                  <a:tint val="75000"/>
                </a:prstClr>
              </a:solidFill>
            </a:endParaRPr>
          </a:p>
        </p:txBody>
      </p:sp>
      <p:sp>
        <p:nvSpPr>
          <p:cNvPr id="7" name="Content Placeholder 2"/>
          <p:cNvSpPr>
            <a:spLocks noGrp="1"/>
          </p:cNvSpPr>
          <p:nvPr>
            <p:ph idx="1"/>
          </p:nvPr>
        </p:nvSpPr>
        <p:spPr>
          <a:xfrm>
            <a:off x="147233" y="1592145"/>
            <a:ext cx="8911526" cy="4754411"/>
          </a:xfrm>
        </p:spPr>
        <p:txBody>
          <a:bodyPr>
            <a:normAutofit/>
          </a:bodyPr>
          <a:lstStyle/>
          <a:p>
            <a:r>
              <a:rPr lang="en-US" sz="2400" dirty="0" smtClean="0"/>
              <a:t>“</a:t>
            </a:r>
            <a:r>
              <a:rPr lang="en-US" sz="2400" b="1" u="sng" dirty="0"/>
              <a:t>Successful implementation</a:t>
            </a:r>
            <a:r>
              <a:rPr lang="en-US" sz="2400" dirty="0"/>
              <a:t> of this Circular requires Agencies to establish and foster an </a:t>
            </a:r>
            <a:r>
              <a:rPr lang="en-US" sz="2400" b="1" u="sng" dirty="0"/>
              <a:t>open, transparent culture</a:t>
            </a:r>
            <a:r>
              <a:rPr lang="en-US" sz="2400" dirty="0"/>
              <a:t> that encourages people to </a:t>
            </a:r>
            <a:r>
              <a:rPr lang="en-US" sz="2400" b="1" u="sng" dirty="0"/>
              <a:t>communicate</a:t>
            </a:r>
            <a:r>
              <a:rPr lang="en-US" sz="2400" u="sng" dirty="0"/>
              <a:t> </a:t>
            </a:r>
            <a:r>
              <a:rPr lang="en-US" sz="2400" dirty="0"/>
              <a:t>information about </a:t>
            </a:r>
            <a:r>
              <a:rPr lang="en-US" sz="2400" b="1" u="sng" dirty="0"/>
              <a:t>potential risks</a:t>
            </a:r>
            <a:r>
              <a:rPr lang="en-US" sz="2400" dirty="0"/>
              <a:t> and other concerns with their superiors </a:t>
            </a:r>
            <a:r>
              <a:rPr lang="en-US" sz="2400" b="1" u="sng" dirty="0"/>
              <a:t>without fear of retaliation or blame</a:t>
            </a:r>
            <a:r>
              <a:rPr lang="en-US" sz="2400" dirty="0"/>
              <a:t>. </a:t>
            </a:r>
            <a:endParaRPr lang="en-US" sz="2400" dirty="0" smtClean="0"/>
          </a:p>
          <a:p>
            <a:r>
              <a:rPr lang="en-US" sz="2400" dirty="0" smtClean="0"/>
              <a:t>“Similarly</a:t>
            </a:r>
            <a:r>
              <a:rPr lang="en-US" sz="2400" dirty="0"/>
              <a:t>, </a:t>
            </a:r>
            <a:r>
              <a:rPr lang="en-US" sz="2400" b="1" u="sng" dirty="0"/>
              <a:t>agency managers, Inspectors General (IG) and other auditors</a:t>
            </a:r>
            <a:r>
              <a:rPr lang="en-US" sz="2400" dirty="0"/>
              <a:t> should establish a </a:t>
            </a:r>
            <a:r>
              <a:rPr lang="en-US" sz="2400" b="1" u="sng" dirty="0"/>
              <a:t>new set of parameters </a:t>
            </a:r>
            <a:r>
              <a:rPr lang="en-US" sz="2400" dirty="0"/>
              <a:t>encouraging the </a:t>
            </a:r>
            <a:r>
              <a:rPr lang="en-US" sz="2400" b="1" u="sng" dirty="0"/>
              <a:t>free flow of information</a:t>
            </a:r>
            <a:r>
              <a:rPr lang="en-US" sz="2400" dirty="0"/>
              <a:t> about agency risk points and corrective measure adoption</a:t>
            </a:r>
            <a:r>
              <a:rPr lang="en-US" sz="2400" dirty="0" smtClean="0"/>
              <a:t>.” </a:t>
            </a:r>
          </a:p>
          <a:p>
            <a:r>
              <a:rPr lang="en-US" sz="2400" dirty="0" smtClean="0"/>
              <a:t>“An </a:t>
            </a:r>
            <a:r>
              <a:rPr lang="en-US" sz="2400" b="1" u="sng" dirty="0"/>
              <a:t>open and transparent culture</a:t>
            </a:r>
            <a:r>
              <a:rPr lang="en-US" sz="2400" b="1" dirty="0"/>
              <a:t> </a:t>
            </a:r>
            <a:r>
              <a:rPr lang="en-US" sz="2400" dirty="0"/>
              <a:t>results in the earlier identification of risk, allowing the opportunity to develop a collaborative response, ultimately leading to a </a:t>
            </a:r>
            <a:r>
              <a:rPr lang="en-US" sz="2400" b="1" u="sng" dirty="0"/>
              <a:t>more resilient government</a:t>
            </a:r>
            <a:r>
              <a:rPr lang="en-US" sz="2400" dirty="0" smtClean="0"/>
              <a:t>.” </a:t>
            </a:r>
            <a:endParaRPr lang="en-US" sz="2400" dirty="0"/>
          </a:p>
          <a:p>
            <a:pPr marL="0" indent="0">
              <a:buNone/>
            </a:pPr>
            <a:r>
              <a:rPr lang="en-US" sz="2400" dirty="0" smtClean="0"/>
              <a:t>-- OMB Circular No. A-123</a:t>
            </a:r>
            <a:endParaRPr lang="en-US" sz="2400" b="1" dirty="0"/>
          </a:p>
        </p:txBody>
      </p:sp>
    </p:spTree>
    <p:extLst>
      <p:ext uri="{BB962C8B-B14F-4D97-AF65-F5344CB8AC3E}">
        <p14:creationId xmlns:p14="http://schemas.microsoft.com/office/powerpoint/2010/main" val="3254574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ERM and the Role of the Auditor</a:t>
            </a:r>
            <a:endParaRPr lang="en-US" sz="2800" dirty="0">
              <a:solidFill>
                <a:srgbClr val="5B9BD5">
                  <a:lumMod val="75000"/>
                </a:srgbClr>
              </a:solidFill>
            </a:endParaRPr>
          </a:p>
        </p:txBody>
      </p: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cxnSp>
        <p:nvCxnSpPr>
          <p:cNvPr id="16" name="Straight Connector 15"/>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a:solidFill>
                  <a:prstClr val="black">
                    <a:tint val="75000"/>
                  </a:prstClr>
                </a:solidFill>
              </a:rPr>
              <a:pPr>
                <a:defRPr/>
              </a:pPr>
              <a:t>17</a:t>
            </a:fld>
            <a:endParaRPr lang="en-US" dirty="0">
              <a:solidFill>
                <a:prstClr val="black">
                  <a:tint val="75000"/>
                </a:prstClr>
              </a:solidFill>
            </a:endParaRPr>
          </a:p>
        </p:txBody>
      </p:sp>
      <p:sp>
        <p:nvSpPr>
          <p:cNvPr id="10" name="TextBox 9"/>
          <p:cNvSpPr txBox="1"/>
          <p:nvPr/>
        </p:nvSpPr>
        <p:spPr>
          <a:xfrm>
            <a:off x="648961" y="6344492"/>
            <a:ext cx="4560800" cy="307777"/>
          </a:xfrm>
          <a:prstGeom prst="rect">
            <a:avLst/>
          </a:prstGeom>
          <a:noFill/>
        </p:spPr>
        <p:txBody>
          <a:bodyPr wrap="none" rtlCol="0">
            <a:spAutoFit/>
          </a:bodyPr>
          <a:lstStyle/>
          <a:p>
            <a:r>
              <a:rPr lang="en-US" sz="1400" dirty="0" smtClean="0">
                <a:solidFill>
                  <a:prstClr val="black"/>
                </a:solidFill>
              </a:rPr>
              <a:t>Source:  Based on IIA model for internal audit role with ERM</a:t>
            </a:r>
            <a:endParaRPr lang="en-US" sz="1400" dirty="0">
              <a:solidFill>
                <a:prstClr val="black"/>
              </a:solidFill>
            </a:endParaRPr>
          </a:p>
        </p:txBody>
      </p:sp>
      <p:grpSp>
        <p:nvGrpSpPr>
          <p:cNvPr id="11" name="Group 10"/>
          <p:cNvGrpSpPr/>
          <p:nvPr/>
        </p:nvGrpSpPr>
        <p:grpSpPr>
          <a:xfrm>
            <a:off x="294532" y="1386999"/>
            <a:ext cx="8584029" cy="4864509"/>
            <a:chOff x="1848353" y="1163645"/>
            <a:chExt cx="8584029" cy="4864509"/>
          </a:xfrm>
        </p:grpSpPr>
        <p:sp>
          <p:nvSpPr>
            <p:cNvPr id="12" name="Flowchart: Merge 11"/>
            <p:cNvSpPr/>
            <p:nvPr/>
          </p:nvSpPr>
          <p:spPr>
            <a:xfrm rot="5100000">
              <a:off x="8192143" y="3333016"/>
              <a:ext cx="640080" cy="3810000"/>
            </a:xfrm>
            <a:prstGeom prst="flowChartMerge">
              <a:avLst/>
            </a:prstGeom>
            <a:solidFill>
              <a:srgbClr val="FF0000"/>
            </a:solidFill>
            <a:ln w="254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Accountability for risk management</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Flowchart: Merge 12"/>
            <p:cNvSpPr/>
            <p:nvPr/>
          </p:nvSpPr>
          <p:spPr>
            <a:xfrm rot="4500000">
              <a:off x="8125001" y="2940462"/>
              <a:ext cx="640080" cy="3810000"/>
            </a:xfrm>
            <a:prstGeom prst="flowChartMerge">
              <a:avLst/>
            </a:prstGeom>
            <a:solidFill>
              <a:srgbClr val="FF0000"/>
            </a:solidFill>
            <a:ln w="254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Implementing risk responses on management’s behalf</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Flowchart: Merge 13"/>
            <p:cNvSpPr/>
            <p:nvPr/>
          </p:nvSpPr>
          <p:spPr>
            <a:xfrm rot="3900000">
              <a:off x="7991160" y="2558613"/>
              <a:ext cx="640080" cy="3810000"/>
            </a:xfrm>
            <a:prstGeom prst="flowChartMerge">
              <a:avLst/>
            </a:prstGeom>
            <a:solidFill>
              <a:srgbClr val="FF0000"/>
            </a:solidFill>
            <a:ln w="254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Making decisions on risk responses</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Merge 14"/>
            <p:cNvSpPr/>
            <p:nvPr/>
          </p:nvSpPr>
          <p:spPr>
            <a:xfrm rot="3300000">
              <a:off x="7784355" y="2192530"/>
              <a:ext cx="640080" cy="3810000"/>
            </a:xfrm>
            <a:prstGeom prst="flowChartMerge">
              <a:avLst/>
            </a:prstGeom>
            <a:solidFill>
              <a:srgbClr val="FF0000"/>
            </a:solidFill>
            <a:ln w="254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Management assurances on risk</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Flowchart: Merge 16"/>
            <p:cNvSpPr/>
            <p:nvPr/>
          </p:nvSpPr>
          <p:spPr>
            <a:xfrm rot="2700000">
              <a:off x="7525515" y="1871690"/>
              <a:ext cx="640080" cy="3810000"/>
            </a:xfrm>
            <a:prstGeom prst="flowChartMerge">
              <a:avLst/>
            </a:prstGeom>
            <a:solidFill>
              <a:srgbClr val="FF0000"/>
            </a:solidFill>
            <a:ln w="254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Imposing risk management processes</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Flowchart: Merge 17"/>
            <p:cNvSpPr/>
            <p:nvPr/>
          </p:nvSpPr>
          <p:spPr>
            <a:xfrm rot="2100000">
              <a:off x="7216511" y="1608557"/>
              <a:ext cx="640080" cy="3810000"/>
            </a:xfrm>
            <a:prstGeom prst="flowChartMerge">
              <a:avLst/>
            </a:prstGeom>
            <a:solidFill>
              <a:srgbClr val="FF0000"/>
            </a:solidFill>
            <a:ln w="254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Setting the risk appetite</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Flowchart: Merge 18"/>
            <p:cNvSpPr/>
            <p:nvPr/>
          </p:nvSpPr>
          <p:spPr>
            <a:xfrm rot="1500000">
              <a:off x="6852052" y="1395282"/>
              <a:ext cx="640080" cy="3810000"/>
            </a:xfrm>
            <a:prstGeom prst="flowChartMerge">
              <a:avLst/>
            </a:prstGeom>
            <a:solidFill>
              <a:srgbClr val="FFFF00"/>
            </a:solidFill>
            <a:ln w="254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Developing risk management for board approval</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0" name="Flowchart: Merge 19"/>
            <p:cNvSpPr/>
            <p:nvPr/>
          </p:nvSpPr>
          <p:spPr>
            <a:xfrm rot="900000">
              <a:off x="6459670" y="1244411"/>
              <a:ext cx="640080" cy="3810000"/>
            </a:xfrm>
            <a:prstGeom prst="flowChartMerge">
              <a:avLst/>
            </a:prstGeom>
            <a:solidFill>
              <a:srgbClr val="FFFF00"/>
            </a:solidFill>
            <a:ln w="254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Championing establishment of ERM</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1" name="Flowchart: Merge 20"/>
            <p:cNvSpPr/>
            <p:nvPr/>
          </p:nvSpPr>
          <p:spPr>
            <a:xfrm rot="300000">
              <a:off x="6032214" y="1163646"/>
              <a:ext cx="640080" cy="3810000"/>
            </a:xfrm>
            <a:prstGeom prst="flowChartMerge">
              <a:avLst/>
            </a:prstGeom>
            <a:solidFill>
              <a:srgbClr val="FFFF00"/>
            </a:solidFill>
            <a:ln w="254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Maintaining &amp; developing the ERM framework</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2" name="Flowchart: Merge 21"/>
            <p:cNvSpPr/>
            <p:nvPr/>
          </p:nvSpPr>
          <p:spPr>
            <a:xfrm rot="16500000" flipH="1">
              <a:off x="3456785" y="3330925"/>
              <a:ext cx="640080" cy="3810000"/>
            </a:xfrm>
            <a:prstGeom prst="flowChartMerge">
              <a:avLst/>
            </a:prstGeom>
            <a:solidFill>
              <a:srgbClr val="00B05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Giving assurance on the risk management process</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Flowchart: Merge 22"/>
            <p:cNvSpPr/>
            <p:nvPr/>
          </p:nvSpPr>
          <p:spPr>
            <a:xfrm rot="17100000" flipH="1">
              <a:off x="3523927" y="2938371"/>
              <a:ext cx="640080" cy="3810000"/>
            </a:xfrm>
            <a:prstGeom prst="flowChartMerge">
              <a:avLst/>
            </a:prstGeom>
            <a:solidFill>
              <a:srgbClr val="00B05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Giving assurance that risks are correctly evaluated</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Flowchart: Merge 23"/>
            <p:cNvSpPr/>
            <p:nvPr/>
          </p:nvSpPr>
          <p:spPr>
            <a:xfrm rot="17700000" flipH="1">
              <a:off x="3657768" y="2556522"/>
              <a:ext cx="640080" cy="3810000"/>
            </a:xfrm>
            <a:prstGeom prst="flowChartMerge">
              <a:avLst/>
            </a:prstGeom>
            <a:solidFill>
              <a:srgbClr val="00B05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Evaluating risk management processes</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Flowchart: Merge 24"/>
            <p:cNvSpPr/>
            <p:nvPr/>
          </p:nvSpPr>
          <p:spPr>
            <a:xfrm rot="18300000" flipH="1">
              <a:off x="3864573" y="2190439"/>
              <a:ext cx="640080" cy="3810000"/>
            </a:xfrm>
            <a:prstGeom prst="flowChartMerge">
              <a:avLst/>
            </a:prstGeom>
            <a:solidFill>
              <a:srgbClr val="00B05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Evaluating the reporting of key risks</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26" name="Flowchart: Merge 25"/>
            <p:cNvSpPr/>
            <p:nvPr/>
          </p:nvSpPr>
          <p:spPr>
            <a:xfrm rot="18900000" flipH="1">
              <a:off x="4123413" y="1869599"/>
              <a:ext cx="640080" cy="3810000"/>
            </a:xfrm>
            <a:prstGeom prst="flowChartMerge">
              <a:avLst/>
            </a:prstGeom>
            <a:solidFill>
              <a:srgbClr val="00B05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Reviewing the management of key risks</a:t>
              </a: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Flowchart: Merge 26"/>
            <p:cNvSpPr/>
            <p:nvPr/>
          </p:nvSpPr>
          <p:spPr>
            <a:xfrm rot="19500000" flipH="1">
              <a:off x="4432417" y="1606466"/>
              <a:ext cx="640080" cy="3810000"/>
            </a:xfrm>
            <a:prstGeom prst="flowChartMerge">
              <a:avLst/>
            </a:prstGeom>
            <a:solidFill>
              <a:srgbClr val="FFFF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Facilitating identification &amp; evaluation of risks</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8" name="Flowchart: Merge 27"/>
            <p:cNvSpPr/>
            <p:nvPr/>
          </p:nvSpPr>
          <p:spPr>
            <a:xfrm rot="20100000" flipH="1">
              <a:off x="4796876" y="1393191"/>
              <a:ext cx="640080" cy="3810000"/>
            </a:xfrm>
            <a:prstGeom prst="flowChartMerge">
              <a:avLst/>
            </a:prstGeom>
            <a:solidFill>
              <a:srgbClr val="FFFF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Coaching management in responding to risks</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9" name="Flowchart: Merge 28"/>
            <p:cNvSpPr/>
            <p:nvPr/>
          </p:nvSpPr>
          <p:spPr>
            <a:xfrm rot="20700000" flipH="1">
              <a:off x="5189258" y="1242320"/>
              <a:ext cx="640080" cy="3810000"/>
            </a:xfrm>
            <a:prstGeom prst="flowChartMerge">
              <a:avLst/>
            </a:prstGeom>
            <a:solidFill>
              <a:srgbClr val="FFFF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Coordinating ERM activities</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30" name="Flowchart: Merge 29"/>
            <p:cNvSpPr/>
            <p:nvPr/>
          </p:nvSpPr>
          <p:spPr>
            <a:xfrm rot="21300000" flipH="1">
              <a:off x="5641452" y="1163645"/>
              <a:ext cx="640080" cy="3810000"/>
            </a:xfrm>
            <a:prstGeom prst="flowChartMerge">
              <a:avLst/>
            </a:prstGeom>
            <a:solidFill>
              <a:srgbClr val="FFFF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Consolidating reporting on risks</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31" name="TextBox 30"/>
            <p:cNvSpPr txBox="1"/>
            <p:nvPr/>
          </p:nvSpPr>
          <p:spPr>
            <a:xfrm>
              <a:off x="1848353" y="5535416"/>
              <a:ext cx="2651760" cy="492738"/>
            </a:xfrm>
            <a:prstGeom prst="rect">
              <a:avLst/>
            </a:prstGeom>
            <a:solidFill>
              <a:srgbClr val="00B050"/>
            </a:solidFill>
            <a:ln w="25400"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a:ea typeface="+mn-ea"/>
                  <a:cs typeface="+mn-cs"/>
                </a:rPr>
                <a:t>Core internal audit roles in regard to ERM</a:t>
              </a:r>
            </a:p>
          </p:txBody>
        </p:sp>
        <p:sp>
          <p:nvSpPr>
            <p:cNvPr id="32" name="TextBox 31"/>
            <p:cNvSpPr txBox="1"/>
            <p:nvPr/>
          </p:nvSpPr>
          <p:spPr>
            <a:xfrm>
              <a:off x="4814488" y="5527819"/>
              <a:ext cx="2651760" cy="492738"/>
            </a:xfrm>
            <a:prstGeom prst="rect">
              <a:avLst/>
            </a:prstGeom>
            <a:solidFill>
              <a:srgbClr val="FFFF00"/>
            </a:solidFill>
            <a:ln w="25400"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Legitimate internal audit roles with safeguards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33" name="TextBox 32"/>
            <p:cNvSpPr txBox="1"/>
            <p:nvPr/>
          </p:nvSpPr>
          <p:spPr>
            <a:xfrm>
              <a:off x="7780622" y="5527819"/>
              <a:ext cx="2651760" cy="492738"/>
            </a:xfrm>
            <a:prstGeom prst="rect">
              <a:avLst/>
            </a:prstGeom>
            <a:solidFill>
              <a:srgbClr val="FF0000"/>
            </a:solidFill>
            <a:ln w="25400"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a:ea typeface="+mn-ea"/>
                  <a:cs typeface="+mn-cs"/>
                </a:rPr>
                <a:t>Roles internal audit should not undertake</a:t>
              </a: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59654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48961" y="155306"/>
            <a:ext cx="8229600" cy="868362"/>
          </a:xfrm>
          <a:prstGeom prst="rect">
            <a:avLst/>
          </a:prstGeom>
          <a:noFill/>
          <a:ln w="9525">
            <a:noFill/>
            <a:miter lim="800000"/>
            <a:headEnd/>
            <a:tailEnd/>
          </a:ln>
        </p:spPr>
        <p:txBody>
          <a:bodyPr anchor="ctr"/>
          <a:lstStyle/>
          <a:p>
            <a:pPr algn="ctr" eaLnBrk="0" hangingPunct="0">
              <a:defRPr/>
            </a:pPr>
            <a:r>
              <a:rPr lang="en-US" sz="2800" dirty="0">
                <a:solidFill>
                  <a:srgbClr val="5B9BD5">
                    <a:lumMod val="75000"/>
                  </a:srgbClr>
                </a:solidFill>
              </a:rPr>
              <a:t>Core </a:t>
            </a:r>
            <a:r>
              <a:rPr lang="en-US" sz="2800" dirty="0" smtClean="0">
                <a:solidFill>
                  <a:srgbClr val="5B9BD5">
                    <a:lumMod val="75000"/>
                  </a:srgbClr>
                </a:solidFill>
              </a:rPr>
              <a:t>Internal Audit Roles in Regard to ERM</a:t>
            </a:r>
            <a:endParaRPr lang="en-US" sz="2800" dirty="0">
              <a:solidFill>
                <a:srgbClr val="5B9BD5">
                  <a:lumMod val="75000"/>
                </a:srgbClr>
              </a:solidFill>
            </a:endParaRPr>
          </a:p>
        </p:txBody>
      </p: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cxnSp>
        <p:nvCxnSpPr>
          <p:cNvPr id="16" name="Straight Connector 15"/>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a:solidFill>
                  <a:prstClr val="black">
                    <a:tint val="75000"/>
                  </a:prstClr>
                </a:solidFill>
              </a:rPr>
              <a:pPr>
                <a:defRPr/>
              </a:pPr>
              <a:t>18</a:t>
            </a:fld>
            <a:endParaRPr lang="en-US" dirty="0">
              <a:solidFill>
                <a:prstClr val="black">
                  <a:tint val="75000"/>
                </a:prstClr>
              </a:solidFill>
            </a:endParaRPr>
          </a:p>
        </p:txBody>
      </p:sp>
      <p:sp>
        <p:nvSpPr>
          <p:cNvPr id="10" name="TextBox 9"/>
          <p:cNvSpPr txBox="1"/>
          <p:nvPr/>
        </p:nvSpPr>
        <p:spPr>
          <a:xfrm>
            <a:off x="648961" y="5939052"/>
            <a:ext cx="4560800" cy="307777"/>
          </a:xfrm>
          <a:prstGeom prst="rect">
            <a:avLst/>
          </a:prstGeom>
          <a:noFill/>
        </p:spPr>
        <p:txBody>
          <a:bodyPr wrap="none" rtlCol="0">
            <a:spAutoFit/>
          </a:bodyPr>
          <a:lstStyle/>
          <a:p>
            <a:r>
              <a:rPr lang="en-US" sz="1400" dirty="0" smtClean="0">
                <a:solidFill>
                  <a:prstClr val="black"/>
                </a:solidFill>
              </a:rPr>
              <a:t>Source:  Based on IIA model for internal audit role with ERM</a:t>
            </a:r>
            <a:endParaRPr lang="en-US" sz="1400" dirty="0">
              <a:solidFill>
                <a:prstClr val="black"/>
              </a:solidFill>
            </a:endParaRPr>
          </a:p>
        </p:txBody>
      </p:sp>
      <p:sp>
        <p:nvSpPr>
          <p:cNvPr id="34" name="Flowchart: Merge 33"/>
          <p:cNvSpPr/>
          <p:nvPr/>
        </p:nvSpPr>
        <p:spPr>
          <a:xfrm rot="16200000">
            <a:off x="2333135" y="-557044"/>
            <a:ext cx="867894" cy="5166791"/>
          </a:xfrm>
          <a:prstGeom prst="flowChartMerge">
            <a:avLst/>
          </a:prstGeom>
          <a:solidFill>
            <a:srgbClr val="00B05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a:ea typeface="+mn-ea"/>
                <a:cs typeface="+mn-cs"/>
              </a:rPr>
              <a:t>Reviewing</a:t>
            </a:r>
            <a:r>
              <a:rPr kumimoji="0" lang="en-US" sz="1600" b="0" i="0" u="none" strike="noStrike" kern="0" cap="none" spc="0" normalizeH="0" noProof="0" dirty="0" smtClean="0">
                <a:ln>
                  <a:noFill/>
                </a:ln>
                <a:solidFill>
                  <a:schemeClr val="bg1"/>
                </a:solidFill>
                <a:effectLst/>
                <a:uLnTx/>
                <a:uFillTx/>
                <a:latin typeface="Calibri"/>
                <a:ea typeface="+mn-ea"/>
                <a:cs typeface="+mn-cs"/>
              </a:rPr>
              <a:t> The Management Of Key Risks</a:t>
            </a:r>
            <a:endParaRPr kumimoji="0" lang="en-US" sz="1600" b="0" i="0" u="none" strike="noStrike" kern="0" cap="none" spc="0" normalizeH="0" baseline="0" noProof="0" dirty="0">
              <a:ln>
                <a:noFill/>
              </a:ln>
              <a:solidFill>
                <a:schemeClr val="bg1"/>
              </a:solidFill>
              <a:effectLst/>
              <a:uLnTx/>
              <a:uFillTx/>
              <a:latin typeface="Calibri"/>
              <a:ea typeface="+mn-ea"/>
              <a:cs typeface="+mn-cs"/>
            </a:endParaRPr>
          </a:p>
        </p:txBody>
      </p:sp>
      <p:sp>
        <p:nvSpPr>
          <p:cNvPr id="35" name="Flowchart: Merge 34"/>
          <p:cNvSpPr/>
          <p:nvPr/>
        </p:nvSpPr>
        <p:spPr>
          <a:xfrm rot="16200000">
            <a:off x="2400197" y="271376"/>
            <a:ext cx="733773" cy="5166790"/>
          </a:xfrm>
          <a:prstGeom prst="flowChartMerge">
            <a:avLst/>
          </a:prstGeom>
          <a:solidFill>
            <a:srgbClr val="00B05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a:ea typeface="+mn-ea"/>
                <a:cs typeface="+mn-cs"/>
              </a:rPr>
              <a:t>Evaluating The Reporting Of Key</a:t>
            </a:r>
            <a:r>
              <a:rPr kumimoji="0" lang="en-US" sz="1600" b="0" i="0" u="none" strike="noStrike" kern="0" cap="none" spc="0" normalizeH="0" noProof="0" dirty="0" smtClean="0">
                <a:ln>
                  <a:noFill/>
                </a:ln>
                <a:solidFill>
                  <a:schemeClr val="bg1"/>
                </a:solidFill>
                <a:effectLst/>
                <a:uLnTx/>
                <a:uFillTx/>
                <a:latin typeface="Calibri"/>
                <a:ea typeface="+mn-ea"/>
                <a:cs typeface="+mn-cs"/>
              </a:rPr>
              <a:t> Risks</a:t>
            </a:r>
            <a:endParaRPr kumimoji="0" lang="en-US" sz="1600" b="0" i="0" u="none" strike="noStrike" kern="0" cap="none" spc="0" normalizeH="0" baseline="0" noProof="0" dirty="0">
              <a:ln>
                <a:noFill/>
              </a:ln>
              <a:solidFill>
                <a:schemeClr val="bg1"/>
              </a:solidFill>
              <a:effectLst/>
              <a:uLnTx/>
              <a:uFillTx/>
              <a:latin typeface="Calibri"/>
              <a:ea typeface="+mn-ea"/>
              <a:cs typeface="+mn-cs"/>
            </a:endParaRPr>
          </a:p>
        </p:txBody>
      </p:sp>
      <p:sp>
        <p:nvSpPr>
          <p:cNvPr id="37" name="Flowchart: Merge 36"/>
          <p:cNvSpPr/>
          <p:nvPr/>
        </p:nvSpPr>
        <p:spPr>
          <a:xfrm rot="16200000" flipH="1">
            <a:off x="2347249" y="2910555"/>
            <a:ext cx="909434" cy="5166788"/>
          </a:xfrm>
          <a:prstGeom prst="flowChartMerge">
            <a:avLst/>
          </a:prstGeom>
          <a:solidFill>
            <a:srgbClr val="00B05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a:ea typeface="+mn-ea"/>
                <a:cs typeface="+mn-cs"/>
              </a:rPr>
              <a:t>Giving Assurance On the Risk Management Process</a:t>
            </a:r>
            <a:endParaRPr kumimoji="0" lang="en-US" sz="1600" b="0" i="0" u="none" strike="noStrike" kern="0" cap="none" spc="0" normalizeH="0" baseline="0" noProof="0" dirty="0">
              <a:ln>
                <a:noFill/>
              </a:ln>
              <a:solidFill>
                <a:schemeClr val="bg1"/>
              </a:solidFill>
              <a:effectLst/>
              <a:uLnTx/>
              <a:uFillTx/>
              <a:latin typeface="Calibri"/>
              <a:ea typeface="+mn-ea"/>
              <a:cs typeface="+mn-cs"/>
            </a:endParaRPr>
          </a:p>
        </p:txBody>
      </p:sp>
      <p:sp>
        <p:nvSpPr>
          <p:cNvPr id="39" name="Flowchart: Merge 38"/>
          <p:cNvSpPr/>
          <p:nvPr/>
        </p:nvSpPr>
        <p:spPr>
          <a:xfrm rot="16200000" flipH="1">
            <a:off x="2339318" y="1984765"/>
            <a:ext cx="902041" cy="5166788"/>
          </a:xfrm>
          <a:prstGeom prst="flowChartMerge">
            <a:avLst/>
          </a:prstGeom>
          <a:solidFill>
            <a:srgbClr val="00B05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a:ea typeface="+mn-ea"/>
                <a:cs typeface="+mn-cs"/>
              </a:rPr>
              <a:t>Giving Assurance</a:t>
            </a:r>
            <a:r>
              <a:rPr kumimoji="0" lang="en-US" sz="1600" b="0" i="0" u="none" strike="noStrike" kern="0" cap="none" spc="0" normalizeH="0" noProof="0" dirty="0" smtClean="0">
                <a:ln>
                  <a:noFill/>
                </a:ln>
                <a:solidFill>
                  <a:schemeClr val="bg1"/>
                </a:solidFill>
                <a:effectLst/>
                <a:uLnTx/>
                <a:uFillTx/>
                <a:latin typeface="Calibri"/>
                <a:ea typeface="+mn-ea"/>
                <a:cs typeface="+mn-cs"/>
              </a:rPr>
              <a:t> That Risks Are Correctly Evaluated</a:t>
            </a:r>
            <a:endParaRPr kumimoji="0" lang="en-US" sz="1600" b="0" i="0" u="none" strike="noStrike" kern="0" cap="none" spc="0" normalizeH="0" baseline="0" noProof="0" dirty="0">
              <a:ln>
                <a:noFill/>
              </a:ln>
              <a:solidFill>
                <a:schemeClr val="bg1"/>
              </a:solidFill>
              <a:effectLst/>
              <a:uLnTx/>
              <a:uFillTx/>
              <a:latin typeface="Calibri"/>
              <a:ea typeface="+mn-ea"/>
              <a:cs typeface="+mn-cs"/>
            </a:endParaRPr>
          </a:p>
        </p:txBody>
      </p:sp>
      <p:sp>
        <p:nvSpPr>
          <p:cNvPr id="40" name="Flowchart: Merge 39"/>
          <p:cNvSpPr/>
          <p:nvPr/>
        </p:nvSpPr>
        <p:spPr>
          <a:xfrm rot="16200000" flipH="1">
            <a:off x="2335670" y="1102328"/>
            <a:ext cx="862826" cy="5166789"/>
          </a:xfrm>
          <a:prstGeom prst="flowChartMerge">
            <a:avLst/>
          </a:prstGeom>
          <a:solidFill>
            <a:srgbClr val="00B05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a:ea typeface="+mn-ea"/>
                <a:cs typeface="+mn-cs"/>
              </a:rPr>
              <a:t>Evaluating Risk Management Processes</a:t>
            </a:r>
            <a:endParaRPr kumimoji="0" lang="en-US" sz="1600" b="0" i="0" u="none" strike="noStrike" kern="0" cap="none" spc="0" normalizeH="0" baseline="0" noProof="0" dirty="0">
              <a:ln>
                <a:noFill/>
              </a:ln>
              <a:solidFill>
                <a:schemeClr val="bg1"/>
              </a:solidFill>
              <a:effectLst/>
              <a:uLnTx/>
              <a:uFillTx/>
              <a:latin typeface="Calibri"/>
              <a:ea typeface="+mn-ea"/>
              <a:cs typeface="+mn-cs"/>
            </a:endParaRPr>
          </a:p>
        </p:txBody>
      </p:sp>
      <p:sp>
        <p:nvSpPr>
          <p:cNvPr id="41" name="Rounded Rectangle 40"/>
          <p:cNvSpPr/>
          <p:nvPr/>
        </p:nvSpPr>
        <p:spPr>
          <a:xfrm>
            <a:off x="5396987" y="1615624"/>
            <a:ext cx="3511882" cy="4558753"/>
          </a:xfrm>
          <a:prstGeom prst="roundRect">
            <a:avLst/>
          </a:prstGeom>
          <a:solidFill>
            <a:schemeClr val="accent6">
              <a:lumMod val="60000"/>
              <a:lumOff val="40000"/>
            </a:schemeClr>
          </a:solidFill>
          <a:ln w="25400"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kern="0" dirty="0" smtClean="0"/>
              <a:t>Evaluating and Reviewing Established Risk Processes</a:t>
            </a:r>
          </a:p>
          <a:p>
            <a:pPr algn="ctr"/>
            <a:r>
              <a:rPr lang="en-US" sz="2000" kern="0" dirty="0" smtClean="0"/>
              <a:t> </a:t>
            </a:r>
            <a:endParaRPr lang="en-US" sz="2000" kern="0" dirty="0"/>
          </a:p>
          <a:p>
            <a:pPr marL="285750" indent="-285750">
              <a:buFont typeface="Arial" panose="020B0604020202020204" pitchFamily="34" charset="0"/>
              <a:buChar char="•"/>
            </a:pPr>
            <a:r>
              <a:rPr lang="en-US" sz="2000" kern="0" dirty="0" smtClean="0"/>
              <a:t>Evaluating the agency’s established risk management  processes.</a:t>
            </a:r>
          </a:p>
          <a:p>
            <a:pPr marL="285750" indent="-285750">
              <a:buFont typeface="Arial" panose="020B0604020202020204" pitchFamily="34" charset="0"/>
              <a:buChar char="•"/>
            </a:pPr>
            <a:endParaRPr lang="en-US" sz="2000" kern="0" dirty="0" smtClean="0"/>
          </a:p>
          <a:p>
            <a:pPr marL="285750" indent="-285750">
              <a:buFont typeface="Arial" panose="020B0604020202020204" pitchFamily="34" charset="0"/>
              <a:buChar char="•"/>
            </a:pPr>
            <a:r>
              <a:rPr lang="en-US" sz="2000" kern="0" dirty="0" smtClean="0"/>
              <a:t>Evaluating the agency’s efforts at reporting on key risks.</a:t>
            </a:r>
          </a:p>
          <a:p>
            <a:pPr marL="285750" indent="-285750">
              <a:buFont typeface="Arial" panose="020B0604020202020204" pitchFamily="34" charset="0"/>
              <a:buChar char="•"/>
            </a:pPr>
            <a:endParaRPr lang="en-US" sz="2000" kern="0" dirty="0" smtClean="0"/>
          </a:p>
          <a:p>
            <a:pPr marL="285750" indent="-285750">
              <a:buFont typeface="Arial" panose="020B0604020202020204" pitchFamily="34" charset="0"/>
              <a:buChar char="•"/>
            </a:pPr>
            <a:r>
              <a:rPr lang="en-US" sz="2000" kern="0" dirty="0" smtClean="0"/>
              <a:t>Providing assurances on the agency’s risk management processes.</a:t>
            </a:r>
          </a:p>
          <a:p>
            <a:pPr algn="ctr"/>
            <a:endParaRPr lang="en-US" sz="2000" kern="0" dirty="0">
              <a:solidFill>
                <a:prstClr val="black"/>
              </a:solidFill>
              <a:latin typeface="Calibri"/>
            </a:endParaRPr>
          </a:p>
        </p:txBody>
      </p:sp>
    </p:spTree>
    <p:extLst>
      <p:ext uri="{BB962C8B-B14F-4D97-AF65-F5344CB8AC3E}">
        <p14:creationId xmlns:p14="http://schemas.microsoft.com/office/powerpoint/2010/main" val="1186774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a:solidFill>
                  <a:srgbClr val="5B9BD5">
                    <a:lumMod val="75000"/>
                  </a:srgbClr>
                </a:solidFill>
              </a:rPr>
              <a:t>Roles </a:t>
            </a:r>
            <a:r>
              <a:rPr lang="en-US" sz="2800" dirty="0" smtClean="0">
                <a:solidFill>
                  <a:srgbClr val="5B9BD5">
                    <a:lumMod val="75000"/>
                  </a:srgbClr>
                </a:solidFill>
              </a:rPr>
              <a:t>Internal Audit Should Not Undertake</a:t>
            </a:r>
            <a:endParaRPr lang="en-US" sz="2800" dirty="0">
              <a:solidFill>
                <a:srgbClr val="5B9BD5">
                  <a:lumMod val="75000"/>
                </a:srgbClr>
              </a:solidFill>
            </a:endParaRPr>
          </a:p>
        </p:txBody>
      </p: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cxnSp>
        <p:nvCxnSpPr>
          <p:cNvPr id="16" name="Straight Connector 15"/>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a:solidFill>
                  <a:prstClr val="black">
                    <a:tint val="75000"/>
                  </a:prstClr>
                </a:solidFill>
              </a:rPr>
              <a:pPr>
                <a:defRPr/>
              </a:pPr>
              <a:t>19</a:t>
            </a:fld>
            <a:endParaRPr lang="en-US" dirty="0">
              <a:solidFill>
                <a:prstClr val="black">
                  <a:tint val="75000"/>
                </a:prstClr>
              </a:solidFill>
            </a:endParaRPr>
          </a:p>
        </p:txBody>
      </p:sp>
      <p:sp>
        <p:nvSpPr>
          <p:cNvPr id="10" name="TextBox 9"/>
          <p:cNvSpPr txBox="1"/>
          <p:nvPr/>
        </p:nvSpPr>
        <p:spPr>
          <a:xfrm>
            <a:off x="509939" y="6129252"/>
            <a:ext cx="4560800" cy="307777"/>
          </a:xfrm>
          <a:prstGeom prst="rect">
            <a:avLst/>
          </a:prstGeom>
          <a:noFill/>
        </p:spPr>
        <p:txBody>
          <a:bodyPr wrap="none" rtlCol="0">
            <a:spAutoFit/>
          </a:bodyPr>
          <a:lstStyle/>
          <a:p>
            <a:r>
              <a:rPr lang="en-US" sz="1400" dirty="0" smtClean="0">
                <a:solidFill>
                  <a:prstClr val="black"/>
                </a:solidFill>
              </a:rPr>
              <a:t>Source:  Based on IIA model for internal audit role with ERM</a:t>
            </a:r>
            <a:endParaRPr lang="en-US" sz="1400" dirty="0">
              <a:solidFill>
                <a:prstClr val="black"/>
              </a:solidFill>
            </a:endParaRPr>
          </a:p>
        </p:txBody>
      </p:sp>
      <p:sp>
        <p:nvSpPr>
          <p:cNvPr id="34" name="Flowchart: Merge 33"/>
          <p:cNvSpPr/>
          <p:nvPr/>
        </p:nvSpPr>
        <p:spPr>
          <a:xfrm rot="16200000">
            <a:off x="2333137" y="-509876"/>
            <a:ext cx="867894" cy="5166791"/>
          </a:xfrm>
          <a:prstGeom prst="flowChartMerge">
            <a:avLst/>
          </a:prstGeom>
          <a:solidFill>
            <a:srgbClr val="FF00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a:ea typeface="+mn-ea"/>
                <a:cs typeface="+mn-cs"/>
              </a:rPr>
              <a:t>Setting The Risk Appetite</a:t>
            </a:r>
            <a:endParaRPr kumimoji="0" lang="en-US" sz="1600" b="0" i="0" u="none" strike="noStrike" kern="0" cap="none" spc="0" normalizeH="0" baseline="0" noProof="0" dirty="0">
              <a:ln>
                <a:noFill/>
              </a:ln>
              <a:solidFill>
                <a:schemeClr val="bg1"/>
              </a:solidFill>
              <a:effectLst/>
              <a:uLnTx/>
              <a:uFillTx/>
              <a:latin typeface="Calibri"/>
              <a:ea typeface="+mn-ea"/>
              <a:cs typeface="+mn-cs"/>
            </a:endParaRPr>
          </a:p>
        </p:txBody>
      </p:sp>
      <p:sp>
        <p:nvSpPr>
          <p:cNvPr id="35" name="Flowchart: Merge 34"/>
          <p:cNvSpPr/>
          <p:nvPr/>
        </p:nvSpPr>
        <p:spPr>
          <a:xfrm rot="16200000">
            <a:off x="2400197" y="185112"/>
            <a:ext cx="733773" cy="5166790"/>
          </a:xfrm>
          <a:prstGeom prst="flowChartMerge">
            <a:avLst/>
          </a:prstGeom>
          <a:solidFill>
            <a:srgbClr val="FF00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a:ea typeface="+mn-ea"/>
                <a:cs typeface="+mn-cs"/>
              </a:rPr>
              <a:t>Imposing Risk Management Processes</a:t>
            </a:r>
            <a:endParaRPr kumimoji="0" lang="en-US" sz="1600" b="0" i="0" u="none" strike="noStrike" kern="0" cap="none" spc="0" normalizeH="0" baseline="0" noProof="0" dirty="0">
              <a:ln>
                <a:noFill/>
              </a:ln>
              <a:solidFill>
                <a:schemeClr val="bg1"/>
              </a:solidFill>
              <a:effectLst/>
              <a:uLnTx/>
              <a:uFillTx/>
              <a:latin typeface="Calibri"/>
              <a:ea typeface="+mn-ea"/>
              <a:cs typeface="+mn-cs"/>
            </a:endParaRPr>
          </a:p>
        </p:txBody>
      </p:sp>
      <p:sp>
        <p:nvSpPr>
          <p:cNvPr id="36" name="Flowchart: Merge 35"/>
          <p:cNvSpPr/>
          <p:nvPr/>
        </p:nvSpPr>
        <p:spPr>
          <a:xfrm rot="16200000">
            <a:off x="2366426" y="856105"/>
            <a:ext cx="754805" cy="5120281"/>
          </a:xfrm>
          <a:prstGeom prst="flowChartMerge">
            <a:avLst/>
          </a:prstGeom>
          <a:solidFill>
            <a:srgbClr val="FF00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a:ea typeface="+mn-ea"/>
                <a:cs typeface="+mn-cs"/>
              </a:rPr>
              <a:t>Management Assurances On Risk</a:t>
            </a:r>
            <a:endParaRPr kumimoji="0" lang="en-US" sz="1600" b="0" i="0" u="none" strike="noStrike" kern="0" cap="none" spc="0" normalizeH="0" baseline="0" noProof="0" dirty="0">
              <a:ln>
                <a:noFill/>
              </a:ln>
              <a:solidFill>
                <a:schemeClr val="bg1"/>
              </a:solidFill>
              <a:effectLst/>
              <a:uLnTx/>
              <a:uFillTx/>
              <a:latin typeface="Calibri"/>
              <a:ea typeface="+mn-ea"/>
              <a:cs typeface="+mn-cs"/>
            </a:endParaRPr>
          </a:p>
        </p:txBody>
      </p:sp>
      <p:sp>
        <p:nvSpPr>
          <p:cNvPr id="37" name="Flowchart: Merge 36"/>
          <p:cNvSpPr/>
          <p:nvPr/>
        </p:nvSpPr>
        <p:spPr>
          <a:xfrm rot="16200000" flipH="1">
            <a:off x="2335622" y="2814677"/>
            <a:ext cx="909434" cy="5166788"/>
          </a:xfrm>
          <a:prstGeom prst="flowChartMerge">
            <a:avLst/>
          </a:prstGeom>
          <a:solidFill>
            <a:srgbClr val="FF00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a:ea typeface="+mn-ea"/>
                <a:cs typeface="+mn-cs"/>
              </a:rPr>
              <a:t>Accountability For Risk Management</a:t>
            </a:r>
            <a:endParaRPr kumimoji="0" lang="en-US" sz="1600" b="0" i="0" u="none" strike="noStrike" kern="0" cap="none" spc="0" normalizeH="0" baseline="0" noProof="0" dirty="0">
              <a:ln>
                <a:noFill/>
              </a:ln>
              <a:solidFill>
                <a:schemeClr val="bg1"/>
              </a:solidFill>
              <a:effectLst/>
              <a:uLnTx/>
              <a:uFillTx/>
              <a:latin typeface="Calibri"/>
              <a:ea typeface="+mn-ea"/>
              <a:cs typeface="+mn-cs"/>
            </a:endParaRPr>
          </a:p>
        </p:txBody>
      </p:sp>
      <p:sp>
        <p:nvSpPr>
          <p:cNvPr id="39" name="Flowchart: Merge 38"/>
          <p:cNvSpPr/>
          <p:nvPr/>
        </p:nvSpPr>
        <p:spPr>
          <a:xfrm rot="16200000" flipH="1">
            <a:off x="2362296" y="2052183"/>
            <a:ext cx="842057" cy="5166788"/>
          </a:xfrm>
          <a:prstGeom prst="flowChartMerge">
            <a:avLst/>
          </a:prstGeom>
          <a:solidFill>
            <a:srgbClr val="FF00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a:ea typeface="+mn-ea"/>
                <a:cs typeface="+mn-cs"/>
              </a:rPr>
              <a:t>Implementing Risk Responses On Management’s Behalf</a:t>
            </a:r>
            <a:endParaRPr kumimoji="0" lang="en-US" sz="1600" b="0" i="0" u="none" strike="noStrike" kern="0" cap="none" spc="0" normalizeH="0" baseline="0" noProof="0" dirty="0">
              <a:ln>
                <a:noFill/>
              </a:ln>
              <a:solidFill>
                <a:schemeClr val="bg1"/>
              </a:solidFill>
              <a:effectLst/>
              <a:uLnTx/>
              <a:uFillTx/>
              <a:latin typeface="Calibri"/>
              <a:ea typeface="+mn-ea"/>
              <a:cs typeface="+mn-cs"/>
            </a:endParaRPr>
          </a:p>
        </p:txBody>
      </p:sp>
      <p:sp>
        <p:nvSpPr>
          <p:cNvPr id="40" name="Flowchart: Merge 39"/>
          <p:cNvSpPr/>
          <p:nvPr/>
        </p:nvSpPr>
        <p:spPr>
          <a:xfrm rot="16200000" flipH="1">
            <a:off x="2438790" y="1419562"/>
            <a:ext cx="656586" cy="5166789"/>
          </a:xfrm>
          <a:prstGeom prst="flowChartMerge">
            <a:avLst/>
          </a:prstGeom>
          <a:solidFill>
            <a:srgbClr val="FF00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a:ea typeface="+mn-ea"/>
                <a:cs typeface="+mn-cs"/>
              </a:rPr>
              <a:t>Making Decisions On Risk Responses</a:t>
            </a:r>
            <a:endParaRPr kumimoji="0" lang="en-US" sz="1600" b="0" i="0" u="none" strike="noStrike" kern="0" cap="none" spc="0" normalizeH="0" baseline="0" noProof="0" dirty="0">
              <a:ln>
                <a:noFill/>
              </a:ln>
              <a:solidFill>
                <a:schemeClr val="bg1"/>
              </a:solidFill>
              <a:effectLst/>
              <a:uLnTx/>
              <a:uFillTx/>
              <a:latin typeface="Calibri"/>
              <a:ea typeface="+mn-ea"/>
              <a:cs typeface="+mn-cs"/>
            </a:endParaRPr>
          </a:p>
        </p:txBody>
      </p:sp>
      <p:sp>
        <p:nvSpPr>
          <p:cNvPr id="41" name="Rounded Rectangle 40"/>
          <p:cNvSpPr/>
          <p:nvPr/>
        </p:nvSpPr>
        <p:spPr>
          <a:xfrm>
            <a:off x="5396987" y="1529360"/>
            <a:ext cx="3513588" cy="4599892"/>
          </a:xfrm>
          <a:prstGeom prst="roundRect">
            <a:avLst/>
          </a:prstGeom>
          <a:solidFill>
            <a:srgbClr val="FF7C80"/>
          </a:solidFill>
          <a:ln w="25400"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defRPr/>
            </a:pPr>
            <a:r>
              <a:rPr lang="en-US" sz="2000" kern="0" dirty="0" smtClean="0"/>
              <a:t>Active Management and Ownership Over ERM</a:t>
            </a:r>
            <a:endParaRPr lang="en-US" sz="2000" kern="0" dirty="0"/>
          </a:p>
          <a:p>
            <a:pPr algn="ctr"/>
            <a:endParaRPr lang="en-US" sz="2000" kern="0" dirty="0"/>
          </a:p>
          <a:p>
            <a:pPr marL="285750" indent="-285750">
              <a:buFont typeface="Arial" panose="020B0604020202020204" pitchFamily="34" charset="0"/>
              <a:buChar char="•"/>
            </a:pPr>
            <a:r>
              <a:rPr lang="en-US" sz="2000" kern="0" dirty="0" smtClean="0"/>
              <a:t>Making decisions </a:t>
            </a:r>
            <a:r>
              <a:rPr lang="en-US" sz="2000" kern="0" dirty="0"/>
              <a:t>and </a:t>
            </a:r>
            <a:r>
              <a:rPr lang="en-US" sz="2000" kern="0" dirty="0" smtClean="0"/>
              <a:t>actions typically </a:t>
            </a:r>
            <a:r>
              <a:rPr lang="en-US" sz="2000" kern="0" dirty="0"/>
              <a:t>in the purview of management.  </a:t>
            </a:r>
            <a:endParaRPr lang="en-US" sz="2000" kern="0" dirty="0" smtClean="0"/>
          </a:p>
          <a:p>
            <a:pPr marL="285750" indent="-285750">
              <a:buFont typeface="Arial" panose="020B0604020202020204" pitchFamily="34" charset="0"/>
              <a:buChar char="•"/>
            </a:pPr>
            <a:endParaRPr lang="en-US" sz="2000" kern="0" dirty="0"/>
          </a:p>
          <a:p>
            <a:pPr marL="285750" indent="-285750">
              <a:buFont typeface="Arial" panose="020B0604020202020204" pitchFamily="34" charset="0"/>
              <a:buChar char="•"/>
            </a:pPr>
            <a:r>
              <a:rPr lang="en-US" sz="2000" kern="0" dirty="0" smtClean="0"/>
              <a:t>Taking responsibility for risk decisions and responses.</a:t>
            </a:r>
          </a:p>
          <a:p>
            <a:pPr marL="285750" indent="-285750">
              <a:buFont typeface="Arial" panose="020B0604020202020204" pitchFamily="34" charset="0"/>
              <a:buChar char="•"/>
            </a:pPr>
            <a:endParaRPr lang="en-US" sz="2000" kern="0" dirty="0"/>
          </a:p>
          <a:p>
            <a:pPr marL="285750" indent="-285750">
              <a:buFont typeface="Arial" panose="020B0604020202020204" pitchFamily="34" charset="0"/>
              <a:buChar char="•"/>
            </a:pPr>
            <a:r>
              <a:rPr lang="en-US" sz="2000" kern="0" dirty="0" smtClean="0"/>
              <a:t>Giving assurances for ERM and risk responses.</a:t>
            </a:r>
          </a:p>
          <a:p>
            <a:pPr algn="ctr"/>
            <a:endParaRPr lang="en-US" sz="2000" kern="0" dirty="0">
              <a:solidFill>
                <a:prstClr val="black"/>
              </a:solidFill>
              <a:latin typeface="Calibri"/>
            </a:endParaRPr>
          </a:p>
        </p:txBody>
      </p:sp>
    </p:spTree>
    <p:extLst>
      <p:ext uri="{BB962C8B-B14F-4D97-AF65-F5344CB8AC3E}">
        <p14:creationId xmlns:p14="http://schemas.microsoft.com/office/powerpoint/2010/main" val="3651162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smtClean="0">
                <a:solidFill>
                  <a:prstClr val="black"/>
                </a:solidFill>
                <a:latin typeface="Cambria" pitchFamily="18" charset="0"/>
              </a:rPr>
              <a:pPr>
                <a:defRPr/>
              </a:pPr>
              <a:t>2</a:t>
            </a:fld>
            <a:endParaRPr lang="en-US" dirty="0">
              <a:solidFill>
                <a:prstClr val="black"/>
              </a:solidFill>
              <a:latin typeface="Cambria" pitchFamily="18" charset="0"/>
            </a:endParaRPr>
          </a:p>
        </p:txBody>
      </p:sp>
      <p:sp>
        <p:nvSpPr>
          <p:cNvPr id="9"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Opening Remarks</a:t>
            </a:r>
            <a:endParaRPr lang="en-US" sz="2800" dirty="0">
              <a:solidFill>
                <a:srgbClr val="5B9BD5">
                  <a:lumMod val="75000"/>
                </a:srgbClr>
              </a:solidFill>
            </a:endParaRPr>
          </a:p>
        </p:txBody>
      </p:sp>
      <p:cxnSp>
        <p:nvCxnSpPr>
          <p:cNvPr id="10" name="Straight Connector 9"/>
          <p:cNvCxnSpPr/>
          <p:nvPr/>
        </p:nvCxnSpPr>
        <p:spPr>
          <a:xfrm>
            <a:off x="533400" y="1066800"/>
            <a:ext cx="815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sp>
        <p:nvSpPr>
          <p:cNvPr id="40" name="Text Box 2"/>
          <p:cNvSpPr txBox="1">
            <a:spLocks noChangeArrowheads="1"/>
          </p:cNvSpPr>
          <p:nvPr/>
        </p:nvSpPr>
        <p:spPr bwMode="auto">
          <a:xfrm>
            <a:off x="1805195" y="4989785"/>
            <a:ext cx="1998534"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en-US" sz="1100" b="1" smtClean="0">
                <a:solidFill>
                  <a:srgbClr val="FFFFFF"/>
                </a:solidFill>
                <a:latin typeface="Arial" panose="020B0604020202020204" pitchFamily="34" charset="0"/>
                <a:ea typeface="Calibri" panose="020F0502020204030204" pitchFamily="34" charset="0"/>
                <a:cs typeface="Times New Roman" panose="02020603050405020304" pitchFamily="18" charset="0"/>
              </a:rPr>
              <a:t>CXO/Operations </a:t>
            </a:r>
            <a:r>
              <a:rPr lang="en-US" sz="11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Support</a:t>
            </a:r>
            <a:endParaRPr lang="en-US" sz="1100" dirty="0">
              <a:solidFill>
                <a:prstClr val="black"/>
              </a:solidFill>
              <a:ea typeface="Calibri" panose="020F0502020204030204" pitchFamily="34" charset="0"/>
              <a:cs typeface="Times New Roman" panose="02020603050405020304" pitchFamily="18" charset="0"/>
            </a:endParaRPr>
          </a:p>
        </p:txBody>
      </p:sp>
      <p:pic>
        <p:nvPicPr>
          <p:cNvPr id="11" name="Picture 4" descr="http://revelwallpapers.net/d/346E325A617037703237715F6F374F59795A423273626E527561794E64673D3D/mouse_cheese_mouse_trap-helmet-funny-situ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16" y="1195847"/>
            <a:ext cx="8904541" cy="55653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JK#386-047 d14704G Proof.jpg"/>
          <p:cNvPicPr>
            <a:picLocks noChangeAspect="1"/>
          </p:cNvPicPr>
          <p:nvPr/>
        </p:nvPicPr>
        <p:blipFill>
          <a:blip r:embed="rId5" cstate="print"/>
          <a:stretch>
            <a:fillRect/>
          </a:stretch>
        </p:blipFill>
        <p:spPr>
          <a:xfrm>
            <a:off x="6057688" y="1374442"/>
            <a:ext cx="1591473" cy="2050816"/>
          </a:xfrm>
          <a:prstGeom prst="rect">
            <a:avLst/>
          </a:prstGeom>
          <a:effectLst>
            <a:outerShdw blurRad="165100" dist="38100" dir="2700000" sx="103000" sy="103000" algn="tl" rotWithShape="0">
              <a:prstClr val="black">
                <a:alpha val="40000"/>
              </a:prstClr>
            </a:outerShdw>
          </a:effectLst>
        </p:spPr>
      </p:pic>
      <p:pic>
        <p:nvPicPr>
          <p:cNvPr id="13" name="Picture 1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46530" y="2194567"/>
            <a:ext cx="1594687" cy="204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rotWithShape="1">
          <a:blip r:embed="rId7"/>
          <a:srcRect l="15639" t="11417" r="64389" b="6022"/>
          <a:stretch/>
        </p:blipFill>
        <p:spPr>
          <a:xfrm>
            <a:off x="4971570" y="1777136"/>
            <a:ext cx="1587508" cy="2050816"/>
          </a:xfrm>
          <a:prstGeom prst="rect">
            <a:avLst/>
          </a:prstGeom>
        </p:spPr>
      </p:pic>
      <p:sp>
        <p:nvSpPr>
          <p:cNvPr id="15" name="Cloud Callout 14"/>
          <p:cNvSpPr/>
          <p:nvPr/>
        </p:nvSpPr>
        <p:spPr>
          <a:xfrm>
            <a:off x="3074920" y="2706028"/>
            <a:ext cx="1388932" cy="533991"/>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RISK</a:t>
            </a:r>
          </a:p>
        </p:txBody>
      </p:sp>
      <p:sp>
        <p:nvSpPr>
          <p:cNvPr id="16" name="Slide Number Placeholder 3"/>
          <p:cNvSpPr txBox="1">
            <a:spLocks/>
          </p:cNvSpPr>
          <p:nvPr/>
        </p:nvSpPr>
        <p:spPr>
          <a:xfrm>
            <a:off x="6744961" y="634466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90960F-F97B-49BC-8D47-DA5009859D54}"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2112045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Legitimate Internal Audit Roles With Safeguards</a:t>
            </a:r>
            <a:endParaRPr lang="en-US" sz="2800" dirty="0">
              <a:solidFill>
                <a:srgbClr val="5B9BD5">
                  <a:lumMod val="75000"/>
                </a:srgbClr>
              </a:solidFill>
            </a:endParaRPr>
          </a:p>
        </p:txBody>
      </p: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cxnSp>
        <p:nvCxnSpPr>
          <p:cNvPr id="16" name="Straight Connector 15"/>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a:solidFill>
                  <a:prstClr val="black">
                    <a:tint val="75000"/>
                  </a:prstClr>
                </a:solidFill>
              </a:rPr>
              <a:pPr>
                <a:defRPr/>
              </a:pPr>
              <a:t>20</a:t>
            </a:fld>
            <a:endParaRPr lang="en-US" dirty="0">
              <a:solidFill>
                <a:prstClr val="black">
                  <a:tint val="75000"/>
                </a:prstClr>
              </a:solidFill>
            </a:endParaRPr>
          </a:p>
        </p:txBody>
      </p:sp>
      <p:sp>
        <p:nvSpPr>
          <p:cNvPr id="10" name="TextBox 9"/>
          <p:cNvSpPr txBox="1"/>
          <p:nvPr/>
        </p:nvSpPr>
        <p:spPr>
          <a:xfrm>
            <a:off x="648961" y="6212794"/>
            <a:ext cx="4560800" cy="307777"/>
          </a:xfrm>
          <a:prstGeom prst="rect">
            <a:avLst/>
          </a:prstGeom>
          <a:noFill/>
        </p:spPr>
        <p:txBody>
          <a:bodyPr wrap="none" rtlCol="0">
            <a:spAutoFit/>
          </a:bodyPr>
          <a:lstStyle/>
          <a:p>
            <a:r>
              <a:rPr lang="en-US" sz="1400" dirty="0" smtClean="0">
                <a:solidFill>
                  <a:prstClr val="black"/>
                </a:solidFill>
              </a:rPr>
              <a:t>Source:  Based on IIA model for internal audit role with ERM</a:t>
            </a:r>
            <a:endParaRPr lang="en-US" sz="1400" dirty="0">
              <a:solidFill>
                <a:prstClr val="black"/>
              </a:solidFill>
            </a:endParaRPr>
          </a:p>
        </p:txBody>
      </p:sp>
      <p:sp>
        <p:nvSpPr>
          <p:cNvPr id="34" name="Flowchart: Merge 33"/>
          <p:cNvSpPr/>
          <p:nvPr/>
        </p:nvSpPr>
        <p:spPr>
          <a:xfrm rot="16200000">
            <a:off x="2333136" y="-587685"/>
            <a:ext cx="867894" cy="5166791"/>
          </a:xfrm>
          <a:prstGeom prst="flowChartMerge">
            <a:avLst/>
          </a:prstGeom>
          <a:solidFill>
            <a:srgbClr val="FFFF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Developing Risk Management For Board Approval</a:t>
            </a:r>
            <a:endParaRPr kumimoji="0" lang="en-US" sz="1600" b="0" i="0" u="none" strike="noStrike" kern="0" cap="none" spc="0" normalizeH="0" baseline="0" noProof="0" dirty="0">
              <a:ln>
                <a:noFill/>
              </a:ln>
              <a:solidFill>
                <a:prstClr val="black"/>
              </a:solidFill>
              <a:effectLst/>
              <a:uLnTx/>
              <a:uFillTx/>
              <a:latin typeface="Calibri"/>
              <a:ea typeface="+mn-ea"/>
              <a:cs typeface="+mn-cs"/>
            </a:endParaRPr>
          </a:p>
        </p:txBody>
      </p:sp>
      <p:sp>
        <p:nvSpPr>
          <p:cNvPr id="35" name="Flowchart: Merge 34"/>
          <p:cNvSpPr/>
          <p:nvPr/>
        </p:nvSpPr>
        <p:spPr>
          <a:xfrm rot="16200000">
            <a:off x="2400196" y="13019"/>
            <a:ext cx="733773" cy="5166790"/>
          </a:xfrm>
          <a:prstGeom prst="flowChartMerge">
            <a:avLst/>
          </a:prstGeom>
          <a:solidFill>
            <a:srgbClr val="FFFF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Championing Establishment of ERM</a:t>
            </a:r>
            <a:endParaRPr kumimoji="0" lang="en-US" sz="1600" b="0" i="0" u="none" strike="noStrike" kern="0" cap="none" spc="0" normalizeH="0" baseline="0" noProof="0" dirty="0">
              <a:ln>
                <a:noFill/>
              </a:ln>
              <a:solidFill>
                <a:prstClr val="black"/>
              </a:solidFill>
              <a:effectLst/>
              <a:uLnTx/>
              <a:uFillTx/>
              <a:latin typeface="Calibri"/>
              <a:ea typeface="+mn-ea"/>
              <a:cs typeface="+mn-cs"/>
            </a:endParaRPr>
          </a:p>
        </p:txBody>
      </p:sp>
      <p:sp>
        <p:nvSpPr>
          <p:cNvPr id="36" name="Flowchart: Merge 35"/>
          <p:cNvSpPr/>
          <p:nvPr/>
        </p:nvSpPr>
        <p:spPr>
          <a:xfrm rot="16200000">
            <a:off x="2322972" y="716356"/>
            <a:ext cx="888224" cy="5166789"/>
          </a:xfrm>
          <a:prstGeom prst="flowChartMerge">
            <a:avLst/>
          </a:prstGeom>
          <a:solidFill>
            <a:srgbClr val="FFFF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Maintaining &amp; Developing The ERM Framework</a:t>
            </a:r>
            <a:endParaRPr kumimoji="0" lang="en-US" sz="1600" b="0" i="0" u="none" strike="noStrike" kern="0" cap="none" spc="0" normalizeH="0" baseline="0" noProof="0" dirty="0">
              <a:ln>
                <a:noFill/>
              </a:ln>
              <a:solidFill>
                <a:prstClr val="black"/>
              </a:solidFill>
              <a:effectLst/>
              <a:uLnTx/>
              <a:uFillTx/>
              <a:latin typeface="Calibri"/>
              <a:ea typeface="+mn-ea"/>
              <a:cs typeface="+mn-cs"/>
            </a:endParaRPr>
          </a:p>
        </p:txBody>
      </p:sp>
      <p:sp>
        <p:nvSpPr>
          <p:cNvPr id="37" name="Flowchart: Merge 36"/>
          <p:cNvSpPr/>
          <p:nvPr/>
        </p:nvSpPr>
        <p:spPr>
          <a:xfrm rot="16200000" flipH="1">
            <a:off x="2397969" y="3228101"/>
            <a:ext cx="738231" cy="5166788"/>
          </a:xfrm>
          <a:prstGeom prst="flowChartMerge">
            <a:avLst/>
          </a:prstGeom>
          <a:solidFill>
            <a:srgbClr val="FFFF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Facilitating Identification &amp; Evaluation Of Risks</a:t>
            </a:r>
            <a:endParaRPr kumimoji="0" lang="en-US" sz="1600" b="0" i="0" u="none" strike="noStrike" kern="0" cap="none" spc="0" normalizeH="0" baseline="0" noProof="0" dirty="0">
              <a:ln>
                <a:noFill/>
              </a:ln>
              <a:solidFill>
                <a:prstClr val="black"/>
              </a:solidFill>
              <a:effectLst/>
              <a:uLnTx/>
              <a:uFillTx/>
              <a:latin typeface="Calibri"/>
              <a:ea typeface="+mn-ea"/>
              <a:cs typeface="+mn-cs"/>
            </a:endParaRPr>
          </a:p>
        </p:txBody>
      </p:sp>
      <p:sp>
        <p:nvSpPr>
          <p:cNvPr id="38" name="Flowchart: Merge 37"/>
          <p:cNvSpPr/>
          <p:nvPr/>
        </p:nvSpPr>
        <p:spPr>
          <a:xfrm rot="16200000" flipH="1">
            <a:off x="2349742" y="2571930"/>
            <a:ext cx="834686" cy="5166788"/>
          </a:xfrm>
          <a:prstGeom prst="flowChartMerge">
            <a:avLst/>
          </a:prstGeom>
          <a:solidFill>
            <a:srgbClr val="FFFF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Coaching Management In Responding To Risks</a:t>
            </a:r>
            <a:endParaRPr kumimoji="0" lang="en-US" sz="1600" b="0" i="0" u="none" strike="noStrike" kern="0" cap="none" spc="0" normalizeH="0" baseline="0" noProof="0" dirty="0">
              <a:ln>
                <a:noFill/>
              </a:ln>
              <a:solidFill>
                <a:prstClr val="black"/>
              </a:solidFill>
              <a:effectLst/>
              <a:uLnTx/>
              <a:uFillTx/>
              <a:latin typeface="Calibri"/>
              <a:ea typeface="+mn-ea"/>
              <a:cs typeface="+mn-cs"/>
            </a:endParaRPr>
          </a:p>
        </p:txBody>
      </p:sp>
      <p:sp>
        <p:nvSpPr>
          <p:cNvPr id="39" name="Flowchart: Merge 38"/>
          <p:cNvSpPr/>
          <p:nvPr/>
        </p:nvSpPr>
        <p:spPr>
          <a:xfrm rot="16200000" flipH="1">
            <a:off x="2430438" y="1971571"/>
            <a:ext cx="673293" cy="5166788"/>
          </a:xfrm>
          <a:prstGeom prst="flowChartMerge">
            <a:avLst/>
          </a:prstGeom>
          <a:solidFill>
            <a:srgbClr val="FFFF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Coordinating ERM </a:t>
            </a:r>
            <a:r>
              <a:rPr lang="en-US" sz="1600" kern="0" dirty="0" smtClean="0">
                <a:solidFill>
                  <a:prstClr val="black"/>
                </a:solidFill>
                <a:latin typeface="Calibri"/>
              </a:rPr>
              <a:t>Activities</a:t>
            </a:r>
            <a:endParaRPr kumimoji="0" lang="en-US" sz="1600" b="0" i="0" u="none" strike="noStrike" kern="0" cap="none" spc="0" normalizeH="0" baseline="0" noProof="0" dirty="0">
              <a:ln>
                <a:noFill/>
              </a:ln>
              <a:solidFill>
                <a:prstClr val="black"/>
              </a:solidFill>
              <a:effectLst/>
              <a:uLnTx/>
              <a:uFillTx/>
              <a:latin typeface="Calibri"/>
              <a:ea typeface="+mn-ea"/>
              <a:cs typeface="+mn-cs"/>
            </a:endParaRPr>
          </a:p>
        </p:txBody>
      </p:sp>
      <p:sp>
        <p:nvSpPr>
          <p:cNvPr id="40" name="Flowchart: Merge 39"/>
          <p:cNvSpPr/>
          <p:nvPr/>
        </p:nvSpPr>
        <p:spPr>
          <a:xfrm rot="16200000" flipH="1">
            <a:off x="2387116" y="1402419"/>
            <a:ext cx="759937" cy="5166789"/>
          </a:xfrm>
          <a:prstGeom prst="flowChartMerge">
            <a:avLst/>
          </a:prstGeom>
          <a:solidFill>
            <a:srgbClr val="FFFF00"/>
          </a:solidFill>
          <a:ln w="25400" cap="flat" cmpd="sng" algn="ctr">
            <a:solidFill>
              <a:sysClr val="windowText" lastClr="000000"/>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Consolidating Reporting On Risks</a:t>
            </a:r>
            <a:endParaRPr kumimoji="0" lang="en-US" sz="1600" b="0" i="0" u="none" strike="noStrike" kern="0" cap="none" spc="0" normalizeH="0" baseline="0" noProof="0" dirty="0">
              <a:ln>
                <a:noFill/>
              </a:ln>
              <a:solidFill>
                <a:prstClr val="black"/>
              </a:solidFill>
              <a:effectLst/>
              <a:uLnTx/>
              <a:uFillTx/>
              <a:latin typeface="Calibri"/>
              <a:ea typeface="+mn-ea"/>
              <a:cs typeface="+mn-cs"/>
            </a:endParaRPr>
          </a:p>
        </p:txBody>
      </p:sp>
      <p:sp>
        <p:nvSpPr>
          <p:cNvPr id="41" name="Rounded Rectangle 40"/>
          <p:cNvSpPr/>
          <p:nvPr/>
        </p:nvSpPr>
        <p:spPr>
          <a:xfrm>
            <a:off x="5396987" y="1561763"/>
            <a:ext cx="3513588" cy="4853720"/>
          </a:xfrm>
          <a:prstGeom prst="roundRect">
            <a:avLst/>
          </a:prstGeom>
          <a:solidFill>
            <a:schemeClr val="accent4">
              <a:lumMod val="40000"/>
              <a:lumOff val="60000"/>
            </a:schemeClr>
          </a:solidFill>
          <a:ln w="25400"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defRPr/>
            </a:pPr>
            <a:r>
              <a:rPr lang="en-US" sz="2000" kern="0" dirty="0" smtClean="0">
                <a:solidFill>
                  <a:prstClr val="black"/>
                </a:solidFill>
              </a:rPr>
              <a:t>Assisting and Improving ERM Development</a:t>
            </a:r>
            <a:endParaRPr lang="en-US" sz="2000" kern="0" dirty="0">
              <a:solidFill>
                <a:prstClr val="black"/>
              </a:solidFill>
            </a:endParaRPr>
          </a:p>
          <a:p>
            <a:pPr algn="ctr"/>
            <a:endParaRPr lang="en-US" sz="2000" kern="0" dirty="0" smtClean="0">
              <a:solidFill>
                <a:prstClr val="black"/>
              </a:solidFill>
              <a:latin typeface="Calibri"/>
            </a:endParaRPr>
          </a:p>
          <a:p>
            <a:pPr marL="285750" indent="-285750">
              <a:buFont typeface="Arial" panose="020B0604020202020204" pitchFamily="34" charset="0"/>
              <a:buChar char="•"/>
            </a:pPr>
            <a:r>
              <a:rPr lang="en-US" sz="2000" kern="0" dirty="0" smtClean="0">
                <a:solidFill>
                  <a:prstClr val="black"/>
                </a:solidFill>
                <a:latin typeface="Calibri"/>
              </a:rPr>
              <a:t>Promoting ERM as a good management tool.</a:t>
            </a:r>
          </a:p>
          <a:p>
            <a:pPr marL="285750" indent="-285750">
              <a:buFont typeface="Arial" panose="020B0604020202020204" pitchFamily="34" charset="0"/>
              <a:buChar char="•"/>
            </a:pPr>
            <a:endParaRPr lang="en-US" sz="2000" kern="0" dirty="0">
              <a:solidFill>
                <a:prstClr val="black"/>
              </a:solidFill>
              <a:latin typeface="Calibri"/>
            </a:endParaRPr>
          </a:p>
          <a:p>
            <a:pPr marL="285750" indent="-285750">
              <a:buFont typeface="Arial" panose="020B0604020202020204" pitchFamily="34" charset="0"/>
              <a:buChar char="•"/>
            </a:pPr>
            <a:r>
              <a:rPr lang="en-US" sz="2000" kern="0" dirty="0" smtClean="0">
                <a:solidFill>
                  <a:prstClr val="black"/>
                </a:solidFill>
                <a:latin typeface="Calibri"/>
              </a:rPr>
              <a:t>Working with management to identify, evaluate, and respond to risks. </a:t>
            </a:r>
          </a:p>
          <a:p>
            <a:pPr marL="285750" indent="-285750">
              <a:buFont typeface="Arial" panose="020B0604020202020204" pitchFamily="34" charset="0"/>
              <a:buChar char="•"/>
            </a:pPr>
            <a:endParaRPr lang="en-US" sz="2000" kern="0" dirty="0">
              <a:solidFill>
                <a:prstClr val="black"/>
              </a:solidFill>
              <a:latin typeface="Calibri"/>
            </a:endParaRPr>
          </a:p>
          <a:p>
            <a:pPr marL="285750" indent="-285750">
              <a:buFont typeface="Arial" panose="020B0604020202020204" pitchFamily="34" charset="0"/>
              <a:buChar char="•"/>
            </a:pPr>
            <a:r>
              <a:rPr lang="en-US" sz="2000" kern="0" dirty="0" smtClean="0">
                <a:solidFill>
                  <a:prstClr val="black"/>
                </a:solidFill>
                <a:latin typeface="Calibri"/>
              </a:rPr>
              <a:t>Collaborating with management to develop and improve on the ERM framework.</a:t>
            </a:r>
            <a:endParaRPr lang="en-US" sz="2000" kern="0" dirty="0">
              <a:solidFill>
                <a:prstClr val="black"/>
              </a:solidFill>
              <a:latin typeface="Calibri"/>
            </a:endParaRPr>
          </a:p>
          <a:p>
            <a:pPr algn="ctr"/>
            <a:endParaRPr lang="en-US" sz="2000" kern="0" dirty="0">
              <a:solidFill>
                <a:prstClr val="black"/>
              </a:solidFill>
              <a:latin typeface="Calibri"/>
            </a:endParaRPr>
          </a:p>
        </p:txBody>
      </p:sp>
    </p:spTree>
    <p:extLst>
      <p:ext uri="{BB962C8B-B14F-4D97-AF65-F5344CB8AC3E}">
        <p14:creationId xmlns:p14="http://schemas.microsoft.com/office/powerpoint/2010/main" val="4271153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ERM and the Role of the Auditor</a:t>
            </a:r>
            <a:endParaRPr lang="en-US" sz="2800" dirty="0">
              <a:solidFill>
                <a:srgbClr val="5B9BD5">
                  <a:lumMod val="75000"/>
                </a:srgbClr>
              </a:solidFill>
            </a:endParaRPr>
          </a:p>
        </p:txBody>
      </p: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cxnSp>
        <p:nvCxnSpPr>
          <p:cNvPr id="16" name="Straight Connector 15"/>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a:solidFill>
                  <a:prstClr val="black">
                    <a:tint val="75000"/>
                  </a:prstClr>
                </a:solidFill>
              </a:rPr>
              <a:pPr>
                <a:defRPr/>
              </a:pPr>
              <a:t>21</a:t>
            </a:fld>
            <a:endParaRPr lang="en-US" dirty="0">
              <a:solidFill>
                <a:prstClr val="black">
                  <a:tint val="75000"/>
                </a:prstClr>
              </a:solidFill>
            </a:endParaRPr>
          </a:p>
        </p:txBody>
      </p:sp>
      <p:pic>
        <p:nvPicPr>
          <p:cNvPr id="17" name="Picture 2" descr="Image result for 3 lines of def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30" y="1543692"/>
            <a:ext cx="8523931" cy="482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27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Why Do Cars Have Brakes?</a:t>
            </a:r>
            <a:endParaRPr lang="en-US" sz="2800" dirty="0">
              <a:solidFill>
                <a:srgbClr val="5B9BD5">
                  <a:lumMod val="75000"/>
                </a:srgbClr>
              </a:solidFill>
            </a:endParaRPr>
          </a:p>
        </p:txBody>
      </p: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cxnSp>
        <p:nvCxnSpPr>
          <p:cNvPr id="16" name="Straight Connector 15"/>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a:solidFill>
                  <a:prstClr val="black">
                    <a:tint val="75000"/>
                  </a:prstClr>
                </a:solidFill>
              </a:rPr>
              <a:pPr>
                <a:defRPr/>
              </a:pPr>
              <a:t>22</a:t>
            </a:fld>
            <a:endParaRPr lang="en-US" dirty="0">
              <a:solidFill>
                <a:prstClr val="black">
                  <a:tint val="75000"/>
                </a:prstClr>
              </a:solidFill>
            </a:endParaRPr>
          </a:p>
        </p:txBody>
      </p:sp>
      <p:sp>
        <p:nvSpPr>
          <p:cNvPr id="7" name="Content Placeholder 2"/>
          <p:cNvSpPr>
            <a:spLocks noGrp="1"/>
          </p:cNvSpPr>
          <p:nvPr>
            <p:ph idx="1"/>
          </p:nvPr>
        </p:nvSpPr>
        <p:spPr>
          <a:xfrm>
            <a:off x="318976" y="1549403"/>
            <a:ext cx="8504086" cy="3105550"/>
          </a:xfrm>
        </p:spPr>
        <p:txBody>
          <a:bodyPr>
            <a:normAutofit/>
          </a:bodyPr>
          <a:lstStyle/>
          <a:p>
            <a:r>
              <a:rPr lang="en-US" sz="2400" dirty="0"/>
              <a:t>“Why does a car have brakes? A car has brakes so it can go</a:t>
            </a:r>
            <a:r>
              <a:rPr lang="en-US" sz="2400" u="sng" dirty="0"/>
              <a:t> </a:t>
            </a:r>
            <a:r>
              <a:rPr lang="en-US" sz="2400" i="1" u="sng" dirty="0"/>
              <a:t>fast</a:t>
            </a:r>
            <a:r>
              <a:rPr lang="en-US" sz="2400" dirty="0"/>
              <a:t>. If you got into a car and you knew there were no brakes, you’d creep around very slowly. But if you have brakes you feel quite comfortable going 65 miles an hour down the street. The same is true of [risk] limits</a:t>
            </a:r>
            <a:r>
              <a:rPr lang="en-US" sz="2400" dirty="0" smtClean="0"/>
              <a:t>.”</a:t>
            </a:r>
          </a:p>
          <a:p>
            <a:endParaRPr lang="en-US" sz="2400" dirty="0"/>
          </a:p>
          <a:p>
            <a:pPr marL="0" indent="0">
              <a:buNone/>
            </a:pPr>
            <a:r>
              <a:rPr lang="en-US" sz="2400" dirty="0" smtClean="0"/>
              <a:t>-- </a:t>
            </a:r>
            <a:r>
              <a:rPr lang="en-US" sz="2400" dirty="0"/>
              <a:t>John Reed, former CEO of Citigroup to the Financial Crisis Inquiry </a:t>
            </a:r>
            <a:r>
              <a:rPr lang="en-US" sz="2400" dirty="0" smtClean="0"/>
              <a:t>Commission</a:t>
            </a:r>
            <a:endParaRPr lang="en-US"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393" y="4508398"/>
            <a:ext cx="3293785" cy="2136944"/>
          </a:xfrm>
          <a:prstGeom prst="rect">
            <a:avLst/>
          </a:prstGeom>
        </p:spPr>
      </p:pic>
    </p:spTree>
    <p:extLst>
      <p:ext uri="{BB962C8B-B14F-4D97-AF65-F5344CB8AC3E}">
        <p14:creationId xmlns:p14="http://schemas.microsoft.com/office/powerpoint/2010/main" val="3331747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44961" y="6399892"/>
            <a:ext cx="2133600" cy="365125"/>
          </a:xfrm>
        </p:spPr>
        <p:txBody>
          <a:bodyPr/>
          <a:lstStyle/>
          <a:p>
            <a:fld id="{6713CBF1-C694-40AF-9C0D-5B1A01F6E799}" type="slidenum">
              <a:rPr lang="en-US" smtClean="0">
                <a:solidFill>
                  <a:prstClr val="black">
                    <a:tint val="75000"/>
                  </a:prstClr>
                </a:solidFill>
              </a:rPr>
              <a:pPr/>
              <a:t>23</a:t>
            </a:fld>
            <a:endParaRPr lang="en-US" dirty="0">
              <a:solidFill>
                <a:prstClr val="black">
                  <a:tint val="75000"/>
                </a:prstClr>
              </a:solidFill>
            </a:endParaRPr>
          </a:p>
        </p:txBody>
      </p:sp>
      <p:sp>
        <p:nvSpPr>
          <p:cNvPr id="11"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Questions?</a:t>
            </a:r>
            <a:endParaRPr lang="en-US" sz="2800" dirty="0">
              <a:solidFill>
                <a:srgbClr val="5B9BD5">
                  <a:lumMod val="75000"/>
                </a:srgbClr>
              </a:solidFill>
            </a:endParaRPr>
          </a:p>
        </p:txBody>
      </p:sp>
      <p:cxnSp>
        <p:nvCxnSpPr>
          <p:cNvPr id="10" name="Straight Connector 9"/>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http://www.personalityhacker.com/wp-content/uploads/got-the-chee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3514"/>
            <a:ext cx="9144000" cy="335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OMB Seal (no bkgrd).gif"/>
          <p:cNvPicPr>
            <a:picLocks noChangeAspect="1"/>
          </p:cNvPicPr>
          <p:nvPr/>
        </p:nvPicPr>
        <p:blipFill>
          <a:blip r:embed="rId4"/>
          <a:srcRect/>
          <a:stretch>
            <a:fillRect/>
          </a:stretch>
        </p:blipFill>
        <p:spPr bwMode="auto">
          <a:xfrm>
            <a:off x="210357" y="-65881"/>
            <a:ext cx="1297923" cy="1294353"/>
          </a:xfrm>
          <a:prstGeom prst="rect">
            <a:avLst/>
          </a:prstGeom>
          <a:noFill/>
          <a:ln w="9525">
            <a:noFill/>
            <a:miter lim="800000"/>
            <a:headEnd/>
            <a:tailEnd/>
          </a:ln>
        </p:spPr>
      </p:pic>
    </p:spTree>
    <p:extLst>
      <p:ext uri="{BB962C8B-B14F-4D97-AF65-F5344CB8AC3E}">
        <p14:creationId xmlns:p14="http://schemas.microsoft.com/office/powerpoint/2010/main" val="3970037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bwMode="auto">
          <a:xfrm>
            <a:off x="456834" y="1888392"/>
            <a:ext cx="8313737" cy="11418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0" fontAlgn="base" hangingPunct="0">
              <a:spcBef>
                <a:spcPct val="0"/>
              </a:spcBef>
              <a:spcAft>
                <a:spcPct val="0"/>
              </a:spcAft>
              <a:defRPr/>
            </a:pPr>
            <a:r>
              <a:rPr lang="en-US" sz="2800" b="1" dirty="0" smtClean="0">
                <a:solidFill>
                  <a:prstClr val="black"/>
                </a:solidFill>
                <a:latin typeface="Cambria" pitchFamily="18" charset="0"/>
                <a:cs typeface="Arial" charset="0"/>
              </a:rPr>
              <a:t>Please Contact</a:t>
            </a:r>
          </a:p>
        </p:txBody>
      </p:sp>
      <p:sp>
        <p:nvSpPr>
          <p:cNvPr id="3" name="Content Placeholder 8"/>
          <p:cNvSpPr txBox="1">
            <a:spLocks/>
          </p:cNvSpPr>
          <p:nvPr/>
        </p:nvSpPr>
        <p:spPr bwMode="auto">
          <a:xfrm>
            <a:off x="315349" y="3218651"/>
            <a:ext cx="8596705" cy="2158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3300" dirty="0" smtClean="0">
                <a:solidFill>
                  <a:prstClr val="black"/>
                </a:solidFill>
              </a:rPr>
              <a:t>Office of Federal Financial Management (OFFM)</a:t>
            </a:r>
          </a:p>
          <a:p>
            <a:pPr marL="0" indent="0" algn="ctr">
              <a:buFont typeface="Arial" charset="0"/>
              <a:buNone/>
            </a:pPr>
            <a:r>
              <a:rPr lang="en-US" sz="3300" dirty="0" smtClean="0">
                <a:solidFill>
                  <a:prstClr val="black"/>
                </a:solidFill>
              </a:rPr>
              <a:t>Personnel and Performance Management (PPM)</a:t>
            </a:r>
          </a:p>
          <a:p>
            <a:pPr marL="0" indent="0" algn="ctr">
              <a:buNone/>
            </a:pPr>
            <a:r>
              <a:rPr lang="en-US" sz="3100" dirty="0">
                <a:solidFill>
                  <a:prstClr val="black"/>
                </a:solidFill>
              </a:rPr>
              <a:t>Dan Kaneshiro, </a:t>
            </a:r>
            <a:r>
              <a:rPr lang="en-US" sz="3100" dirty="0">
                <a:solidFill>
                  <a:prstClr val="black"/>
                </a:solidFill>
                <a:hlinkClick r:id="rId3"/>
              </a:rPr>
              <a:t>Daniel_S_Kaneshiro@omb.eop.gov</a:t>
            </a:r>
            <a:endParaRPr lang="en-US" sz="3100" dirty="0">
              <a:solidFill>
                <a:prstClr val="black"/>
              </a:solidFill>
            </a:endParaRPr>
          </a:p>
          <a:p>
            <a:pPr marL="0" indent="0" algn="ctr">
              <a:buNone/>
            </a:pPr>
            <a:r>
              <a:rPr lang="en-US" sz="3100" dirty="0" smtClean="0">
                <a:solidFill>
                  <a:prstClr val="black"/>
                </a:solidFill>
              </a:rPr>
              <a:t>Mark Bussow, </a:t>
            </a:r>
            <a:r>
              <a:rPr lang="en-US" sz="3100" dirty="0" smtClean="0">
                <a:solidFill>
                  <a:prstClr val="black"/>
                </a:solidFill>
                <a:hlinkClick r:id="rId4"/>
              </a:rPr>
              <a:t>Mark_Bussow@omb.eop.gov</a:t>
            </a:r>
            <a:endParaRPr lang="en-US" sz="3100" dirty="0" smtClean="0">
              <a:solidFill>
                <a:prstClr val="black"/>
              </a:solidFill>
            </a:endParaRPr>
          </a:p>
          <a:p>
            <a:pPr marL="0" indent="0" algn="ctr">
              <a:buFont typeface="Arial" charset="0"/>
              <a:buNone/>
            </a:pPr>
            <a:endParaRPr lang="en-US" sz="2000" dirty="0" smtClean="0">
              <a:solidFill>
                <a:prstClr val="black"/>
              </a:solidFill>
            </a:endParaRPr>
          </a:p>
          <a:p>
            <a:pPr marL="0" indent="0" algn="ctr">
              <a:buFont typeface="Arial" charset="0"/>
              <a:buNone/>
            </a:pPr>
            <a:endParaRPr lang="en-US" sz="2000" dirty="0" smtClean="0">
              <a:solidFill>
                <a:prstClr val="black"/>
              </a:solidFill>
            </a:endParaRPr>
          </a:p>
        </p:txBody>
      </p:sp>
      <p:pic>
        <p:nvPicPr>
          <p:cNvPr id="4" name="Picture 3" descr="OMB Seal (no bkgrd).gif"/>
          <p:cNvPicPr>
            <a:picLocks noChangeAspect="1"/>
          </p:cNvPicPr>
          <p:nvPr/>
        </p:nvPicPr>
        <p:blipFill>
          <a:blip r:embed="rId5"/>
          <a:srcRect/>
          <a:stretch>
            <a:fillRect/>
          </a:stretch>
        </p:blipFill>
        <p:spPr bwMode="auto">
          <a:xfrm>
            <a:off x="210357" y="-65881"/>
            <a:ext cx="1297923" cy="1294353"/>
          </a:xfrm>
          <a:prstGeom prst="rect">
            <a:avLst/>
          </a:prstGeom>
          <a:noFill/>
          <a:ln w="9525">
            <a:noFill/>
            <a:miter lim="800000"/>
            <a:headEnd/>
            <a:tailEnd/>
          </a:ln>
        </p:spPr>
      </p:pic>
    </p:spTree>
    <p:extLst>
      <p:ext uri="{BB962C8B-B14F-4D97-AF65-F5344CB8AC3E}">
        <p14:creationId xmlns:p14="http://schemas.microsoft.com/office/powerpoint/2010/main" val="1650993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smtClean="0">
                <a:solidFill>
                  <a:prstClr val="black"/>
                </a:solidFill>
                <a:latin typeface="Cambria" pitchFamily="18" charset="0"/>
              </a:rPr>
              <a:pPr>
                <a:defRPr/>
              </a:pPr>
              <a:t>3</a:t>
            </a:fld>
            <a:endParaRPr lang="en-US" dirty="0">
              <a:solidFill>
                <a:prstClr val="black"/>
              </a:solidFill>
              <a:latin typeface="Cambria" pitchFamily="18" charset="0"/>
            </a:endParaRPr>
          </a:p>
        </p:txBody>
      </p:sp>
      <p:sp>
        <p:nvSpPr>
          <p:cNvPr id="9" name="Title 1"/>
          <p:cNvSpPr txBox="1">
            <a:spLocks/>
          </p:cNvSpPr>
          <p:nvPr/>
        </p:nvSpPr>
        <p:spPr bwMode="auto">
          <a:xfrm>
            <a:off x="648961" y="124439"/>
            <a:ext cx="8229600" cy="868362"/>
          </a:xfrm>
          <a:prstGeom prst="rect">
            <a:avLst/>
          </a:prstGeom>
          <a:noFill/>
          <a:ln w="9525">
            <a:noFill/>
            <a:miter lim="800000"/>
            <a:headEnd/>
            <a:tailEnd/>
          </a:ln>
        </p:spPr>
        <p:txBody>
          <a:bodyPr anchor="ctr"/>
          <a:lstStyle/>
          <a:p>
            <a:pPr algn="ctr" eaLnBrk="0" hangingPunct="0">
              <a:defRPr/>
            </a:pPr>
            <a:r>
              <a:rPr lang="en-US" sz="2400" dirty="0" smtClean="0">
                <a:solidFill>
                  <a:srgbClr val="5B9BD5">
                    <a:lumMod val="75000"/>
                  </a:srgbClr>
                </a:solidFill>
              </a:rPr>
              <a:t>Current Risk Environment Facing Federal Government</a:t>
            </a:r>
            <a:endParaRPr lang="en-US" sz="2400" dirty="0">
              <a:solidFill>
                <a:srgbClr val="5B9BD5">
                  <a:lumMod val="75000"/>
                </a:srgbClr>
              </a:solidFill>
            </a:endParaRPr>
          </a:p>
        </p:txBody>
      </p:sp>
      <p:cxnSp>
        <p:nvCxnSpPr>
          <p:cNvPr id="10" name="Straight Connector 9"/>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OMB Seal (no bkgrd).gif"/>
          <p:cNvPicPr>
            <a:picLocks noChangeAspect="1"/>
          </p:cNvPicPr>
          <p:nvPr/>
        </p:nvPicPr>
        <p:blipFill>
          <a:blip r:embed="rId3"/>
          <a:srcRect/>
          <a:stretch>
            <a:fillRect/>
          </a:stretch>
        </p:blipFill>
        <p:spPr bwMode="auto">
          <a:xfrm>
            <a:off x="0" y="-4704"/>
            <a:ext cx="1297923" cy="1294353"/>
          </a:xfrm>
          <a:prstGeom prst="rect">
            <a:avLst/>
          </a:prstGeom>
          <a:noFill/>
          <a:ln w="9525">
            <a:noFill/>
            <a:miter lim="800000"/>
            <a:headEnd/>
            <a:tailEnd/>
          </a:ln>
        </p:spPr>
      </p:pic>
      <p:sp>
        <p:nvSpPr>
          <p:cNvPr id="40" name="Text Box 2"/>
          <p:cNvSpPr txBox="1">
            <a:spLocks noChangeArrowheads="1"/>
          </p:cNvSpPr>
          <p:nvPr/>
        </p:nvSpPr>
        <p:spPr bwMode="auto">
          <a:xfrm>
            <a:off x="1805195" y="4989785"/>
            <a:ext cx="1998534"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en-US" sz="11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CXO/Operations Support</a:t>
            </a:r>
            <a:endParaRPr lang="en-US" sz="1100" dirty="0">
              <a:solidFill>
                <a:prstClr val="black"/>
              </a:solidFill>
              <a:ea typeface="Calibri" panose="020F0502020204030204" pitchFamily="34" charset="0"/>
              <a:cs typeface="Times New Roman" panose="02020603050405020304" pitchFamily="18" charset="0"/>
            </a:endParaRPr>
          </a:p>
        </p:txBody>
      </p:sp>
      <p:sp>
        <p:nvSpPr>
          <p:cNvPr id="11" name="TextBox 10"/>
          <p:cNvSpPr txBox="1"/>
          <p:nvPr/>
        </p:nvSpPr>
        <p:spPr>
          <a:xfrm>
            <a:off x="1495514" y="2221906"/>
            <a:ext cx="2308215" cy="369332"/>
          </a:xfrm>
          <a:prstGeom prst="rect">
            <a:avLst/>
          </a:prstGeom>
          <a:noFill/>
        </p:spPr>
        <p:txBody>
          <a:bodyPr wrap="square" rtlCol="0">
            <a:spAutoFit/>
          </a:bodyPr>
          <a:lstStyle/>
          <a:p>
            <a:endParaRPr lang="en-US" dirty="0">
              <a:solidFill>
                <a:prstClr val="black"/>
              </a:solidFill>
            </a:endParaRPr>
          </a:p>
        </p:txBody>
      </p:sp>
      <p:sp>
        <p:nvSpPr>
          <p:cNvPr id="14" name="TextBox 13"/>
          <p:cNvSpPr txBox="1"/>
          <p:nvPr/>
        </p:nvSpPr>
        <p:spPr>
          <a:xfrm>
            <a:off x="957129" y="1666430"/>
            <a:ext cx="184731" cy="369332"/>
          </a:xfrm>
          <a:prstGeom prst="rect">
            <a:avLst/>
          </a:prstGeom>
          <a:noFill/>
        </p:spPr>
        <p:txBody>
          <a:bodyPr wrap="none" rtlCol="0">
            <a:spAutoFit/>
          </a:bodyPr>
          <a:lstStyle/>
          <a:p>
            <a:endParaRPr lang="en-US" dirty="0">
              <a:solidFill>
                <a:prstClr val="black"/>
              </a:solidFill>
            </a:endParaRPr>
          </a:p>
        </p:txBody>
      </p:sp>
      <p:sp>
        <p:nvSpPr>
          <p:cNvPr id="12" name="Rectangle 11"/>
          <p:cNvSpPr/>
          <p:nvPr/>
        </p:nvSpPr>
        <p:spPr>
          <a:xfrm>
            <a:off x="205044" y="1363648"/>
            <a:ext cx="8858036" cy="5570756"/>
          </a:xfrm>
          <a:prstGeom prst="rect">
            <a:avLst/>
          </a:prstGeom>
        </p:spPr>
        <p:txBody>
          <a:bodyPr wrap="square">
            <a:spAutoFit/>
          </a:bodyPr>
          <a:lstStyle/>
          <a:p>
            <a:pPr marL="285750" indent="-285750">
              <a:buFont typeface="Arial" panose="020B0604020202020204" pitchFamily="34" charset="0"/>
              <a:buChar char="•"/>
            </a:pPr>
            <a:r>
              <a:rPr lang="en-US" sz="2000" dirty="0">
                <a:solidFill>
                  <a:prstClr val="black"/>
                </a:solidFill>
              </a:rPr>
              <a:t>The Federal government is facing greater change than at any other point in time</a:t>
            </a:r>
          </a:p>
          <a:p>
            <a:pPr marL="285750" indent="-285750">
              <a:buFont typeface="Arial" panose="020B0604020202020204" pitchFamily="34" charset="0"/>
              <a:buChar char="•"/>
            </a:pPr>
            <a:r>
              <a:rPr lang="en-US" sz="2000" dirty="0">
                <a:solidFill>
                  <a:prstClr val="black"/>
                </a:solidFill>
              </a:rPr>
              <a:t>Current budget realities mean government agencies compete for limited resources as never before</a:t>
            </a:r>
          </a:p>
          <a:p>
            <a:pPr marL="285750" indent="-285750">
              <a:buFont typeface="Arial" panose="020B0604020202020204" pitchFamily="34" charset="0"/>
              <a:buChar char="•"/>
            </a:pPr>
            <a:r>
              <a:rPr lang="en-US" sz="2000" dirty="0">
                <a:solidFill>
                  <a:prstClr val="black"/>
                </a:solidFill>
              </a:rPr>
              <a:t>Budgets will go to those who best show value</a:t>
            </a:r>
          </a:p>
          <a:p>
            <a:pPr marL="285750" indent="-285750">
              <a:buFont typeface="Arial" panose="020B0604020202020204" pitchFamily="34" charset="0"/>
              <a:buChar char="•"/>
            </a:pPr>
            <a:r>
              <a:rPr lang="en-US" sz="2000" dirty="0">
                <a:solidFill>
                  <a:prstClr val="black"/>
                </a:solidFill>
              </a:rPr>
              <a:t>There is greater scrutiny and expectations from internal and external stakeholders for agencies to respond to risk faster and more effectively</a:t>
            </a:r>
          </a:p>
          <a:p>
            <a:pPr marL="285750" indent="-285750">
              <a:buFont typeface="Arial" panose="020B0604020202020204" pitchFamily="34" charset="0"/>
              <a:buChar char="•"/>
            </a:pPr>
            <a:r>
              <a:rPr lang="en-US" sz="2000" dirty="0">
                <a:solidFill>
                  <a:prstClr val="black"/>
                </a:solidFill>
              </a:rPr>
              <a:t>The continual focus of risk management on financial areas has limited the broader considerations of risk within organizations</a:t>
            </a:r>
          </a:p>
          <a:p>
            <a:pPr lvl="1"/>
            <a:endParaRPr lang="en-US" sz="1600" dirty="0" smtClean="0">
              <a:solidFill>
                <a:prstClr val="black"/>
              </a:solidFill>
              <a:latin typeface="Cambria" panose="02040503050406030204" pitchFamily="18" charset="0"/>
            </a:endParaRPr>
          </a:p>
          <a:p>
            <a:pPr algn="ctr"/>
            <a:r>
              <a:rPr lang="en-US" sz="2400" b="1" dirty="0" smtClean="0">
                <a:solidFill>
                  <a:prstClr val="black"/>
                </a:solidFill>
              </a:rPr>
              <a:t>Major Management Challenges </a:t>
            </a:r>
          </a:p>
          <a:p>
            <a:pPr algn="ctr"/>
            <a:r>
              <a:rPr lang="en-US" sz="2000" dirty="0" smtClean="0">
                <a:solidFill>
                  <a:prstClr val="black"/>
                </a:solidFill>
              </a:rPr>
              <a:t>Could they have been avoided? </a:t>
            </a:r>
          </a:p>
          <a:p>
            <a:pPr algn="ctr"/>
            <a:r>
              <a:rPr lang="en-US" sz="2000" dirty="0" smtClean="0">
                <a:solidFill>
                  <a:prstClr val="black"/>
                </a:solidFill>
              </a:rPr>
              <a:t>Could the impact have been minimized and more manageable?</a:t>
            </a:r>
          </a:p>
          <a:p>
            <a:endParaRPr lang="en-US" sz="1600" dirty="0" smtClean="0">
              <a:solidFill>
                <a:prstClr val="black"/>
              </a:solidFill>
              <a:latin typeface="Cambria" panose="02040503050406030204" pitchFamily="18" charset="0"/>
            </a:endParaRPr>
          </a:p>
          <a:p>
            <a:endParaRPr lang="en-US" sz="1600" dirty="0">
              <a:solidFill>
                <a:prstClr val="black"/>
              </a:solidFill>
              <a:latin typeface="Cambria" panose="02040503050406030204" pitchFamily="18" charset="0"/>
            </a:endParaRPr>
          </a:p>
          <a:p>
            <a:endParaRPr lang="en-US" sz="1600" dirty="0" smtClean="0">
              <a:solidFill>
                <a:prstClr val="black"/>
              </a:solidFill>
              <a:latin typeface="Cambria" panose="02040503050406030204" pitchFamily="18" charset="0"/>
            </a:endParaRPr>
          </a:p>
          <a:p>
            <a:endParaRPr lang="en-US" sz="1600" dirty="0">
              <a:solidFill>
                <a:prstClr val="black"/>
              </a:solidFill>
              <a:latin typeface="Cambria" panose="02040503050406030204" pitchFamily="18" charset="0"/>
            </a:endParaRPr>
          </a:p>
          <a:p>
            <a:endParaRPr lang="en-US" sz="1600" dirty="0" smtClean="0">
              <a:solidFill>
                <a:prstClr val="black"/>
              </a:solidFill>
              <a:latin typeface="Cambria" panose="02040503050406030204" pitchFamily="18" charset="0"/>
            </a:endParaRPr>
          </a:p>
          <a:p>
            <a:endParaRPr lang="en-US" sz="1600" dirty="0">
              <a:solidFill>
                <a:prstClr val="black"/>
              </a:solidFill>
              <a:latin typeface="Cambria" panose="02040503050406030204" pitchFamily="18" charset="0"/>
            </a:endParaRPr>
          </a:p>
          <a:p>
            <a:pPr algn="ctr"/>
            <a:r>
              <a:rPr lang="en-US" sz="2000" i="1" dirty="0" smtClean="0">
                <a:solidFill>
                  <a:prstClr val="black"/>
                </a:solidFill>
              </a:rPr>
              <a:t>What will be next?</a:t>
            </a:r>
            <a:endParaRPr lang="en-US" sz="2000" i="1" dirty="0">
              <a:solidFill>
                <a:prstClr val="black"/>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335" y="5216361"/>
            <a:ext cx="1263419" cy="117891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596" y="5216361"/>
            <a:ext cx="1156234" cy="117891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6642" y="5150112"/>
            <a:ext cx="1156234" cy="117891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6753" y="5192462"/>
            <a:ext cx="1156234" cy="117891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9254" y="5216361"/>
            <a:ext cx="1156234" cy="1178914"/>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0965" y="5216361"/>
            <a:ext cx="1156234" cy="1178914"/>
          </a:xfrm>
          <a:prstGeom prst="rect">
            <a:avLst/>
          </a:prstGeom>
        </p:spPr>
      </p:pic>
    </p:spTree>
    <p:extLst>
      <p:ext uri="{BB962C8B-B14F-4D97-AF65-F5344CB8AC3E}">
        <p14:creationId xmlns:p14="http://schemas.microsoft.com/office/powerpoint/2010/main" val="404674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smtClean="0">
                <a:solidFill>
                  <a:prstClr val="black"/>
                </a:solidFill>
                <a:latin typeface="Cambria" pitchFamily="18" charset="0"/>
              </a:rPr>
              <a:pPr>
                <a:defRPr/>
              </a:pPr>
              <a:t>4</a:t>
            </a:fld>
            <a:endParaRPr lang="en-US" dirty="0">
              <a:solidFill>
                <a:prstClr val="black"/>
              </a:solidFill>
              <a:latin typeface="Cambria" pitchFamily="18" charset="0"/>
            </a:endParaRPr>
          </a:p>
        </p:txBody>
      </p:sp>
      <p:sp>
        <p:nvSpPr>
          <p:cNvPr id="9" name="Title 1"/>
          <p:cNvSpPr txBox="1">
            <a:spLocks/>
          </p:cNvSpPr>
          <p:nvPr/>
        </p:nvSpPr>
        <p:spPr bwMode="auto">
          <a:xfrm>
            <a:off x="877562" y="242804"/>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Enterprise Risk Management and Internal Control</a:t>
            </a:r>
            <a:endParaRPr lang="en-US" sz="2800" dirty="0">
              <a:solidFill>
                <a:srgbClr val="5B9BD5">
                  <a:lumMod val="75000"/>
                </a:srgbClr>
              </a:solidFill>
            </a:endParaRPr>
          </a:p>
        </p:txBody>
      </p: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sp>
        <p:nvSpPr>
          <p:cNvPr id="40" name="Text Box 2"/>
          <p:cNvSpPr txBox="1">
            <a:spLocks noChangeArrowheads="1"/>
          </p:cNvSpPr>
          <p:nvPr/>
        </p:nvSpPr>
        <p:spPr bwMode="auto">
          <a:xfrm>
            <a:off x="1805195" y="4989785"/>
            <a:ext cx="1998534" cy="261610"/>
          </a:xfrm>
          <a:prstGeom prst="rect">
            <a:avLst/>
          </a:prstGeom>
          <a:noFill/>
          <a:ln w="9525">
            <a:noFill/>
            <a:miter lim="800000"/>
            <a:headEnd/>
            <a:tailEnd/>
          </a:ln>
        </p:spPr>
        <p:txBody>
          <a:bodyPr rot="0" vert="horz" wrap="square" lIns="91440" tIns="45720" rIns="91440" bIns="45720" anchor="t" anchorCtr="0">
            <a:spAutoFit/>
          </a:bodyPr>
          <a:lstStyle/>
          <a:p>
            <a:pPr algn="ctr"/>
            <a:r>
              <a:rPr lang="en-US" sz="11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CXO/Operations Support</a:t>
            </a:r>
            <a:endParaRPr lang="en-US" sz="1100" dirty="0">
              <a:solidFill>
                <a:prstClr val="black"/>
              </a:solidFill>
              <a:ea typeface="Calibri" panose="020F0502020204030204" pitchFamily="34" charset="0"/>
              <a:cs typeface="Times New Roman" panose="02020603050405020304" pitchFamily="18" charset="0"/>
            </a:endParaRPr>
          </a:p>
        </p:txBody>
      </p:sp>
      <p:sp>
        <p:nvSpPr>
          <p:cNvPr id="11" name="TextBox 10"/>
          <p:cNvSpPr txBox="1"/>
          <p:nvPr/>
        </p:nvSpPr>
        <p:spPr>
          <a:xfrm>
            <a:off x="1495514" y="2221906"/>
            <a:ext cx="2308215" cy="369332"/>
          </a:xfrm>
          <a:prstGeom prst="rect">
            <a:avLst/>
          </a:prstGeom>
          <a:noFill/>
        </p:spPr>
        <p:txBody>
          <a:bodyPr wrap="square" rtlCol="0">
            <a:spAutoFit/>
          </a:bodyPr>
          <a:lstStyle/>
          <a:p>
            <a:endParaRPr lang="en-US" dirty="0">
              <a:solidFill>
                <a:prstClr val="black"/>
              </a:solidFill>
            </a:endParaRPr>
          </a:p>
        </p:txBody>
      </p:sp>
      <p:sp>
        <p:nvSpPr>
          <p:cNvPr id="14" name="TextBox 13"/>
          <p:cNvSpPr txBox="1"/>
          <p:nvPr/>
        </p:nvSpPr>
        <p:spPr>
          <a:xfrm>
            <a:off x="957129" y="1666430"/>
            <a:ext cx="184731" cy="369332"/>
          </a:xfrm>
          <a:prstGeom prst="rect">
            <a:avLst/>
          </a:prstGeom>
          <a:noFill/>
        </p:spPr>
        <p:txBody>
          <a:bodyPr wrap="none" rtlCol="0">
            <a:spAutoFit/>
          </a:bodyPr>
          <a:lstStyle/>
          <a:p>
            <a:endParaRPr lang="en-US" dirty="0">
              <a:solidFill>
                <a:prstClr val="black"/>
              </a:solidFill>
            </a:endParaRPr>
          </a:p>
        </p:txBody>
      </p:sp>
      <p:cxnSp>
        <p:nvCxnSpPr>
          <p:cNvPr id="16" name="Straight Connector 15"/>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71849" y="1322789"/>
            <a:ext cx="3232513" cy="42780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dirty="0">
                <a:solidFill>
                  <a:prstClr val="black"/>
                </a:solidFill>
                <a:latin typeface="Cambria" pitchFamily="18" charset="0"/>
                <a:ea typeface="Arial Unicode MS" pitchFamily="34" charset="-128"/>
                <a:cs typeface="Arial Unicode MS" pitchFamily="34" charset="-128"/>
              </a:rPr>
              <a:t>Risk</a:t>
            </a:r>
            <a:r>
              <a:rPr lang="en-US" sz="1600" dirty="0">
                <a:solidFill>
                  <a:prstClr val="black"/>
                </a:solidFill>
              </a:rPr>
              <a:t> is the effect of uncertainty on objectives.  It is typically addressed within functional, programmatic, or organizational silos. </a:t>
            </a:r>
          </a:p>
          <a:p>
            <a:endParaRPr lang="en-US" sz="1600" dirty="0">
              <a:solidFill>
                <a:prstClr val="black"/>
              </a:solidFill>
            </a:endParaRPr>
          </a:p>
          <a:p>
            <a:r>
              <a:rPr lang="en-US" sz="1600" b="1" i="1" dirty="0">
                <a:solidFill>
                  <a:prstClr val="black"/>
                </a:solidFill>
                <a:latin typeface="Cambria" pitchFamily="18" charset="0"/>
                <a:ea typeface="Arial Unicode MS" pitchFamily="34" charset="-128"/>
                <a:cs typeface="Arial Unicode MS" pitchFamily="34" charset="-128"/>
              </a:rPr>
              <a:t>Enterprise Risk Management </a:t>
            </a:r>
            <a:r>
              <a:rPr lang="en-US" sz="1600" dirty="0" smtClean="0">
                <a:solidFill>
                  <a:prstClr val="black"/>
                </a:solidFill>
              </a:rPr>
              <a:t>is: </a:t>
            </a:r>
            <a:endParaRPr lang="en-US" sz="1600" dirty="0">
              <a:solidFill>
                <a:prstClr val="black"/>
              </a:solidFill>
            </a:endParaRPr>
          </a:p>
          <a:p>
            <a:r>
              <a:rPr lang="en-US" sz="1600" dirty="0">
                <a:solidFill>
                  <a:prstClr val="black"/>
                </a:solidFill>
              </a:rPr>
              <a:t>“a discipline that addresses the full spectrum of an organization’s risks, including challenges and opportunities, and integrates them into an enterprise-wide, strategically aligned portfolio view. ERM contributes to improved decision-making and supports the achievement of an organization’s mission, goals, and objectives.”</a:t>
            </a:r>
          </a:p>
          <a:p>
            <a:endParaRPr lang="en-US" sz="1600" dirty="0">
              <a:solidFill>
                <a:prstClr val="black"/>
              </a:solidFill>
            </a:endParaRPr>
          </a:p>
        </p:txBody>
      </p:sp>
      <p:sp>
        <p:nvSpPr>
          <p:cNvPr id="17" name="Rectangle 16"/>
          <p:cNvSpPr/>
          <p:nvPr/>
        </p:nvSpPr>
        <p:spPr>
          <a:xfrm>
            <a:off x="5214550" y="1222057"/>
            <a:ext cx="3696025" cy="45243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dirty="0">
                <a:solidFill>
                  <a:prstClr val="black"/>
                </a:solidFill>
                <a:latin typeface="Cambria" pitchFamily="18" charset="0"/>
                <a:ea typeface="Arial Unicode MS" pitchFamily="34" charset="-128"/>
                <a:cs typeface="Arial Unicode MS" pitchFamily="34" charset="-128"/>
              </a:rPr>
              <a:t>Internal Control </a:t>
            </a:r>
            <a:r>
              <a:rPr lang="en-US" sz="1600" dirty="0">
                <a:solidFill>
                  <a:prstClr val="black"/>
                </a:solidFill>
              </a:rPr>
              <a:t>is a process effected by an entity’s oversight body, management and personnel that provides reasonable assurance that the objectives of an entity will be achieved.  (GAO </a:t>
            </a:r>
            <a:r>
              <a:rPr lang="en-US" sz="1600" dirty="0" smtClean="0">
                <a:solidFill>
                  <a:prstClr val="black"/>
                </a:solidFill>
              </a:rPr>
              <a:t>Green Book</a:t>
            </a:r>
            <a:r>
              <a:rPr lang="en-US" sz="1600" dirty="0">
                <a:solidFill>
                  <a:prstClr val="black"/>
                </a:solidFill>
              </a:rPr>
              <a:t>)</a:t>
            </a:r>
          </a:p>
          <a:p>
            <a:endParaRPr lang="en-US" sz="1600" dirty="0">
              <a:solidFill>
                <a:prstClr val="black"/>
              </a:solidFill>
            </a:endParaRPr>
          </a:p>
          <a:p>
            <a:r>
              <a:rPr lang="en-US" sz="1600" dirty="0">
                <a:solidFill>
                  <a:prstClr val="black"/>
                </a:solidFill>
              </a:rPr>
              <a:t>A process to help achieve objectives </a:t>
            </a:r>
            <a:endParaRPr lang="en-US" sz="1600" dirty="0" smtClean="0">
              <a:solidFill>
                <a:prstClr val="black"/>
              </a:solidFill>
            </a:endParaRPr>
          </a:p>
          <a:p>
            <a:r>
              <a:rPr lang="en-US" sz="1600" dirty="0" smtClean="0">
                <a:solidFill>
                  <a:prstClr val="black"/>
                </a:solidFill>
              </a:rPr>
              <a:t>(</a:t>
            </a:r>
            <a:r>
              <a:rPr lang="en-US" sz="1600" dirty="0">
                <a:solidFill>
                  <a:prstClr val="black"/>
                </a:solidFill>
              </a:rPr>
              <a:t>GAO </a:t>
            </a:r>
            <a:r>
              <a:rPr lang="en-US" sz="1600" dirty="0" smtClean="0">
                <a:solidFill>
                  <a:prstClr val="black"/>
                </a:solidFill>
              </a:rPr>
              <a:t>Green Book</a:t>
            </a:r>
            <a:r>
              <a:rPr lang="en-US" sz="1600" dirty="0">
                <a:solidFill>
                  <a:prstClr val="black"/>
                </a:solidFill>
              </a:rPr>
              <a:t>)</a:t>
            </a:r>
            <a:endParaRPr lang="en-US" sz="1600" b="1" i="1" dirty="0">
              <a:solidFill>
                <a:prstClr val="black"/>
              </a:solidFill>
              <a:latin typeface="Cambria" pitchFamily="18" charset="0"/>
              <a:ea typeface="Arial Unicode MS" pitchFamily="34" charset="-128"/>
              <a:cs typeface="Arial Unicode MS" pitchFamily="34" charset="-128"/>
            </a:endParaRPr>
          </a:p>
          <a:p>
            <a:endParaRPr lang="en-US" sz="1600" b="1" i="1" dirty="0">
              <a:solidFill>
                <a:prstClr val="black"/>
              </a:solidFill>
              <a:latin typeface="Cambria" pitchFamily="18" charset="0"/>
              <a:ea typeface="Arial Unicode MS" pitchFamily="34" charset="-128"/>
              <a:cs typeface="Arial Unicode MS" pitchFamily="34" charset="-128"/>
            </a:endParaRPr>
          </a:p>
          <a:p>
            <a:r>
              <a:rPr lang="en-US" sz="1600" i="1" dirty="0">
                <a:solidFill>
                  <a:prstClr val="black"/>
                </a:solidFill>
              </a:rPr>
              <a:t>In other words, things you do to make sure good things happen and bad things don’t.</a:t>
            </a:r>
          </a:p>
          <a:p>
            <a:endParaRPr lang="en-US" sz="1600" b="1" i="1" dirty="0">
              <a:solidFill>
                <a:prstClr val="black"/>
              </a:solidFill>
              <a:latin typeface="Cambria" pitchFamily="18" charset="0"/>
              <a:ea typeface="Arial Unicode MS" pitchFamily="34" charset="-128"/>
              <a:cs typeface="Arial Unicode MS" pitchFamily="34" charset="-128"/>
            </a:endParaRPr>
          </a:p>
          <a:p>
            <a:r>
              <a:rPr lang="en-US" sz="1600" b="1" i="1" dirty="0">
                <a:solidFill>
                  <a:prstClr val="black"/>
                </a:solidFill>
                <a:latin typeface="Cambria" pitchFamily="18" charset="0"/>
                <a:ea typeface="Arial Unicode MS" pitchFamily="34" charset="-128"/>
                <a:cs typeface="Arial Unicode MS" pitchFamily="34" charset="-128"/>
              </a:rPr>
              <a:t>Internal Control System </a:t>
            </a:r>
            <a:r>
              <a:rPr lang="en-US" sz="1600" dirty="0">
                <a:solidFill>
                  <a:prstClr val="black"/>
                </a:solidFill>
              </a:rPr>
              <a:t>is a continuous built-in component of operations, effected by people, that provides reasonable assurance, not absolute assurance, that an entity’s objectives will be achieved. </a:t>
            </a:r>
            <a:endParaRPr lang="en-US" sz="1600" dirty="0" smtClean="0">
              <a:solidFill>
                <a:prstClr val="black"/>
              </a:solidFill>
            </a:endParaRPr>
          </a:p>
          <a:p>
            <a:r>
              <a:rPr lang="en-US" sz="1600" dirty="0" smtClean="0">
                <a:solidFill>
                  <a:prstClr val="black"/>
                </a:solidFill>
              </a:rPr>
              <a:t>(</a:t>
            </a:r>
            <a:r>
              <a:rPr lang="en-US" sz="1600" dirty="0">
                <a:solidFill>
                  <a:prstClr val="black"/>
                </a:solidFill>
              </a:rPr>
              <a:t>GAO </a:t>
            </a:r>
            <a:r>
              <a:rPr lang="en-US" sz="1600" dirty="0" smtClean="0">
                <a:solidFill>
                  <a:prstClr val="black"/>
                </a:solidFill>
              </a:rPr>
              <a:t>Green Book)</a:t>
            </a:r>
            <a:endParaRPr lang="en-US" sz="1600" dirty="0">
              <a:solidFill>
                <a:prstClr val="black"/>
              </a:solidFill>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2556" y="1316729"/>
            <a:ext cx="1713167" cy="4091779"/>
          </a:xfrm>
          <a:prstGeom prst="rect">
            <a:avLst/>
          </a:prstGeom>
        </p:spPr>
      </p:pic>
      <p:sp>
        <p:nvSpPr>
          <p:cNvPr id="19" name="Rectangle 18"/>
          <p:cNvSpPr/>
          <p:nvPr/>
        </p:nvSpPr>
        <p:spPr>
          <a:xfrm>
            <a:off x="957129" y="5565622"/>
            <a:ext cx="9235440" cy="144655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prstClr val="black"/>
                </a:solidFill>
                <a:latin typeface="Cambria" pitchFamily="18" charset="0"/>
                <a:ea typeface="Arial Unicode MS" pitchFamily="34" charset="-128"/>
                <a:cs typeface="Arial Unicode MS" pitchFamily="34" charset="-128"/>
              </a:rPr>
              <a:t>Outcomes: </a:t>
            </a:r>
          </a:p>
          <a:p>
            <a:pPr marL="285750" indent="-285750">
              <a:buFont typeface="Arial" panose="020B0604020202020204" pitchFamily="34" charset="0"/>
              <a:buChar char="•"/>
            </a:pPr>
            <a:r>
              <a:rPr lang="en-US" dirty="0" smtClean="0">
                <a:solidFill>
                  <a:prstClr val="black"/>
                </a:solidFill>
              </a:rPr>
              <a:t>An </a:t>
            </a:r>
            <a:r>
              <a:rPr lang="en-US" dirty="0">
                <a:solidFill>
                  <a:prstClr val="black"/>
                </a:solidFill>
              </a:rPr>
              <a:t>increased likelihood of successfully delivering on agency goals and objectives.</a:t>
            </a:r>
          </a:p>
          <a:p>
            <a:pPr marL="285750" indent="-285750">
              <a:buFont typeface="Arial" panose="020B0604020202020204" pitchFamily="34" charset="0"/>
              <a:buChar char="•"/>
            </a:pPr>
            <a:r>
              <a:rPr lang="en-US" dirty="0">
                <a:solidFill>
                  <a:prstClr val="black"/>
                </a:solidFill>
              </a:rPr>
              <a:t>Fewer unanticipated outcomes encountered</a:t>
            </a:r>
            <a:r>
              <a:rPr lang="en-US" dirty="0" smtClean="0">
                <a:solidFill>
                  <a:prstClr val="black"/>
                </a:solidFill>
              </a:rPr>
              <a:t>.</a:t>
            </a:r>
          </a:p>
          <a:p>
            <a:pPr marL="285750" indent="-285750">
              <a:buFont typeface="Arial" panose="020B0604020202020204" pitchFamily="34" charset="0"/>
              <a:buChar char="•"/>
            </a:pPr>
            <a:r>
              <a:rPr lang="en-US" dirty="0">
                <a:solidFill>
                  <a:prstClr val="black"/>
                </a:solidFill>
              </a:rPr>
              <a:t>Better assessment of risks associated with changes in the environment.</a:t>
            </a:r>
          </a:p>
          <a:p>
            <a:pPr marL="285750" indent="-285750">
              <a:buFont typeface="Arial" panose="020B0604020202020204" pitchFamily="34" charset="0"/>
              <a:buChar char="•"/>
            </a:pPr>
            <a:endParaRPr lang="en-US" sz="1600" dirty="0">
              <a:solidFill>
                <a:prstClr val="black"/>
              </a:solidFill>
            </a:endParaRPr>
          </a:p>
        </p:txBody>
      </p:sp>
    </p:spTree>
    <p:extLst>
      <p:ext uri="{BB962C8B-B14F-4D97-AF65-F5344CB8AC3E}">
        <p14:creationId xmlns:p14="http://schemas.microsoft.com/office/powerpoint/2010/main" val="2120794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48961"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Enterprise Risk Management Model</a:t>
            </a:r>
            <a:endParaRPr lang="en-US" sz="2800" dirty="0">
              <a:solidFill>
                <a:srgbClr val="5B9BD5">
                  <a:lumMod val="75000"/>
                </a:srgbClr>
              </a:solidFill>
            </a:endParaRPr>
          </a:p>
        </p:txBody>
      </p:sp>
      <p:pic>
        <p:nvPicPr>
          <p:cNvPr id="8" name="Picture 7" descr="OMB Seal (no bkgrd).gif"/>
          <p:cNvPicPr>
            <a:picLocks noChangeAspect="1"/>
          </p:cNvPicPr>
          <p:nvPr/>
        </p:nvPicPr>
        <p:blipFill>
          <a:blip r:embed="rId3"/>
          <a:srcRect/>
          <a:stretch>
            <a:fillRect/>
          </a:stretch>
        </p:blipFill>
        <p:spPr bwMode="auto">
          <a:xfrm>
            <a:off x="0" y="-11428"/>
            <a:ext cx="1297923" cy="1294353"/>
          </a:xfrm>
          <a:prstGeom prst="rect">
            <a:avLst/>
          </a:prstGeom>
          <a:noFill/>
          <a:ln w="9525">
            <a:noFill/>
            <a:miter lim="800000"/>
            <a:headEnd/>
            <a:tailEnd/>
          </a:ln>
        </p:spPr>
      </p:pic>
      <p:sp>
        <p:nvSpPr>
          <p:cNvPr id="12" name="Content Placeholder 2"/>
          <p:cNvSpPr txBox="1">
            <a:spLocks/>
          </p:cNvSpPr>
          <p:nvPr/>
        </p:nvSpPr>
        <p:spPr>
          <a:xfrm>
            <a:off x="84323" y="1431616"/>
            <a:ext cx="8308773" cy="5051297"/>
          </a:xfrm>
          <a:prstGeom prst="rect">
            <a:avLst/>
          </a:prstGeom>
        </p:spPr>
        <p:txBody>
          <a:bodyPr/>
          <a:lstStyle/>
          <a:p>
            <a:endParaRPr lang="en-US" sz="1600" dirty="0">
              <a:solidFill>
                <a:prstClr val="black"/>
              </a:solidFill>
            </a:endParaRPr>
          </a:p>
          <a:p>
            <a:endParaRPr lang="en-US" sz="1600" b="1" dirty="0">
              <a:solidFill>
                <a:prstClr val="black"/>
              </a:solidFill>
            </a:endParaRPr>
          </a:p>
        </p:txBody>
      </p:sp>
      <p:cxnSp>
        <p:nvCxnSpPr>
          <p:cNvPr id="16" name="Straight Connector 15"/>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a:solidFill>
                  <a:prstClr val="black">
                    <a:tint val="75000"/>
                  </a:prstClr>
                </a:solidFill>
              </a:rPr>
              <a:pPr>
                <a:defRPr/>
              </a:pPr>
              <a:t>5</a:t>
            </a:fld>
            <a:endParaRPr lang="en-US" dirty="0">
              <a:solidFill>
                <a:prstClr val="black">
                  <a:tint val="75000"/>
                </a:prstClr>
              </a:solidFill>
            </a:endParaRPr>
          </a:p>
        </p:txBody>
      </p:sp>
      <p:sp>
        <p:nvSpPr>
          <p:cNvPr id="3" name="Rectangle 2"/>
          <p:cNvSpPr/>
          <p:nvPr/>
        </p:nvSpPr>
        <p:spPr>
          <a:xfrm>
            <a:off x="269352" y="1431617"/>
            <a:ext cx="3681980" cy="5016758"/>
          </a:xfrm>
          <a:prstGeom prst="rect">
            <a:avLst/>
          </a:prstGeom>
        </p:spPr>
        <p:txBody>
          <a:bodyPr wrap="square">
            <a:spAutoFit/>
          </a:bodyPr>
          <a:lstStyle/>
          <a:p>
            <a:r>
              <a:rPr lang="en-US" sz="2000" b="1" dirty="0" smtClean="0">
                <a:solidFill>
                  <a:prstClr val="black"/>
                </a:solidFill>
                <a:ea typeface="Arial Unicode MS" pitchFamily="34" charset="-128"/>
                <a:cs typeface="Arial Unicode MS" pitchFamily="34" charset="-128"/>
              </a:rPr>
              <a:t>Overview:</a:t>
            </a:r>
            <a:endParaRPr lang="en-US" sz="2000" b="1" dirty="0">
              <a:solidFill>
                <a:prstClr val="black"/>
              </a:solidFill>
              <a:ea typeface="Arial Unicode MS" pitchFamily="34" charset="-128"/>
              <a:cs typeface="Arial Unicode MS" pitchFamily="34" charset="-128"/>
            </a:endParaRPr>
          </a:p>
          <a:p>
            <a:pPr marL="285750" indent="-285750">
              <a:buFont typeface="Arial" panose="020B0604020202020204" pitchFamily="34" charset="0"/>
              <a:buChar char="•"/>
            </a:pPr>
            <a:r>
              <a:rPr lang="en-US" sz="2000" b="1" dirty="0" smtClean="0">
                <a:solidFill>
                  <a:prstClr val="black"/>
                </a:solidFill>
              </a:rPr>
              <a:t>7 Cyclical Components</a:t>
            </a:r>
          </a:p>
          <a:p>
            <a:pPr marL="742950" lvl="1" indent="-285750">
              <a:buFont typeface="Arial" panose="020B0604020202020204" pitchFamily="34" charset="0"/>
              <a:buChar char="•"/>
            </a:pPr>
            <a:r>
              <a:rPr lang="en-US" sz="2000" dirty="0" smtClean="0">
                <a:solidFill>
                  <a:prstClr val="black"/>
                </a:solidFill>
              </a:rPr>
              <a:t>Establish the Context</a:t>
            </a:r>
          </a:p>
          <a:p>
            <a:pPr marL="742950" lvl="1" indent="-285750">
              <a:buFont typeface="Arial" panose="020B0604020202020204" pitchFamily="34" charset="0"/>
              <a:buChar char="•"/>
            </a:pPr>
            <a:r>
              <a:rPr lang="en-US" sz="2000" dirty="0" smtClean="0">
                <a:solidFill>
                  <a:prstClr val="black"/>
                </a:solidFill>
              </a:rPr>
              <a:t>Identify Risks</a:t>
            </a:r>
          </a:p>
          <a:p>
            <a:pPr marL="742950" lvl="1" indent="-285750">
              <a:buFont typeface="Arial" panose="020B0604020202020204" pitchFamily="34" charset="0"/>
              <a:buChar char="•"/>
            </a:pPr>
            <a:r>
              <a:rPr lang="en-US" sz="2000" dirty="0" smtClean="0">
                <a:solidFill>
                  <a:prstClr val="black"/>
                </a:solidFill>
              </a:rPr>
              <a:t>Analyze and Evaluate</a:t>
            </a:r>
          </a:p>
          <a:p>
            <a:pPr marL="742950" lvl="1" indent="-285750">
              <a:buFont typeface="Arial" panose="020B0604020202020204" pitchFamily="34" charset="0"/>
              <a:buChar char="•"/>
            </a:pPr>
            <a:r>
              <a:rPr lang="en-US" sz="2000" dirty="0" smtClean="0">
                <a:solidFill>
                  <a:prstClr val="black"/>
                </a:solidFill>
              </a:rPr>
              <a:t>Develop Alternatives</a:t>
            </a:r>
          </a:p>
          <a:p>
            <a:pPr marL="742950" lvl="1" indent="-285750">
              <a:buFont typeface="Arial" panose="020B0604020202020204" pitchFamily="34" charset="0"/>
              <a:buChar char="•"/>
            </a:pPr>
            <a:r>
              <a:rPr lang="en-US" sz="2000" dirty="0" smtClean="0">
                <a:solidFill>
                  <a:prstClr val="black"/>
                </a:solidFill>
              </a:rPr>
              <a:t>Respond to Risks</a:t>
            </a:r>
          </a:p>
          <a:p>
            <a:pPr marL="742950" lvl="1" indent="-285750">
              <a:buFont typeface="Arial" panose="020B0604020202020204" pitchFamily="34" charset="0"/>
              <a:buChar char="•"/>
            </a:pPr>
            <a:r>
              <a:rPr lang="en-US" sz="2000" dirty="0" smtClean="0">
                <a:solidFill>
                  <a:prstClr val="black"/>
                </a:solidFill>
              </a:rPr>
              <a:t>Monitor and Review</a:t>
            </a:r>
          </a:p>
          <a:p>
            <a:pPr marL="742950" lvl="1" indent="-285750">
              <a:buFont typeface="Arial" panose="020B0604020202020204" pitchFamily="34" charset="0"/>
              <a:buChar char="•"/>
            </a:pPr>
            <a:r>
              <a:rPr lang="en-US" sz="2000" dirty="0" smtClean="0">
                <a:solidFill>
                  <a:prstClr val="black"/>
                </a:solidFill>
              </a:rPr>
              <a:t>Continuous Risk Identification and Assessment</a:t>
            </a:r>
          </a:p>
          <a:p>
            <a:pPr marL="742950" lvl="1" indent="-285750">
              <a:buFont typeface="Arial" panose="020B0604020202020204" pitchFamily="34" charset="0"/>
              <a:buChar char="•"/>
            </a:pPr>
            <a:endParaRPr lang="en-US" sz="2000" dirty="0" smtClean="0">
              <a:solidFill>
                <a:prstClr val="black"/>
              </a:solidFill>
            </a:endParaRPr>
          </a:p>
          <a:p>
            <a:pPr marL="285750" indent="-285750">
              <a:buFont typeface="Arial" panose="020B0604020202020204" pitchFamily="34" charset="0"/>
              <a:buChar char="•"/>
            </a:pPr>
            <a:r>
              <a:rPr lang="en-US" sz="2000" b="1" dirty="0" smtClean="0">
                <a:solidFill>
                  <a:prstClr val="black"/>
                </a:solidFill>
              </a:rPr>
              <a:t>3 Enterprise Components</a:t>
            </a:r>
          </a:p>
          <a:p>
            <a:pPr marL="742950" lvl="1" indent="-285750">
              <a:buFont typeface="Arial" panose="020B0604020202020204" pitchFamily="34" charset="0"/>
              <a:buChar char="•"/>
            </a:pPr>
            <a:r>
              <a:rPr lang="en-US" sz="2000" dirty="0" smtClean="0">
                <a:solidFill>
                  <a:prstClr val="black"/>
                </a:solidFill>
              </a:rPr>
              <a:t>Communicate and Learn</a:t>
            </a:r>
          </a:p>
          <a:p>
            <a:pPr marL="742950" lvl="1" indent="-285750">
              <a:buFont typeface="Arial" panose="020B0604020202020204" pitchFamily="34" charset="0"/>
              <a:buChar char="•"/>
            </a:pPr>
            <a:r>
              <a:rPr lang="en-US" sz="2000" dirty="0" smtClean="0">
                <a:solidFill>
                  <a:prstClr val="black"/>
                </a:solidFill>
              </a:rPr>
              <a:t>Extended Enterprise</a:t>
            </a:r>
          </a:p>
          <a:p>
            <a:pPr marL="742950" lvl="1" indent="-285750">
              <a:buFont typeface="Arial" panose="020B0604020202020204" pitchFamily="34" charset="0"/>
              <a:buChar char="•"/>
            </a:pPr>
            <a:r>
              <a:rPr lang="en-US" sz="2000" dirty="0" smtClean="0">
                <a:solidFill>
                  <a:prstClr val="black"/>
                </a:solidFill>
              </a:rPr>
              <a:t>Risk Environment/Context</a:t>
            </a:r>
            <a:endParaRPr lang="en-US" sz="2000" dirty="0">
              <a:solidFill>
                <a:prstClr val="black"/>
              </a:solidFill>
            </a:endParaRPr>
          </a:p>
        </p:txBody>
      </p:sp>
      <p:sp>
        <p:nvSpPr>
          <p:cNvPr id="6" name="TextBox 5"/>
          <p:cNvSpPr txBox="1"/>
          <p:nvPr/>
        </p:nvSpPr>
        <p:spPr>
          <a:xfrm>
            <a:off x="3295036" y="1306086"/>
            <a:ext cx="5438646" cy="338554"/>
          </a:xfrm>
          <a:prstGeom prst="rect">
            <a:avLst/>
          </a:prstGeom>
          <a:noFill/>
        </p:spPr>
        <p:txBody>
          <a:bodyPr wrap="square" rtlCol="0">
            <a:spAutoFit/>
          </a:bodyPr>
          <a:lstStyle/>
          <a:p>
            <a:r>
              <a:rPr lang="en-US" sz="1600" b="1" i="1" dirty="0" smtClean="0">
                <a:solidFill>
                  <a:prstClr val="black"/>
                </a:solidFill>
              </a:rPr>
              <a:t>Illustrative Example of an Enterprise Risk Management Model</a:t>
            </a:r>
            <a:endParaRPr lang="en-US" sz="1600" b="1" i="1" dirty="0">
              <a:solidFill>
                <a:prstClr val="black"/>
              </a:solidFill>
            </a:endParaRPr>
          </a:p>
        </p:txBody>
      </p:sp>
      <p:pic>
        <p:nvPicPr>
          <p:cNvPr id="10" name="Picture 9"/>
          <p:cNvPicPr>
            <a:picLocks noChangeAspect="1"/>
          </p:cNvPicPr>
          <p:nvPr/>
        </p:nvPicPr>
        <p:blipFill>
          <a:blip r:embed="rId4"/>
          <a:stretch>
            <a:fillRect/>
          </a:stretch>
        </p:blipFill>
        <p:spPr>
          <a:xfrm>
            <a:off x="3709029" y="1815366"/>
            <a:ext cx="4610659" cy="4545426"/>
          </a:xfrm>
          <a:prstGeom prst="rect">
            <a:avLst/>
          </a:prstGeom>
        </p:spPr>
      </p:pic>
    </p:spTree>
    <p:extLst>
      <p:ext uri="{BB962C8B-B14F-4D97-AF65-F5344CB8AC3E}">
        <p14:creationId xmlns:p14="http://schemas.microsoft.com/office/powerpoint/2010/main" val="1213796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17167" y="6432552"/>
            <a:ext cx="2057400" cy="365125"/>
          </a:xfrm>
        </p:spPr>
        <p:txBody>
          <a:bodyPr/>
          <a:lstStyle/>
          <a:p>
            <a:pPr>
              <a:defRPr/>
            </a:pPr>
            <a:fld id="{91B259EB-9A57-47E1-8D09-177C62D57FFC}" type="slidenum">
              <a:rPr lang="en-US" smtClean="0">
                <a:solidFill>
                  <a:prstClr val="black"/>
                </a:solidFill>
                <a:latin typeface="Cambria" pitchFamily="18" charset="0"/>
              </a:rPr>
              <a:pPr>
                <a:defRPr/>
              </a:pPr>
              <a:t>6</a:t>
            </a:fld>
            <a:endParaRPr lang="en-US" dirty="0">
              <a:solidFill>
                <a:prstClr val="black"/>
              </a:solidFill>
              <a:latin typeface="Cambria" pitchFamily="18" charset="0"/>
            </a:endParaRPr>
          </a:p>
        </p:txBody>
      </p:sp>
      <p:sp>
        <p:nvSpPr>
          <p:cNvPr id="9" name="Title 1"/>
          <p:cNvSpPr txBox="1">
            <a:spLocks/>
          </p:cNvSpPr>
          <p:nvPr/>
        </p:nvSpPr>
        <p:spPr bwMode="auto">
          <a:xfrm>
            <a:off x="457200" y="2746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Background and Context</a:t>
            </a:r>
          </a:p>
        </p:txBody>
      </p:sp>
      <p:cxnSp>
        <p:nvCxnSpPr>
          <p:cNvPr id="10" name="Straight Connector 9"/>
          <p:cNvCxnSpPr/>
          <p:nvPr/>
        </p:nvCxnSpPr>
        <p:spPr>
          <a:xfrm>
            <a:off x="533400" y="1066800"/>
            <a:ext cx="815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OMB Seal (no bkgrd).gif"/>
          <p:cNvPicPr>
            <a:picLocks noChangeAspect="1"/>
          </p:cNvPicPr>
          <p:nvPr/>
        </p:nvPicPr>
        <p:blipFill>
          <a:blip r:embed="rId3"/>
          <a:srcRect/>
          <a:stretch>
            <a:fillRect/>
          </a:stretch>
        </p:blipFill>
        <p:spPr bwMode="auto">
          <a:xfrm>
            <a:off x="0" y="1047"/>
            <a:ext cx="1297923" cy="1294353"/>
          </a:xfrm>
          <a:prstGeom prst="rect">
            <a:avLst/>
          </a:prstGeom>
          <a:noFill/>
          <a:ln w="9525">
            <a:noFill/>
            <a:miter lim="800000"/>
            <a:headEnd/>
            <a:tailEnd/>
          </a:ln>
        </p:spPr>
      </p:pic>
      <p:pic>
        <p:nvPicPr>
          <p:cNvPr id="14" name="Picture 1"/>
          <p:cNvPicPr>
            <a:picLocks noChangeAspect="1"/>
          </p:cNvPicPr>
          <p:nvPr/>
        </p:nvPicPr>
        <p:blipFill>
          <a:blip r:embed="rId4">
            <a:extLst>
              <a:ext uri="{28A0092B-C50C-407E-A947-70E740481C1C}">
                <a14:useLocalDpi xmlns:a14="http://schemas.microsoft.com/office/drawing/2010/main" val="0"/>
              </a:ext>
            </a:extLst>
          </a:blip>
          <a:srcRect l="4449" t="16666" r="4662" b="20000"/>
          <a:stretch>
            <a:fillRect/>
          </a:stretch>
        </p:blipFill>
        <p:spPr bwMode="auto">
          <a:xfrm>
            <a:off x="114300" y="1373621"/>
            <a:ext cx="8915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620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4886"/>
          </a:xfrm>
          <a:noFill/>
          <a:ln w="9525">
            <a:noFill/>
            <a:miter lim="800000"/>
            <a:headEnd/>
            <a:tailEnd/>
          </a:ln>
        </p:spPr>
        <p:txBody>
          <a:bodyPr anchor="ctr"/>
          <a:lstStyle/>
          <a:p>
            <a:pPr algn="ctr" eaLnBrk="0" hangingPunct="0"/>
            <a:r>
              <a:rPr lang="en-US" sz="2800" dirty="0" smtClean="0">
                <a:solidFill>
                  <a:schemeClr val="accent1">
                    <a:lumMod val="75000"/>
                  </a:schemeClr>
                </a:solidFill>
                <a:latin typeface="+mn-lt"/>
                <a:cs typeface="+mn-cs"/>
              </a:rPr>
              <a:t>ERM and Internal Controls The Cube Version</a:t>
            </a:r>
            <a:endParaRPr lang="en-US" sz="2800" dirty="0">
              <a:solidFill>
                <a:schemeClr val="accent1">
                  <a:lumMod val="75000"/>
                </a:schemeClr>
              </a:solidFill>
              <a:latin typeface="+mn-lt"/>
              <a:cs typeface="+mn-cs"/>
            </a:endParaRPr>
          </a:p>
        </p:txBody>
      </p:sp>
      <p:sp>
        <p:nvSpPr>
          <p:cNvPr id="4" name="Slide Number Placeholder 3"/>
          <p:cNvSpPr>
            <a:spLocks noGrp="1"/>
          </p:cNvSpPr>
          <p:nvPr>
            <p:ph type="sldNum" sz="quarter" idx="12"/>
          </p:nvPr>
        </p:nvSpPr>
        <p:spPr>
          <a:xfrm>
            <a:off x="6941523" y="6391032"/>
            <a:ext cx="2057400" cy="365125"/>
          </a:xfrm>
        </p:spPr>
        <p:txBody>
          <a:bodyPr/>
          <a:lstStyle/>
          <a:p>
            <a:pPr>
              <a:defRPr/>
            </a:pPr>
            <a:fld id="{F384D083-6F71-41C0-BF04-98DE8AEC4791}" type="slidenum">
              <a:rPr lang="en-US" smtClean="0">
                <a:solidFill>
                  <a:prstClr val="black">
                    <a:tint val="75000"/>
                  </a:prstClr>
                </a:solidFill>
              </a:rPr>
              <a:pPr>
                <a:defRPr/>
              </a:pPr>
              <a:t>7</a:t>
            </a:fld>
            <a:endParaRPr lang="en-US" dirty="0">
              <a:solidFill>
                <a:prstClr val="black">
                  <a:tint val="75000"/>
                </a:prstClr>
              </a:solidFill>
            </a:endParaRPr>
          </a:p>
        </p:txBody>
      </p:sp>
      <p:cxnSp>
        <p:nvCxnSpPr>
          <p:cNvPr id="5" name="Straight Connector 4"/>
          <p:cNvCxnSpPr/>
          <p:nvPr/>
        </p:nvCxnSpPr>
        <p:spPr>
          <a:xfrm>
            <a:off x="533400" y="1294353"/>
            <a:ext cx="815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OMB Seal (no bkgrd).gif"/>
          <p:cNvPicPr>
            <a:picLocks noChangeAspect="1"/>
          </p:cNvPicPr>
          <p:nvPr/>
        </p:nvPicPr>
        <p:blipFill>
          <a:blip r:embed="rId3"/>
          <a:srcRect/>
          <a:stretch>
            <a:fillRect/>
          </a:stretch>
        </p:blipFill>
        <p:spPr bwMode="auto">
          <a:xfrm>
            <a:off x="0" y="0"/>
            <a:ext cx="1297923" cy="1294353"/>
          </a:xfrm>
          <a:prstGeom prst="rect">
            <a:avLst/>
          </a:prstGeom>
          <a:noFill/>
          <a:ln w="9525">
            <a:noFill/>
            <a:miter lim="800000"/>
            <a:headEnd/>
            <a:tailEnd/>
          </a:ln>
        </p:spPr>
      </p:pic>
      <p:graphicFrame>
        <p:nvGraphicFramePr>
          <p:cNvPr id="10" name="Content Placeholder 4"/>
          <p:cNvGraphicFramePr>
            <a:graphicFrameLocks/>
          </p:cNvGraphicFramePr>
          <p:nvPr>
            <p:extLst/>
          </p:nvPr>
        </p:nvGraphicFramePr>
        <p:xfrm>
          <a:off x="-1676400" y="4260030"/>
          <a:ext cx="8229600" cy="22856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8" name="Content Placeholder 4"/>
          <p:cNvGraphicFramePr>
            <a:graphicFrameLocks noGrp="1"/>
          </p:cNvGraphicFramePr>
          <p:nvPr>
            <p:ph idx="1"/>
            <p:extLst/>
          </p:nvPr>
        </p:nvGraphicFramePr>
        <p:xfrm>
          <a:off x="2277988" y="1834171"/>
          <a:ext cx="7886700"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0" name="TextBox 19"/>
          <p:cNvSpPr txBox="1"/>
          <p:nvPr/>
        </p:nvSpPr>
        <p:spPr>
          <a:xfrm>
            <a:off x="4945677" y="1725724"/>
            <a:ext cx="3024546" cy="646331"/>
          </a:xfrm>
          <a:prstGeom prst="rect">
            <a:avLst/>
          </a:prstGeom>
          <a:noFill/>
        </p:spPr>
        <p:txBody>
          <a:bodyPr wrap="none" rtlCol="0">
            <a:spAutoFit/>
          </a:bodyPr>
          <a:lstStyle/>
          <a:p>
            <a:r>
              <a:rPr lang="en-US" dirty="0" smtClean="0">
                <a:solidFill>
                  <a:prstClr val="black"/>
                </a:solidFill>
              </a:rPr>
              <a:t>A-123 Section II. Update</a:t>
            </a:r>
          </a:p>
          <a:p>
            <a:r>
              <a:rPr lang="en-US" dirty="0" smtClean="0">
                <a:solidFill>
                  <a:prstClr val="black"/>
                </a:solidFill>
              </a:rPr>
              <a:t>(Enterprise Risk Management)</a:t>
            </a:r>
            <a:endParaRPr lang="en-US" dirty="0">
              <a:solidFill>
                <a:prstClr val="black"/>
              </a:solidFill>
            </a:endParaRPr>
          </a:p>
        </p:txBody>
      </p:sp>
      <p:sp>
        <p:nvSpPr>
          <p:cNvPr id="3" name="TextBox 2"/>
          <p:cNvSpPr txBox="1"/>
          <p:nvPr/>
        </p:nvSpPr>
        <p:spPr>
          <a:xfrm>
            <a:off x="5255881" y="6248272"/>
            <a:ext cx="1930913" cy="307777"/>
          </a:xfrm>
          <a:prstGeom prst="rect">
            <a:avLst/>
          </a:prstGeom>
          <a:noFill/>
        </p:spPr>
        <p:txBody>
          <a:bodyPr wrap="none" rtlCol="0">
            <a:spAutoFit/>
          </a:bodyPr>
          <a:lstStyle/>
          <a:p>
            <a:r>
              <a:rPr lang="en-US" sz="1400" dirty="0" smtClean="0">
                <a:solidFill>
                  <a:prstClr val="black"/>
                </a:solidFill>
              </a:rPr>
              <a:t>Source:  Based on COSO</a:t>
            </a:r>
            <a:endParaRPr lang="en-US" sz="1400" dirty="0">
              <a:solidFill>
                <a:prstClr val="black"/>
              </a:solidFill>
            </a:endParaRPr>
          </a:p>
        </p:txBody>
      </p:sp>
      <p:pic>
        <p:nvPicPr>
          <p:cNvPr id="19" name="Picture 18"/>
          <p:cNvPicPr>
            <a:picLocks noChangeAspect="1"/>
          </p:cNvPicPr>
          <p:nvPr/>
        </p:nvPicPr>
        <p:blipFill>
          <a:blip r:embed="rId14"/>
          <a:stretch>
            <a:fillRect/>
          </a:stretch>
        </p:blipFill>
        <p:spPr>
          <a:xfrm>
            <a:off x="494250" y="2664366"/>
            <a:ext cx="3875141" cy="3079034"/>
          </a:xfrm>
          <a:prstGeom prst="rect">
            <a:avLst/>
          </a:prstGeom>
        </p:spPr>
      </p:pic>
      <p:pic>
        <p:nvPicPr>
          <p:cNvPr id="25" name="Picture 24"/>
          <p:cNvPicPr>
            <a:picLocks noChangeAspect="1"/>
          </p:cNvPicPr>
          <p:nvPr/>
        </p:nvPicPr>
        <p:blipFill>
          <a:blip r:embed="rId15"/>
          <a:stretch>
            <a:fillRect/>
          </a:stretch>
        </p:blipFill>
        <p:spPr>
          <a:xfrm>
            <a:off x="4800565" y="2588707"/>
            <a:ext cx="3254929" cy="2950162"/>
          </a:xfrm>
          <a:prstGeom prst="rect">
            <a:avLst/>
          </a:prstGeom>
        </p:spPr>
      </p:pic>
      <p:sp>
        <p:nvSpPr>
          <p:cNvPr id="26" name="TextBox 25"/>
          <p:cNvSpPr txBox="1"/>
          <p:nvPr/>
        </p:nvSpPr>
        <p:spPr>
          <a:xfrm>
            <a:off x="1072148" y="6265818"/>
            <a:ext cx="2040367" cy="307777"/>
          </a:xfrm>
          <a:prstGeom prst="rect">
            <a:avLst/>
          </a:prstGeom>
          <a:noFill/>
        </p:spPr>
        <p:txBody>
          <a:bodyPr wrap="none" rtlCol="0">
            <a:spAutoFit/>
          </a:bodyPr>
          <a:lstStyle/>
          <a:p>
            <a:r>
              <a:rPr lang="en-US" sz="1400" dirty="0" smtClean="0">
                <a:solidFill>
                  <a:prstClr val="black"/>
                </a:solidFill>
              </a:rPr>
              <a:t>Source:  GAO Green Book</a:t>
            </a:r>
            <a:endParaRPr lang="en-US" sz="1400" dirty="0">
              <a:solidFill>
                <a:prstClr val="black"/>
              </a:solidFill>
            </a:endParaRPr>
          </a:p>
        </p:txBody>
      </p:sp>
      <p:sp>
        <p:nvSpPr>
          <p:cNvPr id="27" name="TextBox 26"/>
          <p:cNvSpPr txBox="1"/>
          <p:nvPr/>
        </p:nvSpPr>
        <p:spPr>
          <a:xfrm>
            <a:off x="1156542" y="1761711"/>
            <a:ext cx="2563715" cy="646331"/>
          </a:xfrm>
          <a:prstGeom prst="rect">
            <a:avLst/>
          </a:prstGeom>
          <a:noFill/>
        </p:spPr>
        <p:txBody>
          <a:bodyPr wrap="none" rtlCol="0">
            <a:spAutoFit/>
          </a:bodyPr>
          <a:lstStyle/>
          <a:p>
            <a:r>
              <a:rPr lang="en-US" dirty="0" smtClean="0">
                <a:solidFill>
                  <a:prstClr val="black"/>
                </a:solidFill>
              </a:rPr>
              <a:t>A-123 Section III. Update </a:t>
            </a:r>
          </a:p>
          <a:p>
            <a:r>
              <a:rPr lang="en-US" dirty="0" smtClean="0">
                <a:solidFill>
                  <a:prstClr val="black"/>
                </a:solidFill>
              </a:rPr>
              <a:t>(Internal Controls)</a:t>
            </a:r>
            <a:endParaRPr lang="en-US" dirty="0">
              <a:solidFill>
                <a:prstClr val="black"/>
              </a:solidFill>
            </a:endParaRPr>
          </a:p>
        </p:txBody>
      </p:sp>
    </p:spTree>
    <p:extLst>
      <p:ext uri="{BB962C8B-B14F-4D97-AF65-F5344CB8AC3E}">
        <p14:creationId xmlns:p14="http://schemas.microsoft.com/office/powerpoint/2010/main" val="1709603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4886"/>
          </a:xfrm>
          <a:noFill/>
          <a:ln w="9525">
            <a:noFill/>
            <a:miter lim="800000"/>
            <a:headEnd/>
            <a:tailEnd/>
          </a:ln>
        </p:spPr>
        <p:txBody>
          <a:bodyPr anchor="ctr"/>
          <a:lstStyle/>
          <a:p>
            <a:pPr algn="ctr" eaLnBrk="0" hangingPunct="0"/>
            <a:r>
              <a:rPr lang="en-US" sz="2800" dirty="0" smtClean="0">
                <a:solidFill>
                  <a:schemeClr val="accent1">
                    <a:lumMod val="75000"/>
                  </a:schemeClr>
                </a:solidFill>
                <a:latin typeface="+mn-lt"/>
                <a:cs typeface="+mn-cs"/>
              </a:rPr>
              <a:t>Expanding on the Green Cube To Include ERM</a:t>
            </a:r>
            <a:endParaRPr lang="en-US" sz="2800" dirty="0">
              <a:solidFill>
                <a:schemeClr val="accent1">
                  <a:lumMod val="75000"/>
                </a:schemeClr>
              </a:solidFill>
              <a:latin typeface="+mn-lt"/>
              <a:cs typeface="+mn-cs"/>
            </a:endParaRPr>
          </a:p>
        </p:txBody>
      </p:sp>
      <p:sp>
        <p:nvSpPr>
          <p:cNvPr id="4" name="Slide Number Placeholder 3"/>
          <p:cNvSpPr>
            <a:spLocks noGrp="1"/>
          </p:cNvSpPr>
          <p:nvPr>
            <p:ph type="sldNum" sz="quarter" idx="12"/>
          </p:nvPr>
        </p:nvSpPr>
        <p:spPr>
          <a:xfrm>
            <a:off x="6851005" y="6371749"/>
            <a:ext cx="2057400" cy="365125"/>
          </a:xfrm>
        </p:spPr>
        <p:txBody>
          <a:bodyPr/>
          <a:lstStyle/>
          <a:p>
            <a:pPr>
              <a:defRPr/>
            </a:pPr>
            <a:fld id="{F384D083-6F71-41C0-BF04-98DE8AEC4791}" type="slidenum">
              <a:rPr lang="en-US" smtClean="0"/>
              <a:pPr>
                <a:defRPr/>
              </a:pPr>
              <a:t>8</a:t>
            </a:fld>
            <a:endParaRPr lang="en-US" dirty="0"/>
          </a:p>
        </p:txBody>
      </p:sp>
      <p:cxnSp>
        <p:nvCxnSpPr>
          <p:cNvPr id="5" name="Straight Connector 4"/>
          <p:cNvCxnSpPr/>
          <p:nvPr/>
        </p:nvCxnSpPr>
        <p:spPr>
          <a:xfrm>
            <a:off x="533400" y="1294353"/>
            <a:ext cx="815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OMB Seal (no bkgrd).gif"/>
          <p:cNvPicPr>
            <a:picLocks noChangeAspect="1"/>
          </p:cNvPicPr>
          <p:nvPr/>
        </p:nvPicPr>
        <p:blipFill>
          <a:blip r:embed="rId3"/>
          <a:srcRect/>
          <a:stretch>
            <a:fillRect/>
          </a:stretch>
        </p:blipFill>
        <p:spPr bwMode="auto">
          <a:xfrm>
            <a:off x="0" y="0"/>
            <a:ext cx="1297923" cy="1294353"/>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2995593" y="2451728"/>
            <a:ext cx="2794068" cy="3015962"/>
          </a:xfrm>
          <a:prstGeom prst="rect">
            <a:avLst/>
          </a:prstGeom>
        </p:spPr>
      </p:pic>
      <p:pic>
        <p:nvPicPr>
          <p:cNvPr id="8" name="Picture 7"/>
          <p:cNvPicPr>
            <a:picLocks noChangeAspect="1"/>
          </p:cNvPicPr>
          <p:nvPr/>
        </p:nvPicPr>
        <p:blipFill>
          <a:blip r:embed="rId5"/>
          <a:stretch>
            <a:fillRect/>
          </a:stretch>
        </p:blipFill>
        <p:spPr>
          <a:xfrm>
            <a:off x="6167560" y="2571964"/>
            <a:ext cx="2897265" cy="1780695"/>
          </a:xfrm>
          <a:prstGeom prst="rect">
            <a:avLst/>
          </a:prstGeom>
        </p:spPr>
      </p:pic>
      <p:grpSp>
        <p:nvGrpSpPr>
          <p:cNvPr id="7" name="Group 6"/>
          <p:cNvGrpSpPr/>
          <p:nvPr/>
        </p:nvGrpSpPr>
        <p:grpSpPr>
          <a:xfrm>
            <a:off x="455594" y="2429426"/>
            <a:ext cx="1574874" cy="3038264"/>
            <a:chOff x="455594" y="2429426"/>
            <a:chExt cx="1574874" cy="3038264"/>
          </a:xfrm>
        </p:grpSpPr>
        <p:pic>
          <p:nvPicPr>
            <p:cNvPr id="11" name="Picture 10"/>
            <p:cNvPicPr>
              <a:picLocks noChangeAspect="1"/>
            </p:cNvPicPr>
            <p:nvPr/>
          </p:nvPicPr>
          <p:blipFill>
            <a:blip r:embed="rId6"/>
            <a:stretch>
              <a:fillRect/>
            </a:stretch>
          </p:blipFill>
          <p:spPr>
            <a:xfrm>
              <a:off x="455594" y="2451728"/>
              <a:ext cx="1574874" cy="3015962"/>
            </a:xfrm>
            <a:prstGeom prst="rect">
              <a:avLst/>
            </a:prstGeom>
          </p:spPr>
        </p:pic>
        <p:pic>
          <p:nvPicPr>
            <p:cNvPr id="14" name="Picture 13"/>
            <p:cNvPicPr>
              <a:picLocks noChangeAspect="1"/>
            </p:cNvPicPr>
            <p:nvPr/>
          </p:nvPicPr>
          <p:blipFill>
            <a:blip r:embed="rId7"/>
            <a:stretch>
              <a:fillRect/>
            </a:stretch>
          </p:blipFill>
          <p:spPr>
            <a:xfrm>
              <a:off x="858370" y="2429426"/>
              <a:ext cx="769321" cy="392287"/>
            </a:xfrm>
            <a:prstGeom prst="rect">
              <a:avLst/>
            </a:prstGeom>
          </p:spPr>
        </p:pic>
      </p:grpSp>
      <p:sp>
        <p:nvSpPr>
          <p:cNvPr id="15" name="TextBox 14"/>
          <p:cNvSpPr txBox="1"/>
          <p:nvPr/>
        </p:nvSpPr>
        <p:spPr>
          <a:xfrm>
            <a:off x="6323978" y="1399855"/>
            <a:ext cx="2584427" cy="1015663"/>
          </a:xfrm>
          <a:prstGeom prst="rect">
            <a:avLst/>
          </a:prstGeom>
          <a:noFill/>
        </p:spPr>
        <p:txBody>
          <a:bodyPr wrap="square" rtlCol="0">
            <a:spAutoFit/>
          </a:bodyPr>
          <a:lstStyle/>
          <a:p>
            <a:pPr algn="ctr"/>
            <a:r>
              <a:rPr lang="en-US" sz="2000" dirty="0" smtClean="0">
                <a:solidFill>
                  <a:schemeClr val="tx2"/>
                </a:solidFill>
              </a:rPr>
              <a:t>2017 Requirements of A-123, Expansion of Risk Assessment</a:t>
            </a:r>
            <a:endParaRPr lang="en-US" sz="2000" dirty="0">
              <a:solidFill>
                <a:schemeClr val="tx2"/>
              </a:solidFill>
            </a:endParaRPr>
          </a:p>
        </p:txBody>
      </p:sp>
      <p:sp>
        <p:nvSpPr>
          <p:cNvPr id="16" name="TextBox 15"/>
          <p:cNvSpPr txBox="1"/>
          <p:nvPr/>
        </p:nvSpPr>
        <p:spPr>
          <a:xfrm>
            <a:off x="348828" y="1403039"/>
            <a:ext cx="2790881" cy="1015663"/>
          </a:xfrm>
          <a:prstGeom prst="rect">
            <a:avLst/>
          </a:prstGeom>
          <a:noFill/>
        </p:spPr>
        <p:txBody>
          <a:bodyPr wrap="square" rtlCol="0">
            <a:spAutoFit/>
          </a:bodyPr>
          <a:lstStyle/>
          <a:p>
            <a:pPr algn="ctr"/>
            <a:r>
              <a:rPr lang="en-US" sz="2000" dirty="0" smtClean="0">
                <a:solidFill>
                  <a:schemeClr val="tx2"/>
                </a:solidFill>
              </a:rPr>
              <a:t>2017 Requirements to </a:t>
            </a:r>
          </a:p>
          <a:p>
            <a:pPr algn="ctr"/>
            <a:r>
              <a:rPr lang="en-US" sz="2000" dirty="0" smtClean="0">
                <a:solidFill>
                  <a:schemeClr val="tx2"/>
                </a:solidFill>
              </a:rPr>
              <a:t>A-123, Incorporating Strategic Objectives</a:t>
            </a:r>
            <a:endParaRPr lang="en-US" sz="2000" dirty="0">
              <a:solidFill>
                <a:schemeClr val="tx2"/>
              </a:solidFill>
            </a:endParaRPr>
          </a:p>
        </p:txBody>
      </p:sp>
      <p:sp>
        <p:nvSpPr>
          <p:cNvPr id="17" name="TextBox 16"/>
          <p:cNvSpPr txBox="1"/>
          <p:nvPr/>
        </p:nvSpPr>
        <p:spPr>
          <a:xfrm>
            <a:off x="3172233" y="1414387"/>
            <a:ext cx="2540589" cy="707886"/>
          </a:xfrm>
          <a:prstGeom prst="rect">
            <a:avLst/>
          </a:prstGeom>
          <a:noFill/>
        </p:spPr>
        <p:txBody>
          <a:bodyPr wrap="square" rtlCol="0">
            <a:spAutoFit/>
          </a:bodyPr>
          <a:lstStyle/>
          <a:p>
            <a:pPr algn="ctr"/>
            <a:r>
              <a:rPr lang="en-US" sz="2000" dirty="0" smtClean="0">
                <a:solidFill>
                  <a:schemeClr val="tx2"/>
                </a:solidFill>
              </a:rPr>
              <a:t>2016 Update to A-123, Internal Controls</a:t>
            </a:r>
            <a:endParaRPr lang="en-US" sz="2000" dirty="0">
              <a:solidFill>
                <a:schemeClr val="tx2"/>
              </a:solidFill>
            </a:endParaRPr>
          </a:p>
        </p:txBody>
      </p:sp>
      <p:sp>
        <p:nvSpPr>
          <p:cNvPr id="13" name="TextBox 12"/>
          <p:cNvSpPr txBox="1"/>
          <p:nvPr/>
        </p:nvSpPr>
        <p:spPr>
          <a:xfrm>
            <a:off x="2995593" y="5696007"/>
            <a:ext cx="2794068" cy="923330"/>
          </a:xfrm>
          <a:prstGeom prst="rect">
            <a:avLst/>
          </a:prstGeom>
          <a:noFill/>
        </p:spPr>
        <p:txBody>
          <a:bodyPr wrap="square" rtlCol="0">
            <a:spAutoFit/>
          </a:bodyPr>
          <a:lstStyle/>
          <a:p>
            <a:pPr algn="ctr"/>
            <a:r>
              <a:rPr lang="en-US" dirty="0" smtClean="0">
                <a:solidFill>
                  <a:schemeClr val="tx2"/>
                </a:solidFill>
              </a:rPr>
              <a:t>The organization of internal controls as introduced in the 2014 Green Book</a:t>
            </a:r>
            <a:endParaRPr lang="en-US" dirty="0">
              <a:solidFill>
                <a:schemeClr val="tx2"/>
              </a:solidFill>
            </a:endParaRPr>
          </a:p>
        </p:txBody>
      </p:sp>
      <p:sp>
        <p:nvSpPr>
          <p:cNvPr id="18" name="TextBox 17"/>
          <p:cNvSpPr txBox="1"/>
          <p:nvPr/>
        </p:nvSpPr>
        <p:spPr>
          <a:xfrm>
            <a:off x="99003" y="5536545"/>
            <a:ext cx="2562446" cy="1200329"/>
          </a:xfrm>
          <a:prstGeom prst="rect">
            <a:avLst/>
          </a:prstGeom>
          <a:noFill/>
        </p:spPr>
        <p:txBody>
          <a:bodyPr wrap="square" rtlCol="0">
            <a:spAutoFit/>
          </a:bodyPr>
          <a:lstStyle/>
          <a:p>
            <a:pPr algn="ctr"/>
            <a:r>
              <a:rPr lang="en-US" dirty="0" smtClean="0">
                <a:solidFill>
                  <a:schemeClr val="tx2"/>
                </a:solidFill>
              </a:rPr>
              <a:t>The inclusion of a strategic process to risk management and internal control</a:t>
            </a:r>
            <a:endParaRPr lang="en-US" dirty="0">
              <a:solidFill>
                <a:schemeClr val="tx2"/>
              </a:solidFill>
            </a:endParaRPr>
          </a:p>
        </p:txBody>
      </p:sp>
      <p:sp>
        <p:nvSpPr>
          <p:cNvPr id="19" name="TextBox 18"/>
          <p:cNvSpPr txBox="1"/>
          <p:nvPr/>
        </p:nvSpPr>
        <p:spPr>
          <a:xfrm>
            <a:off x="5978156" y="5214548"/>
            <a:ext cx="3165844" cy="1200329"/>
          </a:xfrm>
          <a:prstGeom prst="rect">
            <a:avLst/>
          </a:prstGeom>
          <a:noFill/>
        </p:spPr>
        <p:txBody>
          <a:bodyPr wrap="square" rtlCol="0">
            <a:spAutoFit/>
          </a:bodyPr>
          <a:lstStyle/>
          <a:p>
            <a:pPr algn="ctr"/>
            <a:r>
              <a:rPr lang="en-US" dirty="0" smtClean="0">
                <a:solidFill>
                  <a:schemeClr val="tx2"/>
                </a:solidFill>
              </a:rPr>
              <a:t>The introduction and refinement of ERM components to be integrated into existing internal control processes</a:t>
            </a:r>
            <a:endParaRPr lang="en-US" dirty="0">
              <a:solidFill>
                <a:schemeClr val="tx2"/>
              </a:solidFill>
            </a:endParaRPr>
          </a:p>
        </p:txBody>
      </p:sp>
    </p:spTree>
    <p:extLst>
      <p:ext uri="{BB962C8B-B14F-4D97-AF65-F5344CB8AC3E}">
        <p14:creationId xmlns:p14="http://schemas.microsoft.com/office/powerpoint/2010/main" val="4148835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76975" y="6415484"/>
            <a:ext cx="2133600" cy="365125"/>
          </a:xfrm>
        </p:spPr>
        <p:txBody>
          <a:bodyPr/>
          <a:lstStyle/>
          <a:p>
            <a:pPr>
              <a:defRPr/>
            </a:pPr>
            <a:fld id="{91B259EB-9A57-47E1-8D09-177C62D57FFC}" type="slidenum">
              <a:rPr lang="en-US" smtClean="0">
                <a:solidFill>
                  <a:srgbClr val="898989"/>
                </a:solidFill>
              </a:rPr>
              <a:pPr>
                <a:defRPr/>
              </a:pPr>
              <a:t>9</a:t>
            </a:fld>
            <a:endParaRPr lang="en-US" dirty="0">
              <a:solidFill>
                <a:srgbClr val="898989"/>
              </a:solidFill>
            </a:endParaRPr>
          </a:p>
        </p:txBody>
      </p:sp>
      <p:sp>
        <p:nvSpPr>
          <p:cNvPr id="9" name="Title 1"/>
          <p:cNvSpPr txBox="1">
            <a:spLocks/>
          </p:cNvSpPr>
          <p:nvPr/>
        </p:nvSpPr>
        <p:spPr bwMode="auto">
          <a:xfrm>
            <a:off x="625909" y="198438"/>
            <a:ext cx="8229600" cy="868362"/>
          </a:xfrm>
          <a:prstGeom prst="rect">
            <a:avLst/>
          </a:prstGeom>
          <a:noFill/>
          <a:ln w="9525">
            <a:noFill/>
            <a:miter lim="800000"/>
            <a:headEnd/>
            <a:tailEnd/>
          </a:ln>
        </p:spPr>
        <p:txBody>
          <a:bodyPr anchor="ctr"/>
          <a:lstStyle/>
          <a:p>
            <a:pPr algn="ctr" eaLnBrk="0" hangingPunct="0">
              <a:defRPr/>
            </a:pPr>
            <a:r>
              <a:rPr lang="en-US" sz="2800" dirty="0" smtClean="0">
                <a:solidFill>
                  <a:srgbClr val="5B9BD5">
                    <a:lumMod val="75000"/>
                  </a:srgbClr>
                </a:solidFill>
              </a:rPr>
              <a:t>What </a:t>
            </a:r>
            <a:r>
              <a:rPr lang="en-US" sz="2800" dirty="0">
                <a:solidFill>
                  <a:srgbClr val="5B9BD5">
                    <a:lumMod val="75000"/>
                  </a:srgbClr>
                </a:solidFill>
              </a:rPr>
              <a:t>Is Required </a:t>
            </a:r>
            <a:r>
              <a:rPr lang="en-US" sz="2800" dirty="0" smtClean="0">
                <a:solidFill>
                  <a:srgbClr val="5B9BD5">
                    <a:lumMod val="75000"/>
                  </a:srgbClr>
                </a:solidFill>
              </a:rPr>
              <a:t>by A-123 to Implement ERM?</a:t>
            </a:r>
            <a:endParaRPr lang="en-US" sz="2800" dirty="0">
              <a:solidFill>
                <a:srgbClr val="5B9BD5">
                  <a:lumMod val="75000"/>
                </a:srgbClr>
              </a:solidFill>
            </a:endParaRPr>
          </a:p>
        </p:txBody>
      </p:sp>
      <p:cxnSp>
        <p:nvCxnSpPr>
          <p:cNvPr id="10" name="Straight Connector 9"/>
          <p:cNvCxnSpPr/>
          <p:nvPr/>
        </p:nvCxnSpPr>
        <p:spPr>
          <a:xfrm>
            <a:off x="1069675" y="1066800"/>
            <a:ext cx="7617125"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OMB Seal (no bkgrd).gif"/>
          <p:cNvPicPr>
            <a:picLocks noChangeAspect="1"/>
          </p:cNvPicPr>
          <p:nvPr/>
        </p:nvPicPr>
        <p:blipFill>
          <a:blip r:embed="rId3"/>
          <a:srcRect/>
          <a:stretch>
            <a:fillRect/>
          </a:stretch>
        </p:blipFill>
        <p:spPr bwMode="auto">
          <a:xfrm>
            <a:off x="0" y="-4704"/>
            <a:ext cx="1297923" cy="1294353"/>
          </a:xfrm>
          <a:prstGeom prst="rect">
            <a:avLst/>
          </a:prstGeom>
          <a:noFill/>
          <a:ln w="9525">
            <a:noFill/>
            <a:miter lim="800000"/>
            <a:headEnd/>
            <a:tailEnd/>
          </a:ln>
        </p:spPr>
      </p:pic>
      <p:sp>
        <p:nvSpPr>
          <p:cNvPr id="11" name="TextBox 10"/>
          <p:cNvSpPr txBox="1"/>
          <p:nvPr/>
        </p:nvSpPr>
        <p:spPr>
          <a:xfrm>
            <a:off x="1495514" y="2035762"/>
            <a:ext cx="2308215" cy="369332"/>
          </a:xfrm>
          <a:prstGeom prst="rect">
            <a:avLst/>
          </a:prstGeom>
          <a:noFill/>
        </p:spPr>
        <p:txBody>
          <a:bodyPr wrap="square" rtlCol="0">
            <a:spAutoFit/>
          </a:bodyPr>
          <a:lstStyle/>
          <a:p>
            <a:endParaRPr lang="en-US" dirty="0">
              <a:solidFill>
                <a:prstClr val="black"/>
              </a:solidFill>
            </a:endParaRPr>
          </a:p>
        </p:txBody>
      </p:sp>
      <p:sp>
        <p:nvSpPr>
          <p:cNvPr id="14" name="TextBox 13"/>
          <p:cNvSpPr txBox="1"/>
          <p:nvPr/>
        </p:nvSpPr>
        <p:spPr>
          <a:xfrm>
            <a:off x="957129" y="1666430"/>
            <a:ext cx="184731" cy="369332"/>
          </a:xfrm>
          <a:prstGeom prst="rect">
            <a:avLst/>
          </a:prstGeom>
          <a:noFill/>
        </p:spPr>
        <p:txBody>
          <a:bodyPr wrap="none" rtlCol="0">
            <a:spAutoFit/>
          </a:bodyPr>
          <a:lstStyle/>
          <a:p>
            <a:endParaRPr lang="en-US" dirty="0">
              <a:solidFill>
                <a:prstClr val="black"/>
              </a:solidFill>
            </a:endParaRPr>
          </a:p>
        </p:txBody>
      </p:sp>
      <p:sp>
        <p:nvSpPr>
          <p:cNvPr id="15" name="Rectangle 14"/>
          <p:cNvSpPr/>
          <p:nvPr/>
        </p:nvSpPr>
        <p:spPr>
          <a:xfrm>
            <a:off x="296772" y="3134503"/>
            <a:ext cx="8299766" cy="3477875"/>
          </a:xfrm>
          <a:prstGeom prst="rect">
            <a:avLst/>
          </a:prstGeom>
        </p:spPr>
        <p:txBody>
          <a:bodyPr wrap="square">
            <a:spAutoFit/>
          </a:bodyPr>
          <a:lstStyle/>
          <a:p>
            <a:pPr marL="285750" indent="-285750">
              <a:buFont typeface="Arial" panose="020B0604020202020204" pitchFamily="34" charset="0"/>
              <a:buChar char="•"/>
            </a:pPr>
            <a:r>
              <a:rPr lang="en-US" sz="2000" u="sng" dirty="0" smtClean="0">
                <a:solidFill>
                  <a:prstClr val="black"/>
                </a:solidFill>
              </a:rPr>
              <a:t>Risk Profiles</a:t>
            </a:r>
            <a:r>
              <a:rPr lang="en-US" sz="2000" dirty="0" smtClean="0">
                <a:solidFill>
                  <a:prstClr val="black"/>
                </a:solidFill>
              </a:rPr>
              <a:t>: Establish a </a:t>
            </a:r>
            <a:r>
              <a:rPr lang="en-US" sz="2000" b="1" dirty="0" smtClean="0">
                <a:solidFill>
                  <a:prstClr val="black"/>
                </a:solidFill>
              </a:rPr>
              <a:t>“risk profile” </a:t>
            </a:r>
            <a:r>
              <a:rPr lang="en-US" sz="2000" dirty="0" smtClean="0">
                <a:solidFill>
                  <a:prstClr val="black"/>
                </a:solidFill>
              </a:rPr>
              <a:t>with the following components:</a:t>
            </a:r>
          </a:p>
          <a:p>
            <a:pPr marL="1200150" lvl="2" indent="-285750">
              <a:buFont typeface="Arial" panose="020B0604020202020204" pitchFamily="34" charset="0"/>
              <a:buChar char="•"/>
            </a:pPr>
            <a:r>
              <a:rPr lang="en-US" sz="2000" dirty="0" smtClean="0">
                <a:solidFill>
                  <a:prstClr val="black"/>
                </a:solidFill>
              </a:rPr>
              <a:t>Identification </a:t>
            </a:r>
            <a:r>
              <a:rPr lang="en-US" sz="2000" dirty="0">
                <a:solidFill>
                  <a:prstClr val="black"/>
                </a:solidFill>
              </a:rPr>
              <a:t>of Objectives</a:t>
            </a:r>
          </a:p>
          <a:p>
            <a:pPr marL="1200150" lvl="2" indent="-285750">
              <a:buFont typeface="Arial" panose="020B0604020202020204" pitchFamily="34" charset="0"/>
              <a:buChar char="•"/>
            </a:pPr>
            <a:r>
              <a:rPr lang="en-US" sz="2000" dirty="0">
                <a:solidFill>
                  <a:prstClr val="black"/>
                </a:solidFill>
              </a:rPr>
              <a:t>Identification of Risk</a:t>
            </a:r>
          </a:p>
          <a:p>
            <a:pPr marL="1200150" lvl="2" indent="-285750">
              <a:buFont typeface="Arial" panose="020B0604020202020204" pitchFamily="34" charset="0"/>
              <a:buChar char="•"/>
            </a:pPr>
            <a:r>
              <a:rPr lang="en-US" sz="2000" dirty="0">
                <a:solidFill>
                  <a:prstClr val="black"/>
                </a:solidFill>
              </a:rPr>
              <a:t>Inherent Risk Assessment</a:t>
            </a:r>
          </a:p>
          <a:p>
            <a:pPr marL="1200150" lvl="2" indent="-285750">
              <a:buFont typeface="Arial" panose="020B0604020202020204" pitchFamily="34" charset="0"/>
              <a:buChar char="•"/>
            </a:pPr>
            <a:r>
              <a:rPr lang="en-US" sz="2000" dirty="0">
                <a:solidFill>
                  <a:prstClr val="black"/>
                </a:solidFill>
              </a:rPr>
              <a:t>Current Risk Response</a:t>
            </a:r>
          </a:p>
          <a:p>
            <a:pPr marL="1200150" lvl="2" indent="-285750">
              <a:buFont typeface="Arial" panose="020B0604020202020204" pitchFamily="34" charset="0"/>
              <a:buChar char="•"/>
            </a:pPr>
            <a:r>
              <a:rPr lang="en-US" sz="2000" dirty="0">
                <a:solidFill>
                  <a:prstClr val="black"/>
                </a:solidFill>
              </a:rPr>
              <a:t>Residual Risk Assessment</a:t>
            </a:r>
          </a:p>
          <a:p>
            <a:pPr marL="1200150" lvl="2" indent="-285750">
              <a:buFont typeface="Arial" panose="020B0604020202020204" pitchFamily="34" charset="0"/>
              <a:buChar char="•"/>
            </a:pPr>
            <a:r>
              <a:rPr lang="en-US" sz="2000" dirty="0">
                <a:solidFill>
                  <a:prstClr val="black"/>
                </a:solidFill>
              </a:rPr>
              <a:t>Proposed Risk Response</a:t>
            </a:r>
          </a:p>
          <a:p>
            <a:pPr marL="1200150" lvl="2" indent="-285750">
              <a:buFont typeface="Arial" panose="020B0604020202020204" pitchFamily="34" charset="0"/>
              <a:buChar char="•"/>
            </a:pPr>
            <a:r>
              <a:rPr lang="en-US" sz="2000" dirty="0">
                <a:solidFill>
                  <a:prstClr val="black"/>
                </a:solidFill>
              </a:rPr>
              <a:t>Proposed Risk Response </a:t>
            </a:r>
            <a:r>
              <a:rPr lang="en-US" sz="2000" dirty="0" smtClean="0">
                <a:solidFill>
                  <a:prstClr val="black"/>
                </a:solidFill>
              </a:rPr>
              <a:t>Category</a:t>
            </a:r>
          </a:p>
          <a:p>
            <a:pPr marL="1200150" lvl="2" indent="-285750">
              <a:buFont typeface="Arial" panose="020B0604020202020204" pitchFamily="34" charset="0"/>
              <a:buChar char="•"/>
            </a:pPr>
            <a:endParaRPr lang="en-US" sz="2000" dirty="0">
              <a:solidFill>
                <a:prstClr val="black"/>
              </a:solidFill>
            </a:endParaRPr>
          </a:p>
          <a:p>
            <a:pPr marL="285750" indent="-285750">
              <a:buFont typeface="Arial" panose="020B0604020202020204" pitchFamily="34" charset="0"/>
              <a:buChar char="•"/>
            </a:pPr>
            <a:r>
              <a:rPr lang="en-US" sz="2000" u="sng" dirty="0" smtClean="0">
                <a:solidFill>
                  <a:prstClr val="black"/>
                </a:solidFill>
              </a:rPr>
              <a:t>Integration</a:t>
            </a:r>
            <a:r>
              <a:rPr lang="en-US" sz="2000" dirty="0" smtClean="0">
                <a:solidFill>
                  <a:prstClr val="black"/>
                </a:solidFill>
              </a:rPr>
              <a:t>: Risk profiles to be integrated with management evaluation of Internal Control (Reasonable Assurance Process)</a:t>
            </a:r>
            <a:endParaRPr lang="en-US" sz="1600" dirty="0" smtClean="0">
              <a:solidFill>
                <a:prstClr val="black"/>
              </a:solidFill>
            </a:endParaRPr>
          </a:p>
        </p:txBody>
      </p:sp>
      <p:sp>
        <p:nvSpPr>
          <p:cNvPr id="2" name="Rectangle 1"/>
          <p:cNvSpPr/>
          <p:nvPr/>
        </p:nvSpPr>
        <p:spPr>
          <a:xfrm>
            <a:off x="296772" y="1348932"/>
            <a:ext cx="8390028" cy="1631216"/>
          </a:xfrm>
          <a:prstGeom prst="rect">
            <a:avLst/>
          </a:prstGeom>
        </p:spPr>
        <p:txBody>
          <a:bodyPr wrap="square">
            <a:spAutoFit/>
          </a:bodyPr>
          <a:lstStyle/>
          <a:p>
            <a:pPr marL="285750" indent="-285750">
              <a:buFont typeface="Arial" panose="020B0604020202020204" pitchFamily="34" charset="0"/>
              <a:buChar char="•"/>
            </a:pPr>
            <a:r>
              <a:rPr lang="en-US" sz="2000" u="sng" dirty="0" smtClean="0">
                <a:solidFill>
                  <a:prstClr val="black"/>
                </a:solidFill>
              </a:rPr>
              <a:t>Governance</a:t>
            </a:r>
            <a:r>
              <a:rPr lang="en-US" sz="2000" dirty="0">
                <a:solidFill>
                  <a:prstClr val="black"/>
                </a:solidFill>
              </a:rPr>
              <a:t>: Agencies </a:t>
            </a:r>
            <a:r>
              <a:rPr lang="en-US" sz="2000" dirty="0" smtClean="0">
                <a:solidFill>
                  <a:prstClr val="black"/>
                </a:solidFill>
              </a:rPr>
              <a:t>must establish an ERM governance structure.  </a:t>
            </a:r>
          </a:p>
          <a:p>
            <a:pPr marL="742950" lvl="1" indent="-285750">
              <a:buFont typeface="Arial" panose="020B0604020202020204" pitchFamily="34" charset="0"/>
              <a:buChar char="•"/>
            </a:pPr>
            <a:r>
              <a:rPr lang="en-US" sz="2000" dirty="0" smtClean="0">
                <a:solidFill>
                  <a:prstClr val="black"/>
                </a:solidFill>
              </a:rPr>
              <a:t>Agencies have discretion </a:t>
            </a:r>
            <a:r>
              <a:rPr lang="en-US" sz="2000" dirty="0">
                <a:solidFill>
                  <a:prstClr val="black"/>
                </a:solidFill>
              </a:rPr>
              <a:t>and flexibility in overall governance </a:t>
            </a:r>
            <a:r>
              <a:rPr lang="en-US" sz="2000" dirty="0" smtClean="0">
                <a:solidFill>
                  <a:prstClr val="black"/>
                </a:solidFill>
              </a:rPr>
              <a:t>structure.</a:t>
            </a:r>
          </a:p>
          <a:p>
            <a:pPr marL="742950" lvl="1" indent="-285750">
              <a:buFont typeface="Arial" panose="020B0604020202020204" pitchFamily="34" charset="0"/>
              <a:buChar char="•"/>
            </a:pPr>
            <a:r>
              <a:rPr lang="en-US" sz="2000" dirty="0" smtClean="0">
                <a:solidFill>
                  <a:prstClr val="black"/>
                </a:solidFill>
              </a:rPr>
              <a:t>Should be led by high ranking policy official, COO or equivalent.  </a:t>
            </a:r>
          </a:p>
          <a:p>
            <a:pPr marL="742950" lvl="1" indent="-285750">
              <a:buFont typeface="Arial" panose="020B0604020202020204" pitchFamily="34" charset="0"/>
              <a:buChar char="•"/>
            </a:pPr>
            <a:r>
              <a:rPr lang="en-US" sz="2000" dirty="0" smtClean="0">
                <a:solidFill>
                  <a:prstClr val="black"/>
                </a:solidFill>
              </a:rPr>
              <a:t>Agencies may establish a Chief Risk Officer, but are not required to.</a:t>
            </a:r>
            <a:endParaRPr lang="en-US" sz="2000" dirty="0">
              <a:solidFill>
                <a:prstClr val="black"/>
              </a:solidFill>
            </a:endParaRPr>
          </a:p>
          <a:p>
            <a:pPr marL="742950" lvl="1" indent="-285750">
              <a:buFont typeface="Arial" panose="020B0604020202020204" pitchFamily="34" charset="0"/>
              <a:buChar char="•"/>
            </a:pPr>
            <a:r>
              <a:rPr lang="en-US" sz="2000" dirty="0" smtClean="0">
                <a:solidFill>
                  <a:prstClr val="black"/>
                </a:solidFill>
              </a:rPr>
              <a:t>Should include a process for considering risk appetite and risk tolerance.</a:t>
            </a:r>
          </a:p>
        </p:txBody>
      </p:sp>
      <p:pic>
        <p:nvPicPr>
          <p:cNvPr id="18" name="Picture 17"/>
          <p:cNvPicPr>
            <a:picLocks noChangeAspect="1"/>
          </p:cNvPicPr>
          <p:nvPr/>
        </p:nvPicPr>
        <p:blipFill>
          <a:blip r:embed="rId4"/>
          <a:stretch>
            <a:fillRect/>
          </a:stretch>
        </p:blipFill>
        <p:spPr>
          <a:xfrm>
            <a:off x="5964703" y="3750271"/>
            <a:ext cx="2038474" cy="1776628"/>
          </a:xfrm>
          <a:prstGeom prst="rect">
            <a:avLst/>
          </a:prstGeom>
        </p:spPr>
      </p:pic>
    </p:spTree>
    <p:extLst>
      <p:ext uri="{BB962C8B-B14F-4D97-AF65-F5344CB8AC3E}">
        <p14:creationId xmlns:p14="http://schemas.microsoft.com/office/powerpoint/2010/main" val="1168645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14100</TotalTime>
  <Words>2273</Words>
  <Application>Microsoft Office PowerPoint</Application>
  <PresentationFormat>On-screen Show (4:3)</PresentationFormat>
  <Paragraphs>504</Paragraphs>
  <Slides>24</Slides>
  <Notes>24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24</vt:i4>
      </vt:variant>
    </vt:vector>
  </HeadingPairs>
  <TitlesOfParts>
    <vt:vector size="38" baseType="lpstr">
      <vt:lpstr>ＭＳ Ｐゴシック</vt:lpstr>
      <vt:lpstr>Arial</vt:lpstr>
      <vt:lpstr>Arial Unicode MS</vt:lpstr>
      <vt:lpstr>Calibri</vt:lpstr>
      <vt:lpstr>Calibri Light</vt:lpstr>
      <vt:lpstr>Cambria</vt:lpstr>
      <vt:lpstr>Freestyle Script</vt:lpstr>
      <vt:lpstr>Times New Roman</vt:lpstr>
      <vt:lpstr>Webdings</vt:lpstr>
      <vt:lpstr>Wingdings</vt:lpstr>
      <vt:lpstr>Office Theme</vt:lpstr>
      <vt:lpstr>1_Office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ERM and Internal Controls The Cube Version</vt:lpstr>
      <vt:lpstr>Expanding on the Green Cube To Include 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Kaneshiro</dc:creator>
  <cp:lastModifiedBy>Beth Leon</cp:lastModifiedBy>
  <cp:revision>1346</cp:revision>
  <cp:lastPrinted>2017-04-26T14:52:20Z</cp:lastPrinted>
  <dcterms:created xsi:type="dcterms:W3CDTF">2014-12-02T18:10:04Z</dcterms:created>
  <dcterms:modified xsi:type="dcterms:W3CDTF">2017-04-26T16:00:28Z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