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7" r:id="rId3"/>
  </p:sldMasterIdLst>
  <p:notesMasterIdLst>
    <p:notesMasterId r:id="rId19"/>
  </p:notesMasterIdLst>
  <p:sldIdLst>
    <p:sldId id="263" r:id="rId4"/>
    <p:sldId id="275" r:id="rId5"/>
    <p:sldId id="292" r:id="rId6"/>
    <p:sldId id="277" r:id="rId7"/>
    <p:sldId id="281" r:id="rId8"/>
    <p:sldId id="287" r:id="rId9"/>
    <p:sldId id="289" r:id="rId10"/>
    <p:sldId id="290" r:id="rId11"/>
    <p:sldId id="279" r:id="rId12"/>
    <p:sldId id="280" r:id="rId13"/>
    <p:sldId id="283" r:id="rId14"/>
    <p:sldId id="284" r:id="rId15"/>
    <p:sldId id="291" r:id="rId16"/>
    <p:sldId id="293" r:id="rId17"/>
    <p:sldId id="26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EA2"/>
    <a:srgbClr val="043253"/>
    <a:srgbClr val="036A37"/>
    <a:srgbClr val="2EADE0"/>
    <a:srgbClr val="5BA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/>
  </p:normalViewPr>
  <p:slideViewPr>
    <p:cSldViewPr>
      <p:cViewPr varScale="1">
        <p:scale>
          <a:sx n="121" d="100"/>
          <a:sy n="121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17C7-C699-4286-8B95-0D2EA1AEB0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that the focus is just the preparation of the FR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Focus on all entities do </a:t>
            </a:r>
            <a:r>
              <a:rPr lang="en-US" baseline="0" dirty="0" err="1" smtClean="0"/>
              <a:t>GTAS</a:t>
            </a:r>
            <a:r>
              <a:rPr lang="en-US" baseline="0" dirty="0" smtClean="0"/>
              <a:t> reporting but for the FR </a:t>
            </a:r>
            <a:r>
              <a:rPr lang="en-US" u="sng" baseline="0" dirty="0" smtClean="0"/>
              <a:t>significant entities</a:t>
            </a:r>
            <a:r>
              <a:rPr lang="en-US" baseline="0" dirty="0" smtClean="0"/>
              <a:t> still have to do all modules in </a:t>
            </a:r>
            <a:r>
              <a:rPr lang="en-US" baseline="0" dirty="0" err="1" smtClean="0"/>
              <a:t>GFRS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Point out the use of significant entities </a:t>
            </a:r>
            <a:r>
              <a:rPr lang="en-US" baseline="0" dirty="0" err="1" smtClean="0"/>
              <a:t>GTAS</a:t>
            </a:r>
            <a:r>
              <a:rPr lang="en-US" baseline="0" dirty="0" smtClean="0"/>
              <a:t> data throughout the fiscal year and at year end for analysis and closing audit recommendations.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9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that the focus is just the preparation of the FR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Focus on all entities do </a:t>
            </a:r>
            <a:r>
              <a:rPr lang="en-US" baseline="0" dirty="0" err="1" smtClean="0"/>
              <a:t>GTAS</a:t>
            </a:r>
            <a:r>
              <a:rPr lang="en-US" baseline="0" dirty="0" smtClean="0"/>
              <a:t> reporting but for the FR </a:t>
            </a:r>
            <a:r>
              <a:rPr lang="en-US" u="sng" baseline="0" dirty="0" smtClean="0"/>
              <a:t>significant entities</a:t>
            </a:r>
            <a:r>
              <a:rPr lang="en-US" baseline="0" dirty="0" smtClean="0"/>
              <a:t> still have to do all modules in </a:t>
            </a:r>
            <a:r>
              <a:rPr lang="en-US" baseline="0" dirty="0" err="1" smtClean="0"/>
              <a:t>GFRS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Point out the use of significant entities </a:t>
            </a:r>
            <a:r>
              <a:rPr lang="en-US" baseline="0" dirty="0" err="1" smtClean="0"/>
              <a:t>GTAS</a:t>
            </a:r>
            <a:r>
              <a:rPr lang="en-US" baseline="0" dirty="0" smtClean="0"/>
              <a:t> data throughout the fiscal year and at year end for analysis and closing audit recommendations.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9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5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rgbClr val="036A37"/>
              </a:solidFill>
              <a:latin typeface="+mj-lt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7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3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3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1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73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0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8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4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3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7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00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43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433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9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32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30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13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16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56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811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020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2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86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  <a:latin typeface="Calibri"/>
              </a:rPr>
              <a:t>Contact Information</a:t>
            </a:r>
            <a:endParaRPr lang="en-US" sz="3200" b="1" dirty="0">
              <a:solidFill>
                <a:srgbClr val="036A37"/>
              </a:solidFill>
              <a:latin typeface="Calibri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266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34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7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286000"/>
            <a:ext cx="9144000" cy="161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700" b="1" dirty="0"/>
              <a:t>The Financial Report of </a:t>
            </a:r>
            <a:r>
              <a:rPr lang="en-US" sz="2700" b="1" dirty="0" smtClean="0"/>
              <a:t>the United States Government:</a:t>
            </a:r>
          </a:p>
          <a:p>
            <a:r>
              <a:rPr lang="en-US" sz="2700" b="1" dirty="0" smtClean="0">
                <a:solidFill>
                  <a:srgbClr val="036A37"/>
                </a:solidFill>
              </a:rPr>
              <a:t>How </a:t>
            </a:r>
            <a:r>
              <a:rPr lang="en-US" sz="2700" b="1" dirty="0">
                <a:solidFill>
                  <a:srgbClr val="036A37"/>
                </a:solidFill>
              </a:rPr>
              <a:t>You Can Help…</a:t>
            </a:r>
          </a:p>
          <a:p>
            <a:r>
              <a:rPr lang="en-US" b="1" dirty="0"/>
              <a:t> 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>
                <a:latin typeface="+mj-lt"/>
              </a:rPr>
              <a:t>Jaime M. </a:t>
            </a:r>
            <a:r>
              <a:rPr lang="en-US" b="1" dirty="0" err="1" smtClean="0">
                <a:latin typeface="+mj-lt"/>
              </a:rPr>
              <a:t>Saling</a:t>
            </a: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April 27, 2017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General Fund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Completed OMB Circular A-123 Review on FY 2015 and 2016 controls 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Obtained an assessment of current Bureau audit environment impacting the General Fund 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Finalized the financial reporting package for the Schedules of the General Fund of the U.S. Government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Progress:  </a:t>
            </a:r>
            <a:r>
              <a:rPr lang="en-US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Intragovernmental Impediment</a:t>
            </a:r>
            <a:endParaRPr lang="en-US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83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FY 2016:</a:t>
            </a:r>
          </a:p>
          <a:p>
            <a:pPr lvl="1">
              <a:buSzPct val="85000"/>
              <a:buFont typeface="Arial" panose="020B0604020202020204" pitchFamily="34" charset="0"/>
              <a:buChar char="ₒ"/>
              <a:defRPr/>
            </a:pPr>
            <a:r>
              <a:rPr lang="en-US" dirty="0">
                <a:latin typeface="+mn-lt"/>
              </a:rPr>
              <a:t>Evaluate the usage of “non-reciprocating” </a:t>
            </a:r>
            <a:r>
              <a:rPr lang="en-US" dirty="0" err="1">
                <a:latin typeface="+mn-lt"/>
              </a:rPr>
              <a:t>USSGL</a:t>
            </a:r>
            <a:r>
              <a:rPr lang="en-US" dirty="0">
                <a:latin typeface="+mn-lt"/>
              </a:rPr>
              <a:t> accounts </a:t>
            </a:r>
          </a:p>
          <a:p>
            <a:pPr lvl="1">
              <a:buSzPct val="85000"/>
              <a:buFont typeface="Arial" panose="020B0604020202020204" pitchFamily="34" charset="0"/>
              <a:buChar char="ₒ"/>
              <a:defRPr/>
            </a:pPr>
            <a:r>
              <a:rPr lang="en-US" dirty="0">
                <a:latin typeface="+mn-lt"/>
              </a:rPr>
              <a:t>Eliminate non-reciprocating transactions with the General Fund</a:t>
            </a:r>
          </a:p>
          <a:p>
            <a:pPr lvl="1">
              <a:buSzPct val="85000"/>
              <a:buFont typeface="Arial" panose="020B0604020202020204" pitchFamily="34" charset="0"/>
              <a:buChar char="ₒ"/>
              <a:defRPr/>
            </a:pPr>
            <a:r>
              <a:rPr lang="en-US" dirty="0">
                <a:latin typeface="+mn-lt"/>
              </a:rPr>
              <a:t>Develop expanded I </a:t>
            </a:r>
            <a:r>
              <a:rPr lang="en-US" dirty="0" err="1">
                <a:latin typeface="+mn-lt"/>
              </a:rPr>
              <a:t>TFM</a:t>
            </a:r>
            <a:r>
              <a:rPr lang="en-US" dirty="0">
                <a:latin typeface="+mn-lt"/>
              </a:rPr>
              <a:t> 2-4700 guidance (Appendix 9) to improve agency reporting with the General Fund</a:t>
            </a:r>
          </a:p>
          <a:p>
            <a:pPr lvl="1">
              <a:buSzPct val="85000"/>
              <a:buFont typeface="Arial" panose="020B0604020202020204" pitchFamily="34" charset="0"/>
              <a:buChar char="ₒ"/>
              <a:defRPr/>
            </a:pPr>
            <a:r>
              <a:rPr lang="en-US" dirty="0">
                <a:latin typeface="+mn-lt"/>
              </a:rPr>
              <a:t>Support the G-Invoicing Initiative aimed at improving communication and reducing differences in the Buy/Sell Sub-Category</a:t>
            </a:r>
          </a:p>
          <a:p>
            <a:pPr lvl="1">
              <a:buSzPct val="85000"/>
              <a:buFont typeface="Arial" panose="020B0604020202020204" pitchFamily="34" charset="0"/>
              <a:buChar char="ₒ"/>
              <a:defRPr/>
            </a:pPr>
            <a:r>
              <a:rPr lang="en-US" dirty="0">
                <a:latin typeface="+mn-lt"/>
              </a:rPr>
              <a:t>Improve or develop </a:t>
            </a:r>
            <a:r>
              <a:rPr lang="en-US" dirty="0" err="1">
                <a:latin typeface="+mn-lt"/>
              </a:rPr>
              <a:t>USSGL</a:t>
            </a:r>
            <a:r>
              <a:rPr lang="en-US" dirty="0">
                <a:latin typeface="+mn-lt"/>
              </a:rPr>
              <a:t> guidance impacting </a:t>
            </a:r>
            <a:r>
              <a:rPr lang="en-US" dirty="0" err="1">
                <a:latin typeface="+mn-lt"/>
              </a:rPr>
              <a:t>IGT</a:t>
            </a:r>
            <a:endParaRPr lang="en-US" dirty="0">
              <a:latin typeface="+mn-lt"/>
            </a:endParaRPr>
          </a:p>
          <a:p>
            <a:pPr lvl="1">
              <a:buFont typeface="Arial" panose="020B0604020202020204" pitchFamily="34" charset="0"/>
              <a:buChar char="ₒ"/>
            </a:pP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300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Plans:  </a:t>
            </a:r>
            <a:r>
              <a:rPr lang="en-US" sz="3300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Intragovernmental Impediment</a:t>
            </a:r>
            <a:endParaRPr lang="en-US" sz="3300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86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General Fund of the U.S. Government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Identified GAO as the future auditor of the General Fund financial reporting 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Documented the management structure for the General Fund Reporting Entity 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Continue OMB Circular A-123 reviews 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Begin planning stages for a FY 2018 audit of the Schedules of the General Fund of the U.S. Government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sz="3300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Plans:  </a:t>
            </a:r>
            <a:r>
              <a:rPr lang="en-US" sz="3300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Intragovernmental </a:t>
            </a:r>
            <a:r>
              <a:rPr lang="en-US" sz="3300" dirty="0" smtClean="0">
                <a:solidFill>
                  <a:srgbClr val="036A37"/>
                </a:solidFill>
                <a:latin typeface="+mj-lt"/>
              </a:rPr>
              <a:t>Impediment</a:t>
            </a:r>
          </a:p>
          <a:p>
            <a:pPr defTabSz="457200">
              <a:spcBef>
                <a:spcPct val="0"/>
              </a:spcBef>
            </a:pPr>
            <a:endParaRPr lang="en-US" sz="3300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08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Ensure there are valid reasons that Intradepartmental (Intra-entity) Data is on Agencies Audited Financial Statements.</a:t>
            </a:r>
          </a:p>
          <a:p>
            <a:r>
              <a:rPr lang="en-US" sz="2800" dirty="0" smtClean="0">
                <a:latin typeface="+mn-lt"/>
              </a:rPr>
              <a:t>Become familiar with the top level journal vouchers that Treasury does on audited data and try to address at the agency level.</a:t>
            </a:r>
          </a:p>
          <a:p>
            <a:r>
              <a:rPr lang="en-US" sz="2800" dirty="0" smtClean="0">
                <a:latin typeface="+mn-lt"/>
              </a:rPr>
              <a:t>Ensure valid and supported reasons for manual adjustments needed to reconcile </a:t>
            </a:r>
            <a:r>
              <a:rPr lang="en-US" sz="2800" dirty="0" err="1" smtClean="0">
                <a:latin typeface="+mn-lt"/>
              </a:rPr>
              <a:t>GTAS</a:t>
            </a:r>
            <a:r>
              <a:rPr lang="en-US" sz="2800" dirty="0" smtClean="0">
                <a:latin typeface="+mn-lt"/>
              </a:rPr>
              <a:t> data to Agencies Audited Financial Statements.</a:t>
            </a:r>
          </a:p>
          <a:p>
            <a:r>
              <a:rPr lang="en-US" sz="2800" dirty="0" smtClean="0">
                <a:latin typeface="+mn-lt"/>
              </a:rPr>
              <a:t>Provide </a:t>
            </a:r>
            <a:r>
              <a:rPr lang="en-US" sz="2800" dirty="0" err="1" smtClean="0">
                <a:latin typeface="+mn-lt"/>
              </a:rPr>
              <a:t>TFM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smtClean="0">
                <a:latin typeface="+mn-lt"/>
              </a:rPr>
              <a:t>2-4700 Comments by April 21, 2017.</a:t>
            </a:r>
            <a:endParaRPr lang="en-US" sz="2800" dirty="0" smtClean="0">
              <a:latin typeface="+mn-lt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36A37"/>
                </a:solidFill>
                <a:latin typeface="+mj-lt"/>
              </a:rPr>
              <a:t>How you can help…</a:t>
            </a:r>
            <a:endParaRPr lang="en-US" b="1" dirty="0">
              <a:solidFill>
                <a:srgbClr val="036A3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4285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CFO or Designee for Closing Package, Journal Vouchers, Intragovernmental, etc. (4701)</a:t>
            </a:r>
          </a:p>
          <a:p>
            <a:r>
              <a:rPr lang="en-US" dirty="0" smtClean="0"/>
              <a:t>Explanations on variances over thresholds (4705)</a:t>
            </a:r>
          </a:p>
          <a:p>
            <a:r>
              <a:rPr lang="en-US" dirty="0" smtClean="0"/>
              <a:t>No manual adjustments for rounding (4705.45)</a:t>
            </a:r>
          </a:p>
          <a:p>
            <a:r>
              <a:rPr lang="en-US" dirty="0" smtClean="0"/>
              <a:t>IG must submit list of documents in 4705.45 to GAO, Fiscal Service, and OMB</a:t>
            </a:r>
          </a:p>
          <a:p>
            <a:r>
              <a:rPr lang="en-US" dirty="0" err="1" smtClean="0"/>
              <a:t>IGs</a:t>
            </a:r>
            <a:r>
              <a:rPr lang="en-US" dirty="0" smtClean="0"/>
              <a:t> are expected to review and monitor the Scorecards available on MAX.gov (Appendix 8)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 smtClean="0">
                <a:solidFill>
                  <a:srgbClr val="036A37"/>
                </a:solidFill>
                <a:latin typeface="+mj-lt"/>
              </a:rPr>
              <a:t>Items of Key Interest in </a:t>
            </a:r>
            <a:r>
              <a:rPr lang="en-US" b="1" dirty="0" err="1" smtClean="0">
                <a:solidFill>
                  <a:srgbClr val="036A37"/>
                </a:solidFill>
                <a:latin typeface="+mj-lt"/>
              </a:rPr>
              <a:t>TFM</a:t>
            </a:r>
            <a:r>
              <a:rPr lang="en-US" b="1" dirty="0" smtClean="0">
                <a:solidFill>
                  <a:srgbClr val="036A37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36A37"/>
                </a:solidFill>
                <a:latin typeface="+mj-lt"/>
              </a:rPr>
              <a:t>2-4700</a:t>
            </a:r>
          </a:p>
        </p:txBody>
      </p:sp>
    </p:spTree>
    <p:extLst>
      <p:ext uri="{BB962C8B-B14F-4D97-AF65-F5344CB8AC3E}">
        <p14:creationId xmlns:p14="http://schemas.microsoft.com/office/powerpoint/2010/main" val="54930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Jaime M.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(304) 480-5129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Jaime.Saling@fiscal.treasury.gov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65676"/>
            <a:ext cx="8686800" cy="5358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+mn-lt"/>
              </a:rPr>
              <a:t>Since </a:t>
            </a:r>
            <a:r>
              <a:rPr lang="en-US" sz="2600" dirty="0">
                <a:latin typeface="+mn-lt"/>
              </a:rPr>
              <a:t>1997, </a:t>
            </a:r>
            <a:r>
              <a:rPr lang="en-US" sz="2600" dirty="0" smtClean="0">
                <a:latin typeface="+mn-lt"/>
              </a:rPr>
              <a:t>the Bureau of the Fiscal </a:t>
            </a:r>
            <a:r>
              <a:rPr lang="en-US" sz="2600" dirty="0">
                <a:latin typeface="+mn-lt"/>
              </a:rPr>
              <a:t>Service has compiled agency financial data to prepare the consolidated Financial Report of the U.S. Government, and has consecutively received a disclaimer from </a:t>
            </a:r>
            <a:r>
              <a:rPr lang="en-US" sz="2600" dirty="0" smtClean="0">
                <a:latin typeface="+mn-lt"/>
              </a:rPr>
              <a:t>GAO.</a:t>
            </a:r>
            <a:endParaRPr lang="en-US" sz="2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36A37"/>
                </a:solidFill>
                <a:latin typeface="+mj-lt"/>
              </a:rPr>
              <a:t>The Issue:  </a:t>
            </a:r>
            <a:r>
              <a:rPr lang="en-US" sz="3200" dirty="0" smtClean="0">
                <a:solidFill>
                  <a:srgbClr val="036A37"/>
                </a:solidFill>
                <a:latin typeface="+mj-lt"/>
              </a:rPr>
              <a:t>A Disclaimer of Opinion</a:t>
            </a:r>
            <a:endParaRPr lang="en-US" sz="3200" dirty="0">
              <a:solidFill>
                <a:srgbClr val="036A37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14" y="4210777"/>
            <a:ext cx="1061991" cy="836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" y="3761202"/>
            <a:ext cx="2156369" cy="18897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56" y="3769786"/>
            <a:ext cx="2156369" cy="1889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666" y="3769786"/>
            <a:ext cx="2156369" cy="188976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55355" y="3712657"/>
            <a:ext cx="1849950" cy="690960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DoD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182665" y="3703869"/>
            <a:ext cx="1849950" cy="669783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Compilation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232081" y="3846540"/>
            <a:ext cx="1849950" cy="408937"/>
          </a:xfrm>
          <a:prstGeom prst="ellipse">
            <a:avLst/>
          </a:prstGeom>
          <a:noFill/>
          <a:ln w="1905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bertus Extra Bold" pitchFamily="34" charset="0"/>
              </a:rPr>
              <a:t>IGT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3494" y="2913464"/>
            <a:ext cx="545979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 smtClean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Primary Impediments</a:t>
            </a:r>
            <a:endParaRPr lang="en-US" sz="2800" b="1" u="sng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385909" y="3287417"/>
            <a:ext cx="3095823" cy="2494666"/>
            <a:chOff x="6164794" y="2055738"/>
            <a:chExt cx="3095823" cy="249466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2669" y="2055738"/>
              <a:ext cx="1940296" cy="24946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 rot="2568956">
              <a:off x="6164794" y="2903479"/>
              <a:ext cx="30958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Disclaimer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7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838200" y="562947"/>
            <a:ext cx="7391400" cy="5943600"/>
          </a:xfrm>
          <a:prstGeom prst="irregularSeal2">
            <a:avLst/>
          </a:prstGeom>
          <a:solidFill>
            <a:srgbClr val="043253"/>
          </a:solidFill>
          <a:ln>
            <a:solidFill>
              <a:srgbClr val="9C9EA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500" b="1" dirty="0" smtClean="0">
                <a:ln w="12700">
                  <a:solidFill>
                    <a:srgbClr val="9C9EA2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nch Script MT" panose="03020402040607040605" pitchFamily="66" charset="0"/>
              </a:rPr>
              <a:t>20</a:t>
            </a:r>
            <a:endParaRPr lang="en-US" sz="27500" b="1" dirty="0">
              <a:ln w="12700">
                <a:solidFill>
                  <a:srgbClr val="9C9EA2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Preparation of the Financial Report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Reporting Entity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Significant </a:t>
            </a:r>
            <a:r>
              <a:rPr lang="en-US" dirty="0" smtClean="0">
                <a:latin typeface="+mn-lt"/>
              </a:rPr>
              <a:t>Entities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Financial Reporting Infrastructure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FR Remediation Plan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Verification of Data Transfers</a:t>
            </a:r>
            <a:endParaRPr lang="en-US" dirty="0">
              <a:latin typeface="+mn-lt"/>
            </a:endParaRPr>
          </a:p>
          <a:p>
            <a:pPr lvl="1">
              <a:buFont typeface="Arial" panose="020B0604020202020204" pitchFamily="34" charset="0"/>
              <a:buChar char="ₒ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Progress:  </a:t>
            </a:r>
            <a:r>
              <a:rPr lang="en-US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Compilation Impediment</a:t>
            </a:r>
            <a:endParaRPr lang="en-US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11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Preparation of the Financial Report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Legal Representation Letters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Treaties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Risk Assumed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Criminal Debt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Internal Control Review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err="1" smtClean="0">
                <a:latin typeface="+mn-lt"/>
              </a:rPr>
              <a:t>GTAS</a:t>
            </a:r>
            <a:r>
              <a:rPr lang="en-US" dirty="0" smtClean="0">
                <a:latin typeface="+mn-lt"/>
              </a:rPr>
              <a:t>/</a:t>
            </a:r>
            <a:r>
              <a:rPr lang="en-US" dirty="0" err="1" smtClean="0">
                <a:latin typeface="+mn-lt"/>
              </a:rPr>
              <a:t>GFRS</a:t>
            </a:r>
            <a:r>
              <a:rPr lang="en-US" dirty="0" smtClean="0">
                <a:latin typeface="+mn-lt"/>
              </a:rPr>
              <a:t> User Accounts</a:t>
            </a:r>
            <a:endParaRPr lang="en-US" dirty="0">
              <a:latin typeface="+mn-lt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Plans:  </a:t>
            </a:r>
            <a:r>
              <a:rPr lang="en-US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Compilation Impediment</a:t>
            </a:r>
            <a:endParaRPr lang="en-US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40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lvl="0"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cs typeface="Calibri" panose="020F0502020204030204" pitchFamily="34" charset="0"/>
              </a:rPr>
              <a:t>Current State</a:t>
            </a:r>
            <a:endParaRPr lang="en-US" b="1" dirty="0">
              <a:solidFill>
                <a:srgbClr val="036A37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3733800" y="1954268"/>
            <a:ext cx="1888090" cy="2902294"/>
          </a:xfrm>
          <a:prstGeom prst="can">
            <a:avLst/>
          </a:prstGeom>
          <a:gradFill>
            <a:gsLst>
              <a:gs pos="0">
                <a:srgbClr val="E1E8F5"/>
              </a:gs>
              <a:gs pos="50000">
                <a:srgbClr val="043253"/>
              </a:gs>
              <a:gs pos="100000">
                <a:srgbClr val="043253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292934"/>
              </a:solidFill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292934"/>
              </a:solidFill>
              <a:cs typeface="Times New Roman" panose="02020603050405020304" pitchFamily="18" charset="0"/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Governmentwide Financial Reporting System (GFRS)</a:t>
            </a:r>
          </a:p>
        </p:txBody>
      </p:sp>
      <p:sp>
        <p:nvSpPr>
          <p:cNvPr id="24" name="Can 23"/>
          <p:cNvSpPr/>
          <p:nvPr/>
        </p:nvSpPr>
        <p:spPr bwMode="auto">
          <a:xfrm>
            <a:off x="762000" y="3736789"/>
            <a:ext cx="1742506" cy="1806647"/>
          </a:xfrm>
          <a:prstGeom prst="can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292934"/>
              </a:solidFill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Modules 6-8 Manual Entry</a:t>
            </a:r>
          </a:p>
        </p:txBody>
      </p:sp>
      <p:sp>
        <p:nvSpPr>
          <p:cNvPr id="31" name="Right Arrow 30"/>
          <p:cNvSpPr/>
          <p:nvPr/>
        </p:nvSpPr>
        <p:spPr>
          <a:xfrm rot="20318189" flipV="1">
            <a:off x="2813150" y="4203677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flipV="1">
            <a:off x="6019800" y="3591470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783772" y="1447800"/>
            <a:ext cx="1720734" cy="1886862"/>
          </a:xfrm>
          <a:prstGeom prst="can">
            <a:avLst/>
          </a:prstGeom>
          <a:gradFill>
            <a:gsLst>
              <a:gs pos="0">
                <a:srgbClr val="E1E8F5"/>
              </a:gs>
              <a:gs pos="50000">
                <a:srgbClr val="9C9EA2"/>
              </a:gs>
              <a:gs pos="100000">
                <a:srgbClr val="9C9EA2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Governmentwide Treasury Account Symbol Adjusted Trial Balance System (GTAS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)</a:t>
            </a:r>
            <a:endParaRPr lang="en-US" sz="1600" b="1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1248417" flipV="1">
            <a:off x="2812861" y="2837091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04898" y="2344137"/>
            <a:ext cx="3095823" cy="2494666"/>
            <a:chOff x="6164794" y="2055738"/>
            <a:chExt cx="3095823" cy="249466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2669" y="2055738"/>
              <a:ext cx="1940296" cy="24946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 rot="2568956">
              <a:off x="6164794" y="2903479"/>
              <a:ext cx="30958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Disclaimer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65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lvl="0"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</a:rPr>
              <a:t>Future State</a:t>
            </a:r>
            <a:endParaRPr lang="en-US" b="1" dirty="0">
              <a:solidFill>
                <a:srgbClr val="036A37"/>
              </a:solidFill>
              <a:latin typeface="+mj-lt"/>
            </a:endParaRPr>
          </a:p>
        </p:txBody>
      </p:sp>
      <p:sp>
        <p:nvSpPr>
          <p:cNvPr id="24" name="Can 23"/>
          <p:cNvSpPr/>
          <p:nvPr/>
        </p:nvSpPr>
        <p:spPr bwMode="auto">
          <a:xfrm>
            <a:off x="838200" y="3074102"/>
            <a:ext cx="1600200" cy="1216211"/>
          </a:xfrm>
          <a:prstGeom prst="can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089025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292934"/>
              </a:solidFill>
            </a:endParaRPr>
          </a:p>
          <a:p>
            <a:pPr algn="ctr" defTabSz="10890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Limited Manual Entry</a:t>
            </a:r>
          </a:p>
        </p:txBody>
      </p:sp>
      <p:sp>
        <p:nvSpPr>
          <p:cNvPr id="31" name="Right Arrow 30"/>
          <p:cNvSpPr/>
          <p:nvPr/>
        </p:nvSpPr>
        <p:spPr>
          <a:xfrm flipV="1">
            <a:off x="2743200" y="3609549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flipV="1">
            <a:off x="6172200" y="3609549"/>
            <a:ext cx="542892" cy="145319"/>
          </a:xfrm>
          <a:prstGeom prst="rightArrow">
            <a:avLst/>
          </a:prstGeom>
          <a:solidFill>
            <a:srgbClr val="5BAE46"/>
          </a:solidFill>
          <a:ln>
            <a:solidFill>
              <a:srgbClr val="03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04085" y="1914740"/>
            <a:ext cx="2464718" cy="3203575"/>
            <a:chOff x="0" y="0"/>
            <a:chExt cx="2390775" cy="2901950"/>
          </a:xfrm>
        </p:grpSpPr>
        <p:sp>
          <p:nvSpPr>
            <p:cNvPr id="11" name="Can 10"/>
            <p:cNvSpPr/>
            <p:nvPr/>
          </p:nvSpPr>
          <p:spPr bwMode="auto">
            <a:xfrm>
              <a:off x="0" y="0"/>
              <a:ext cx="2390775" cy="2901950"/>
            </a:xfrm>
            <a:prstGeom prst="can">
              <a:avLst/>
            </a:prstGeom>
            <a:gradFill>
              <a:gsLst>
                <a:gs pos="0">
                  <a:srgbClr val="E1E8F5"/>
                </a:gs>
                <a:gs pos="50000">
                  <a:srgbClr val="043253"/>
                </a:gs>
                <a:gs pos="100000">
                  <a:srgbClr val="043253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/>
              <a:r>
                <a:rPr lang="en-US" b="1" dirty="0" err="1">
                  <a:solidFill>
                    <a:srgbClr val="FFFFFF"/>
                  </a:solidFill>
                  <a:ea typeface="Times New Roman"/>
                </a:rPr>
                <a:t>Governmentwide</a:t>
              </a:r>
              <a:r>
                <a:rPr lang="en-US" b="1" dirty="0">
                  <a:solidFill>
                    <a:srgbClr val="FFFFFF"/>
                  </a:solidFill>
                  <a:ea typeface="Times New Roman"/>
                </a:rPr>
                <a:t> Financial Reporting System (</a:t>
              </a:r>
              <a:r>
                <a:rPr lang="en-US" b="1" dirty="0" err="1">
                  <a:solidFill>
                    <a:srgbClr val="FFFFFF"/>
                  </a:solidFill>
                  <a:ea typeface="Times New Roman"/>
                </a:rPr>
                <a:t>GFRS</a:t>
              </a:r>
              <a:r>
                <a:rPr lang="en-US" b="1" dirty="0">
                  <a:solidFill>
                    <a:srgbClr val="FFFFFF"/>
                  </a:solidFill>
                  <a:ea typeface="Times New Roman"/>
                </a:rPr>
                <a:t>)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9525" y="1509740"/>
              <a:ext cx="2380615" cy="0"/>
            </a:xfrm>
            <a:prstGeom prst="lin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ys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3" name="Text Box 10"/>
            <p:cNvSpPr txBox="1"/>
            <p:nvPr/>
          </p:nvSpPr>
          <p:spPr>
            <a:xfrm>
              <a:off x="95250" y="1601056"/>
              <a:ext cx="2249170" cy="122024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 err="1">
                  <a:solidFill>
                    <a:srgbClr val="FFFFFF"/>
                  </a:solidFill>
                  <a:ea typeface="Calibri"/>
                  <a:cs typeface="Times New Roman"/>
                </a:rPr>
                <a:t>Governmentwide</a:t>
              </a:r>
              <a:r>
                <a:rPr lang="en-US" b="1" dirty="0">
                  <a:solidFill>
                    <a:srgbClr val="FFFFFF"/>
                  </a:solidFill>
                  <a:ea typeface="Calibri"/>
                  <a:cs typeface="Times New Roman"/>
                </a:rPr>
                <a:t> Treasury Account Symbol Adjusted Trial Balance System (</a:t>
              </a:r>
              <a:r>
                <a:rPr lang="en-US" b="1" dirty="0" err="1">
                  <a:solidFill>
                    <a:srgbClr val="FFFFFF"/>
                  </a:solidFill>
                  <a:ea typeface="Calibri"/>
                  <a:cs typeface="Times New Roman"/>
                </a:rPr>
                <a:t>GTAS</a:t>
              </a:r>
              <a:r>
                <a:rPr lang="en-US" b="1" dirty="0">
                  <a:solidFill>
                    <a:srgbClr val="FFFFFF"/>
                  </a:solidFill>
                  <a:ea typeface="Calibri"/>
                  <a:cs typeface="Times New Roman"/>
                </a:rPr>
                <a:t>)</a:t>
              </a:r>
              <a:endParaRPr lang="en-US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904" y="2344137"/>
            <a:ext cx="1940296" cy="249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6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Budget Statements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New Budget and Accrual Reconciliation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Monthly Cash Statement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Progress:  </a:t>
            </a:r>
            <a:r>
              <a:rPr lang="en-US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Compilation Impediment</a:t>
            </a:r>
            <a:endParaRPr lang="en-US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9600" y="2895600"/>
            <a:ext cx="8001000" cy="2971800"/>
            <a:chOff x="609600" y="2895600"/>
            <a:chExt cx="8001000" cy="2971800"/>
          </a:xfrm>
        </p:grpSpPr>
        <p:sp>
          <p:nvSpPr>
            <p:cNvPr id="16" name="Flowchart: Punched Tape 15"/>
            <p:cNvSpPr/>
            <p:nvPr/>
          </p:nvSpPr>
          <p:spPr>
            <a:xfrm>
              <a:off x="609600" y="2895600"/>
              <a:ext cx="8001000" cy="2971800"/>
            </a:xfrm>
            <a:prstGeom prst="flowChartPunchedTap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432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529080" y="3810000"/>
              <a:ext cx="6090920" cy="1122680"/>
              <a:chOff x="1529080" y="4678680"/>
              <a:chExt cx="6090920" cy="1122680"/>
            </a:xfrm>
          </p:grpSpPr>
          <p:sp>
            <p:nvSpPr>
              <p:cNvPr id="11" name="Flowchart: Card 10"/>
              <p:cNvSpPr/>
              <p:nvPr/>
            </p:nvSpPr>
            <p:spPr>
              <a:xfrm>
                <a:off x="1529080" y="4734560"/>
                <a:ext cx="1905000" cy="1066800"/>
              </a:xfrm>
              <a:prstGeom prst="flowChartPunchedCard">
                <a:avLst/>
              </a:prstGeom>
              <a:solidFill>
                <a:srgbClr val="043253"/>
              </a:solidFill>
              <a:ln>
                <a:solidFill>
                  <a:srgbClr val="9C9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Payments </a:t>
                </a:r>
                <a:br>
                  <a:rPr lang="en-US" dirty="0"/>
                </a:br>
                <a:r>
                  <a:rPr lang="en-US" dirty="0"/>
                  <a:t>and </a:t>
                </a:r>
                <a:br>
                  <a:rPr lang="en-US" dirty="0"/>
                </a:br>
                <a:r>
                  <a:rPr lang="en-US" dirty="0"/>
                  <a:t>Collections</a:t>
                </a:r>
                <a:br>
                  <a:rPr lang="en-US" dirty="0"/>
                </a:br>
                <a:endParaRPr lang="en-US" dirty="0"/>
              </a:p>
            </p:txBody>
          </p:sp>
          <p:sp>
            <p:nvSpPr>
              <p:cNvPr id="12" name="Flowchart: Card 11"/>
              <p:cNvSpPr/>
              <p:nvPr/>
            </p:nvSpPr>
            <p:spPr>
              <a:xfrm>
                <a:off x="5715000" y="4678680"/>
                <a:ext cx="1905000" cy="1066800"/>
              </a:xfrm>
              <a:prstGeom prst="flowChartPunchedCard">
                <a:avLst/>
              </a:prstGeom>
              <a:solidFill>
                <a:srgbClr val="036A37"/>
              </a:solidFill>
              <a:ln>
                <a:solidFill>
                  <a:srgbClr val="9C9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Budgetary Outlays</a:t>
                </a:r>
              </a:p>
              <a:p>
                <a:pPr algn="ctr"/>
                <a:r>
                  <a:rPr lang="en-US" dirty="0"/>
                  <a:t>and</a:t>
                </a:r>
              </a:p>
              <a:p>
                <a:pPr algn="ctr"/>
                <a:r>
                  <a:rPr lang="en-US" dirty="0"/>
                  <a:t>Receipts</a:t>
                </a:r>
              </a:p>
            </p:txBody>
          </p:sp>
          <p:sp>
            <p:nvSpPr>
              <p:cNvPr id="13" name="Not Equal 12"/>
              <p:cNvSpPr/>
              <p:nvPr/>
            </p:nvSpPr>
            <p:spPr>
              <a:xfrm>
                <a:off x="3738880" y="4772660"/>
                <a:ext cx="1674540" cy="990600"/>
              </a:xfrm>
              <a:prstGeom prst="mathNotEqual">
                <a:avLst/>
              </a:prstGeom>
              <a:solidFill>
                <a:srgbClr val="9C9EA2"/>
              </a:solidFill>
              <a:ln>
                <a:solidFill>
                  <a:srgbClr val="0432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91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FY </a:t>
            </a:r>
            <a:r>
              <a:rPr lang="en-US" dirty="0" smtClean="0">
                <a:latin typeface="+mn-lt"/>
              </a:rPr>
              <a:t>2015:</a:t>
            </a:r>
            <a:endParaRPr lang="en-US" dirty="0">
              <a:latin typeface="+mn-lt"/>
            </a:endParaRP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smtClean="0">
                <a:latin typeface="+mn-lt"/>
              </a:rPr>
              <a:t>Request and monitor Root </a:t>
            </a:r>
            <a:r>
              <a:rPr lang="en-US" dirty="0">
                <a:latin typeface="+mn-lt"/>
              </a:rPr>
              <a:t>Cause and Corrective Action </a:t>
            </a:r>
            <a:r>
              <a:rPr lang="en-US" dirty="0" smtClean="0">
                <a:latin typeface="+mn-lt"/>
              </a:rPr>
              <a:t>Plans</a:t>
            </a:r>
            <a:endParaRPr lang="en-US" dirty="0">
              <a:latin typeface="+mn-lt"/>
            </a:endParaRP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 err="1">
                <a:latin typeface="+mn-lt"/>
              </a:rPr>
              <a:t>IGT</a:t>
            </a:r>
            <a:r>
              <a:rPr lang="en-US" dirty="0">
                <a:latin typeface="+mn-lt"/>
              </a:rPr>
              <a:t> Scorecards made available to the financial management community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Expand metrics and scorecard process to monitor the “Unidentified” usage</a:t>
            </a:r>
          </a:p>
          <a:p>
            <a:pPr lvl="1">
              <a:buFont typeface="Arial" panose="020B0604020202020204" pitchFamily="34" charset="0"/>
              <a:buChar char="ₒ"/>
            </a:pPr>
            <a:r>
              <a:rPr lang="en-US" dirty="0">
                <a:latin typeface="+mn-lt"/>
              </a:rPr>
              <a:t>Access to a raw data file in </a:t>
            </a:r>
            <a:r>
              <a:rPr lang="en-US" dirty="0" err="1">
                <a:latin typeface="+mn-lt"/>
              </a:rPr>
              <a:t>GTAS</a:t>
            </a:r>
            <a:r>
              <a:rPr lang="en-US" dirty="0">
                <a:latin typeface="+mn-lt"/>
              </a:rPr>
              <a:t> to reconcile </a:t>
            </a:r>
            <a:r>
              <a:rPr lang="en-US" dirty="0" err="1">
                <a:latin typeface="+mn-lt"/>
              </a:rPr>
              <a:t>IGT</a:t>
            </a:r>
            <a:r>
              <a:rPr lang="en-US" dirty="0">
                <a:latin typeface="+mn-lt"/>
              </a:rPr>
              <a:t> differences</a:t>
            </a:r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Progress:  </a:t>
            </a:r>
            <a:r>
              <a:rPr lang="en-US" dirty="0" smtClean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Intragovernmental Impediment</a:t>
            </a:r>
            <a:endParaRPr lang="en-US" dirty="0">
              <a:solidFill>
                <a:srgbClr val="036A37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87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667</Words>
  <Application>Microsoft Office PowerPoint</Application>
  <PresentationFormat>On-screen Show (4:3)</PresentationFormat>
  <Paragraphs>112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Albertus Extra Bold</vt:lpstr>
      <vt:lpstr>Arial</vt:lpstr>
      <vt:lpstr>Calibri</vt:lpstr>
      <vt:lpstr>French Script MT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Beth Leon</cp:lastModifiedBy>
  <cp:revision>84</cp:revision>
  <cp:lastPrinted>2017-04-24T19:02:03Z</cp:lastPrinted>
  <dcterms:created xsi:type="dcterms:W3CDTF">2014-08-04T00:16:53Z</dcterms:created>
  <dcterms:modified xsi:type="dcterms:W3CDTF">2017-04-24T20:09:35Z</dcterms:modified>
</cp:coreProperties>
</file>