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CEED-4F66-43E1-A75E-A2792A366E5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958A-9331-44C5-9052-0A8F63C7B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CEED-4F66-43E1-A75E-A2792A366E5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958A-9331-44C5-9052-0A8F63C7B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0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CEED-4F66-43E1-A75E-A2792A366E5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958A-9331-44C5-9052-0A8F63C7B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9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CEED-4F66-43E1-A75E-A2792A366E5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958A-9331-44C5-9052-0A8F63C7B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CEED-4F66-43E1-A75E-A2792A366E5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958A-9331-44C5-9052-0A8F63C7B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6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CEED-4F66-43E1-A75E-A2792A366E5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958A-9331-44C5-9052-0A8F63C7B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CEED-4F66-43E1-A75E-A2792A366E5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958A-9331-44C5-9052-0A8F63C7B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7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CEED-4F66-43E1-A75E-A2792A366E5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958A-9331-44C5-9052-0A8F63C7B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1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CEED-4F66-43E1-A75E-A2792A366E5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958A-9331-44C5-9052-0A8F63C7B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5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CEED-4F66-43E1-A75E-A2792A366E5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958A-9331-44C5-9052-0A8F63C7B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0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CEED-4F66-43E1-A75E-A2792A366E5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958A-9331-44C5-9052-0A8F63C7B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2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CCEED-4F66-43E1-A75E-A2792A366E5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1958A-9331-44C5-9052-0A8F63C7B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1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309867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 Black" panose="020B0A04020102020204" pitchFamily="34" charset="0"/>
              </a:rPr>
              <a:t>CIGIE/GAO Financial Statement </a:t>
            </a:r>
            <a:br>
              <a:rPr lang="en-US" sz="40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en-US" sz="4000" dirty="0">
                <a:solidFill>
                  <a:srgbClr val="000000"/>
                </a:solidFill>
                <a:latin typeface="Arial Black" panose="020B0A04020102020204" pitchFamily="34" charset="0"/>
              </a:rPr>
              <a:t>Audit Conference 2021</a:t>
            </a:r>
            <a:br>
              <a:rPr lang="en-US" b="1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1377" y="2812767"/>
            <a:ext cx="9144000" cy="1655762"/>
          </a:xfrm>
        </p:spPr>
        <p:txBody>
          <a:bodyPr>
            <a:normAutofit/>
          </a:bodyPr>
          <a:lstStyle/>
          <a:p>
            <a:r>
              <a:rPr lang="en-US" sz="3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 Me on the Other Side:</a:t>
            </a:r>
          </a:p>
          <a:p>
            <a:r>
              <a:rPr lang="en-US" sz="3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Being an Auditor to Auditee</a:t>
            </a:r>
            <a:endParaRPr lang="en-US" sz="3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40647" y="5073134"/>
            <a:ext cx="3510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May 18, 2021 (Tuesday)</a:t>
            </a:r>
          </a:p>
        </p:txBody>
      </p:sp>
    </p:spTree>
    <p:extLst>
      <p:ext uri="{BB962C8B-B14F-4D97-AF65-F5344CB8AC3E}">
        <p14:creationId xmlns:p14="http://schemas.microsoft.com/office/powerpoint/2010/main" val="1069678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895600" y="5038646"/>
            <a:ext cx="6400800" cy="1133554"/>
          </a:xfrm>
          <a:prstGeom prst="rect">
            <a:avLst/>
          </a:prstGeom>
        </p:spPr>
        <p:txBody>
          <a:bodyPr vert="horz" lIns="91432" tIns="45716" rIns="91432" bIns="45716" rtlCol="0">
            <a:noAutofit/>
          </a:bodyPr>
          <a:lstStyle>
            <a:lvl1pPr marL="0" indent="0" algn="ctr" defTabSz="914318" rtl="0" eaLnBrk="1" latinLnBrk="0" hangingPunct="1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125000"/>
              <a:buFont typeface="Arial" pitchFamily="34" charset="0"/>
              <a:buNone/>
              <a:defRPr sz="2200" b="1" kern="1200">
                <a:solidFill>
                  <a:srgbClr val="81828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159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318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Courier New" pitchFamily="49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77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None/>
              <a:defRPr sz="1100" i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637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 sz="1000" i="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97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56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15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74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152400"/>
            <a:ext cx="8839200" cy="6553200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0700" y="263236"/>
            <a:ext cx="8610600" cy="633152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96967" y="872358"/>
            <a:ext cx="8261130" cy="5050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Panelists: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Thomas Chin, Supervisory Staff Accountant, Focused Leadership Execution Team Directorate, Office of the Deputy Chief Financial Officer, Department of Defense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Fatimoh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Ajadi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Supervisory Accountant, Financial Reporting Division, Office of the Deputy Assistant Secretary of the Navy, Department of Defense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Kawan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Taylor, Director, Financial Reporting and Policy, Office of the Deputy Chief Financial Officer, Department of the Treasury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Moderator: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Brett Baker, Acting Inspector General, National Archives and Records Administration, Office of Inspector General, and                                                   Federal Audit Executive Council Chair</a:t>
            </a:r>
          </a:p>
        </p:txBody>
      </p:sp>
    </p:spTree>
    <p:extLst>
      <p:ext uri="{BB962C8B-B14F-4D97-AF65-F5344CB8AC3E}">
        <p14:creationId xmlns:p14="http://schemas.microsoft.com/office/powerpoint/2010/main" val="287999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250521"/>
            <a:ext cx="8686800" cy="55427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95600" y="5038646"/>
            <a:ext cx="6400800" cy="1133554"/>
          </a:xfrm>
          <a:prstGeom prst="rect">
            <a:avLst/>
          </a:prstGeom>
        </p:spPr>
        <p:txBody>
          <a:bodyPr vert="horz" lIns="91432" tIns="45716" rIns="91432" bIns="45716" rtlCol="0">
            <a:noAutofit/>
          </a:bodyPr>
          <a:lstStyle>
            <a:lvl1pPr marL="0" indent="0" algn="ctr" defTabSz="914318" rtl="0" eaLnBrk="1" latinLnBrk="0" hangingPunct="1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125000"/>
              <a:buFont typeface="Arial" pitchFamily="34" charset="0"/>
              <a:buNone/>
              <a:defRPr sz="2200" b="1" kern="1200">
                <a:solidFill>
                  <a:srgbClr val="81828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159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318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Courier New" pitchFamily="49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77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None/>
              <a:defRPr sz="1100" i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637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 sz="1000" i="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97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56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15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74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152400"/>
            <a:ext cx="8839200" cy="6553200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78174" y="238018"/>
            <a:ext cx="8610600" cy="637572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83080" y="2733381"/>
            <a:ext cx="84007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Why did you switch from the audit world as an auditor to the auditee as a </a:t>
            </a: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financial management professional?</a:t>
            </a:r>
          </a:p>
        </p:txBody>
      </p:sp>
    </p:spTree>
    <p:extLst>
      <p:ext uri="{BB962C8B-B14F-4D97-AF65-F5344CB8AC3E}">
        <p14:creationId xmlns:p14="http://schemas.microsoft.com/office/powerpoint/2010/main" val="1420215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250521"/>
            <a:ext cx="8686800" cy="55427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95600" y="5038646"/>
            <a:ext cx="6400800" cy="1133554"/>
          </a:xfrm>
          <a:prstGeom prst="rect">
            <a:avLst/>
          </a:prstGeom>
        </p:spPr>
        <p:txBody>
          <a:bodyPr vert="horz" lIns="91432" tIns="45716" rIns="91432" bIns="45716" rtlCol="0">
            <a:noAutofit/>
          </a:bodyPr>
          <a:lstStyle>
            <a:lvl1pPr marL="0" indent="0" algn="ctr" defTabSz="914318" rtl="0" eaLnBrk="1" latinLnBrk="0" hangingPunct="1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125000"/>
              <a:buFont typeface="Arial" pitchFamily="34" charset="0"/>
              <a:buNone/>
              <a:defRPr sz="2200" b="1" kern="1200">
                <a:solidFill>
                  <a:srgbClr val="81828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159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318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Courier New" pitchFamily="49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77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None/>
              <a:defRPr sz="1100" i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637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 sz="1000" i="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97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56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15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74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152400"/>
            <a:ext cx="8839200" cy="6553200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78174" y="238018"/>
            <a:ext cx="8610600" cy="637572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87986" y="2810326"/>
            <a:ext cx="840078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are the best practices you’ve seen or operated regarding working with auditors?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2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250521"/>
            <a:ext cx="8686800" cy="55427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95600" y="5038646"/>
            <a:ext cx="6400800" cy="1133554"/>
          </a:xfrm>
          <a:prstGeom prst="rect">
            <a:avLst/>
          </a:prstGeom>
        </p:spPr>
        <p:txBody>
          <a:bodyPr vert="horz" lIns="91432" tIns="45716" rIns="91432" bIns="45716" rtlCol="0">
            <a:noAutofit/>
          </a:bodyPr>
          <a:lstStyle>
            <a:lvl1pPr marL="0" indent="0" algn="ctr" defTabSz="914318" rtl="0" eaLnBrk="1" latinLnBrk="0" hangingPunct="1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125000"/>
              <a:buFont typeface="Arial" pitchFamily="34" charset="0"/>
              <a:buNone/>
              <a:defRPr sz="2200" b="1" kern="1200">
                <a:solidFill>
                  <a:srgbClr val="81828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159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318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Courier New" pitchFamily="49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77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None/>
              <a:defRPr sz="1100" i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637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 sz="1000" i="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97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56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15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74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152400"/>
            <a:ext cx="8839200" cy="6553200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78174" y="238018"/>
            <a:ext cx="8610600" cy="637572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83080" y="2517938"/>
            <a:ext cx="84007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are the “pain” points you’ve seen or experienced regarding the audit and </a:t>
            </a: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can the audit team further strengthen </a:t>
            </a: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auditor-auditee relationship?</a:t>
            </a:r>
          </a:p>
        </p:txBody>
      </p:sp>
    </p:spTree>
    <p:extLst>
      <p:ext uri="{BB962C8B-B14F-4D97-AF65-F5344CB8AC3E}">
        <p14:creationId xmlns:p14="http://schemas.microsoft.com/office/powerpoint/2010/main" val="3190065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250521"/>
            <a:ext cx="8686800" cy="55427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95600" y="5038646"/>
            <a:ext cx="6400800" cy="1133554"/>
          </a:xfrm>
          <a:prstGeom prst="rect">
            <a:avLst/>
          </a:prstGeom>
        </p:spPr>
        <p:txBody>
          <a:bodyPr vert="horz" lIns="91432" tIns="45716" rIns="91432" bIns="45716" rtlCol="0">
            <a:noAutofit/>
          </a:bodyPr>
          <a:lstStyle>
            <a:lvl1pPr marL="0" indent="0" algn="ctr" defTabSz="914318" rtl="0" eaLnBrk="1" latinLnBrk="0" hangingPunct="1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125000"/>
              <a:buFont typeface="Arial" pitchFamily="34" charset="0"/>
              <a:buNone/>
              <a:defRPr sz="2200" b="1" kern="1200">
                <a:solidFill>
                  <a:srgbClr val="81828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159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318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Courier New" pitchFamily="49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77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None/>
              <a:defRPr sz="1100" i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637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 sz="1000" i="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97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56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15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74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152400"/>
            <a:ext cx="8839200" cy="6553200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78174" y="238018"/>
            <a:ext cx="8610600" cy="637572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87986" y="2948825"/>
            <a:ext cx="84007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would you like an auditor to know about the financial management community?</a:t>
            </a:r>
          </a:p>
        </p:txBody>
      </p:sp>
    </p:spTree>
    <p:extLst>
      <p:ext uri="{BB962C8B-B14F-4D97-AF65-F5344CB8AC3E}">
        <p14:creationId xmlns:p14="http://schemas.microsoft.com/office/powerpoint/2010/main" val="2332440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250521"/>
            <a:ext cx="8686800" cy="55427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95600" y="5038646"/>
            <a:ext cx="6400800" cy="1133554"/>
          </a:xfrm>
          <a:prstGeom prst="rect">
            <a:avLst/>
          </a:prstGeom>
        </p:spPr>
        <p:txBody>
          <a:bodyPr vert="horz" lIns="91432" tIns="45716" rIns="91432" bIns="45716" rtlCol="0">
            <a:noAutofit/>
          </a:bodyPr>
          <a:lstStyle>
            <a:lvl1pPr marL="0" indent="0" algn="ctr" defTabSz="914318" rtl="0" eaLnBrk="1" latinLnBrk="0" hangingPunct="1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125000"/>
              <a:buFont typeface="Arial" pitchFamily="34" charset="0"/>
              <a:buNone/>
              <a:defRPr sz="2200" b="1" kern="1200">
                <a:solidFill>
                  <a:srgbClr val="81828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159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318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Courier New" pitchFamily="49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77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None/>
              <a:defRPr sz="1100" i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637" indent="0" algn="ctr" defTabSz="914318" rtl="0" eaLnBrk="1" latinLnBrk="0" hangingPunct="1">
              <a:spcBef>
                <a:spcPts val="4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 sz="1000" i="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97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56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15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74" indent="0" algn="ctr" defTabSz="91431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152400"/>
            <a:ext cx="8839200" cy="6553200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78174" y="238018"/>
            <a:ext cx="8610600" cy="637572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87986" y="2948825"/>
            <a:ext cx="84007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is one characteristic/trait important for an auditor’s successful engagement with the auditee? </a:t>
            </a:r>
          </a:p>
        </p:txBody>
      </p:sp>
    </p:spTree>
    <p:extLst>
      <p:ext uri="{BB962C8B-B14F-4D97-AF65-F5344CB8AC3E}">
        <p14:creationId xmlns:p14="http://schemas.microsoft.com/office/powerpoint/2010/main" val="4069738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231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Symbol</vt:lpstr>
      <vt:lpstr>Office Theme</vt:lpstr>
      <vt:lpstr>CIGIE/GAO Financial Statement  Audit Conference 2021 </vt:lpstr>
      <vt:lpstr>PowerPoint Presentation</vt:lpstr>
      <vt:lpstr>Question 1</vt:lpstr>
      <vt:lpstr>Question 2</vt:lpstr>
      <vt:lpstr>Question 3</vt:lpstr>
      <vt:lpstr>Question 4</vt:lpstr>
      <vt:lpstr>Question 5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CIGIE/GAO Financial Statement  Audit Conference 2021</dc:title>
  <dc:creator>Wallace, Ryan K CIV DISA BDC (USA)</dc:creator>
  <cp:lastModifiedBy>Beth Leon</cp:lastModifiedBy>
  <cp:revision>8</cp:revision>
  <dcterms:created xsi:type="dcterms:W3CDTF">2021-04-23T16:23:28Z</dcterms:created>
  <dcterms:modified xsi:type="dcterms:W3CDTF">2021-05-04T17:26:06Z</dcterms:modified>
</cp:coreProperties>
</file>