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75" r:id="rId4"/>
    <p:sldId id="264" r:id="rId5"/>
    <p:sldId id="270" r:id="rId6"/>
    <p:sldId id="271" r:id="rId7"/>
    <p:sldId id="286" r:id="rId8"/>
    <p:sldId id="287" r:id="rId9"/>
    <p:sldId id="265" r:id="rId10"/>
    <p:sldId id="272" r:id="rId11"/>
    <p:sldId id="273" r:id="rId12"/>
    <p:sldId id="276" r:id="rId13"/>
    <p:sldId id="274" r:id="rId14"/>
    <p:sldId id="277" r:id="rId15"/>
    <p:sldId id="262" r:id="rId16"/>
    <p:sldId id="278" r:id="rId17"/>
    <p:sldId id="279" r:id="rId18"/>
    <p:sldId id="280" r:id="rId19"/>
    <p:sldId id="281" r:id="rId20"/>
    <p:sldId id="284" r:id="rId21"/>
    <p:sldId id="285" r:id="rId22"/>
    <p:sldId id="260" r:id="rId23"/>
    <p:sldId id="288" r:id="rId24"/>
    <p:sldId id="282" r:id="rId25"/>
    <p:sldId id="266" r:id="rId26"/>
    <p:sldId id="26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3D3AA0-5699-4A87-AEB8-ED633D248FBE}" type="datetimeFigureOut">
              <a:rPr lang="en-US" smtClean="0"/>
              <a:pPr/>
              <a:t>08/22/2011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6CA7D-79A2-4BCA-8B7B-8E9A6D5DCB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D3AA0-5699-4A87-AEB8-ED633D248FBE}" type="datetimeFigureOut">
              <a:rPr lang="en-US" smtClean="0"/>
              <a:pPr/>
              <a:t>08/22/2011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6CA7D-79A2-4BCA-8B7B-8E9A6D5DCB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D3AA0-5699-4A87-AEB8-ED633D248FBE}" type="datetimeFigureOut">
              <a:rPr lang="en-US" smtClean="0"/>
              <a:pPr/>
              <a:t>08/22/2011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6CA7D-79A2-4BCA-8B7B-8E9A6D5DCB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D3AA0-5699-4A87-AEB8-ED633D248FBE}" type="datetimeFigureOut">
              <a:rPr lang="en-US" smtClean="0"/>
              <a:pPr/>
              <a:t>08/22/2011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6CA7D-79A2-4BCA-8B7B-8E9A6D5DCB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3D3AA0-5699-4A87-AEB8-ED633D248FBE}" type="datetimeFigureOut">
              <a:rPr lang="en-US" smtClean="0"/>
              <a:pPr/>
              <a:t>08/22/2011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6CA7D-79A2-4BCA-8B7B-8E9A6D5DCB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3D3AA0-5699-4A87-AEB8-ED633D248FBE}" type="datetimeFigureOut">
              <a:rPr lang="en-US" smtClean="0"/>
              <a:pPr/>
              <a:t>08/22/2011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6CA7D-79A2-4BCA-8B7B-8E9A6D5DCB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3D3AA0-5699-4A87-AEB8-ED633D248FBE}" type="datetimeFigureOut">
              <a:rPr lang="en-US" smtClean="0"/>
              <a:pPr/>
              <a:t>08/22/2011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C6CA7D-79A2-4BCA-8B7B-8E9A6D5DCB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3D3AA0-5699-4A87-AEB8-ED633D248FBE}" type="datetimeFigureOut">
              <a:rPr lang="en-US" smtClean="0"/>
              <a:pPr/>
              <a:t>08/22/2011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6CA7D-79A2-4BCA-8B7B-8E9A6D5DCB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D3AA0-5699-4A87-AEB8-ED633D248FBE}" type="datetimeFigureOut">
              <a:rPr lang="en-US" smtClean="0"/>
              <a:pPr/>
              <a:t>08/22/2011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C6CA7D-79A2-4BCA-8B7B-8E9A6D5DCB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D3AA0-5699-4A87-AEB8-ED633D248FBE}" type="datetimeFigureOut">
              <a:rPr lang="en-US" smtClean="0"/>
              <a:pPr/>
              <a:t>08/22/2011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6CA7D-79A2-4BCA-8B7B-8E9A6D5DCB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D3AA0-5699-4A87-AEB8-ED633D248FBE}" type="datetimeFigureOut">
              <a:rPr lang="en-US" smtClean="0"/>
              <a:pPr/>
              <a:t>08/22/2011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6CA7D-79A2-4BCA-8B7B-8E9A6D5DCB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D3AA0-5699-4A87-AEB8-ED633D248FBE}" type="datetimeFigureOut">
              <a:rPr lang="en-US" smtClean="0"/>
              <a:pPr/>
              <a:t>08/22/2011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6CA7D-79A2-4BCA-8B7B-8E9A6D5DCB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co.zm/imgres?imgurl=http://webs.wichita.edu/depttools/depttoolsmemberfiles/accomp/question_mark%20(WinCE).jpg&amp;imgrefurl=http://centralasia.foreignpolicyblogs.com/category/issues/media-and-internet/&amp;h=320&amp;w=304&amp;sz=9&amp;hl=en&amp;start=20&amp;tbnid=Ddjm6etQRX9GHM:&amp;tbnh=118&amp;tbnw=112&amp;prev=/images?q=question+marks&amp;gbv=2&amp;svnum=10&amp;hl=en"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images.brighthub.com/b3/a/b3a3d5c028401103ef430156bfc408131dee4cac_large.jpg"/>
          <p:cNvPicPr>
            <a:picLocks noChangeAspect="1" noChangeArrowheads="1"/>
          </p:cNvPicPr>
          <p:nvPr/>
        </p:nvPicPr>
        <p:blipFill>
          <a:blip r:embed="rId2" cstate="print"/>
          <a:srcRect/>
          <a:stretch>
            <a:fillRect/>
          </a:stretch>
        </p:blipFill>
        <p:spPr bwMode="auto">
          <a:xfrm>
            <a:off x="2297112" y="-1066800"/>
            <a:ext cx="4419599" cy="4419600"/>
          </a:xfrm>
          <a:prstGeom prst="rect">
            <a:avLst/>
          </a:prstGeom>
          <a:noFill/>
        </p:spPr>
      </p:pic>
      <p:sp>
        <p:nvSpPr>
          <p:cNvPr id="2" name="Title 1"/>
          <p:cNvSpPr>
            <a:spLocks noGrp="1"/>
          </p:cNvSpPr>
          <p:nvPr>
            <p:ph type="ctrTitle"/>
          </p:nvPr>
        </p:nvSpPr>
        <p:spPr>
          <a:xfrm>
            <a:off x="152400" y="2133600"/>
            <a:ext cx="8763000" cy="1600200"/>
          </a:xfrm>
          <a:solidFill>
            <a:schemeClr val="tx2">
              <a:lumMod val="20000"/>
              <a:lumOff val="80000"/>
            </a:schemeClr>
          </a:solidFill>
          <a:ln w="19050">
            <a:solidFill>
              <a:schemeClr val="tx1"/>
            </a:solidFill>
          </a:ln>
        </p:spPr>
        <p:txBody>
          <a:bodyPr>
            <a:noAutofit/>
          </a:bodyPr>
          <a:lstStyle/>
          <a:p>
            <a:r>
              <a:rPr lang="en-US" sz="3600" u="sng" dirty="0" smtClean="0"/>
              <a:t>Cloud Computing in the Federal Sector</a:t>
            </a:r>
            <a:r>
              <a:rPr lang="en-US" sz="3600" dirty="0" smtClean="0"/>
              <a:t>:</a:t>
            </a:r>
            <a:br>
              <a:rPr lang="en-US" sz="3600" dirty="0" smtClean="0"/>
            </a:br>
            <a:r>
              <a:rPr lang="en-US" sz="3600" dirty="0" smtClean="0"/>
              <a:t>What is it, what to worry about, and what to negotiate.</a:t>
            </a:r>
            <a:endParaRPr lang="en-US" sz="3600" dirty="0"/>
          </a:p>
        </p:txBody>
      </p:sp>
      <p:sp>
        <p:nvSpPr>
          <p:cNvPr id="3" name="Subtitle 2"/>
          <p:cNvSpPr>
            <a:spLocks noGrp="1"/>
          </p:cNvSpPr>
          <p:nvPr>
            <p:ph type="subTitle" idx="1"/>
          </p:nvPr>
        </p:nvSpPr>
        <p:spPr>
          <a:xfrm>
            <a:off x="3886200" y="4259260"/>
            <a:ext cx="4343400" cy="1550671"/>
          </a:xfrm>
        </p:spPr>
        <p:txBody>
          <a:bodyPr>
            <a:normAutofit fontScale="85000" lnSpcReduction="20000"/>
          </a:bodyPr>
          <a:lstStyle/>
          <a:p>
            <a:pPr algn="l">
              <a:lnSpc>
                <a:spcPct val="120000"/>
              </a:lnSpc>
            </a:pPr>
            <a:r>
              <a:rPr lang="en-US" sz="2400" kern="0" dirty="0">
                <a:solidFill>
                  <a:schemeClr val="tx1"/>
                </a:solidFill>
              </a:rPr>
              <a:t>Presented by:</a:t>
            </a:r>
            <a:br>
              <a:rPr lang="en-US" sz="2400" kern="0" dirty="0">
                <a:solidFill>
                  <a:schemeClr val="tx1"/>
                </a:solidFill>
              </a:rPr>
            </a:br>
            <a:r>
              <a:rPr lang="en-US" sz="2400" kern="0" dirty="0">
                <a:solidFill>
                  <a:schemeClr val="tx1"/>
                </a:solidFill>
              </a:rPr>
              <a:t>Sabrina M. </a:t>
            </a:r>
            <a:r>
              <a:rPr lang="en-US" sz="2400" kern="0" dirty="0" smtClean="0">
                <a:solidFill>
                  <a:schemeClr val="tx1"/>
                </a:solidFill>
              </a:rPr>
              <a:t>Segal, USITC, </a:t>
            </a:r>
          </a:p>
          <a:p>
            <a:pPr algn="l">
              <a:lnSpc>
                <a:spcPct val="120000"/>
              </a:lnSpc>
            </a:pPr>
            <a:r>
              <a:rPr lang="en-US" sz="2400" kern="0" dirty="0" smtClean="0">
                <a:solidFill>
                  <a:schemeClr val="tx1"/>
                </a:solidFill>
              </a:rPr>
              <a:t>Counselor </a:t>
            </a:r>
            <a:r>
              <a:rPr lang="en-US" sz="2400" kern="0" dirty="0">
                <a:solidFill>
                  <a:schemeClr val="tx1"/>
                </a:solidFill>
              </a:rPr>
              <a:t>to the Inspector </a:t>
            </a:r>
            <a:r>
              <a:rPr lang="en-US" sz="2400" kern="0" dirty="0" smtClean="0">
                <a:solidFill>
                  <a:schemeClr val="tx1"/>
                </a:solidFill>
              </a:rPr>
              <a:t>General,</a:t>
            </a:r>
          </a:p>
          <a:p>
            <a:pPr algn="l">
              <a:lnSpc>
                <a:spcPct val="120000"/>
              </a:lnSpc>
            </a:pPr>
            <a:r>
              <a:rPr lang="en-US" sz="2400" kern="0" dirty="0" smtClean="0">
                <a:solidFill>
                  <a:schemeClr val="tx1"/>
                </a:solidFill>
              </a:rPr>
              <a:t>Sabrina.segal@usitc.gov</a:t>
            </a:r>
            <a:endParaRPr lang="en-US" sz="2400" kern="0" dirty="0">
              <a:solidFill>
                <a:schemeClr val="tx1"/>
              </a:solidFill>
            </a:endParaRPr>
          </a:p>
          <a:p>
            <a:pPr algn="l">
              <a:lnSpc>
                <a:spcPct val="120000"/>
              </a:lnSpc>
            </a:pPr>
            <a:endParaRPr lang="en-US" sz="2400" dirty="0">
              <a:solidFill>
                <a:schemeClr val="tx1"/>
              </a:solidFill>
            </a:endParaRPr>
          </a:p>
        </p:txBody>
      </p:sp>
      <p:sp>
        <p:nvSpPr>
          <p:cNvPr id="6" name="Text Box 5"/>
          <p:cNvSpPr txBox="1">
            <a:spLocks noChangeArrowheads="1"/>
          </p:cNvSpPr>
          <p:nvPr/>
        </p:nvSpPr>
        <p:spPr bwMode="auto">
          <a:xfrm>
            <a:off x="152400" y="6165503"/>
            <a:ext cx="8709025" cy="692497"/>
          </a:xfrm>
          <a:prstGeom prst="rect">
            <a:avLst/>
          </a:prstGeom>
          <a:noFill/>
          <a:ln w="9525">
            <a:noFill/>
            <a:miter lim="800000"/>
            <a:headEnd/>
            <a:tailEnd/>
          </a:ln>
        </p:spPr>
        <p:txBody>
          <a:bodyPr wrap="square">
            <a:spAutoFit/>
          </a:bodyPr>
          <a:lstStyle/>
          <a:p>
            <a:pPr>
              <a:spcBef>
                <a:spcPct val="50000"/>
              </a:spcBef>
              <a:buFont typeface="Symbol" pitchFamily="18" charset="2"/>
              <a:buNone/>
            </a:pPr>
            <a:r>
              <a:rPr lang="en-US" sz="1300" dirty="0"/>
              <a:t>Reference in this presentation to any specific commercial products, processes, or services, or the use of any trade, firm, or corporation name is not intended to express endorsement, recommendation, or favoring by the United States Government or USITC of any views expressed, or commercial products or services offered by the commercial providers.</a:t>
            </a: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52600" y="4114800"/>
            <a:ext cx="1695131" cy="169513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8300" y="398691"/>
            <a:ext cx="7072705" cy="707886"/>
          </a:xfrm>
          <a:prstGeom prst="rect">
            <a:avLst/>
          </a:prstGeom>
          <a:noFill/>
        </p:spPr>
        <p:txBody>
          <a:bodyPr wrap="none" rtlCol="0">
            <a:spAutoFit/>
          </a:bodyPr>
          <a:lstStyle/>
          <a:p>
            <a:pPr algn="ctr"/>
            <a:r>
              <a:rPr lang="en-US" sz="4000" u="sng" dirty="0" smtClean="0"/>
              <a:t>Cloud Computing Service Models</a:t>
            </a:r>
            <a:endParaRPr lang="en-US" sz="4000" u="sng" dirty="0"/>
          </a:p>
        </p:txBody>
      </p:sp>
      <p:sp>
        <p:nvSpPr>
          <p:cNvPr id="6" name="TextBox 5"/>
          <p:cNvSpPr txBox="1"/>
          <p:nvPr/>
        </p:nvSpPr>
        <p:spPr>
          <a:xfrm>
            <a:off x="3771900" y="2410599"/>
            <a:ext cx="1600200" cy="369332"/>
          </a:xfrm>
          <a:prstGeom prst="rect">
            <a:avLst/>
          </a:prstGeom>
          <a:noFill/>
          <a:ln w="12700">
            <a:solidFill>
              <a:schemeClr val="tx1"/>
            </a:solidFill>
          </a:ln>
        </p:spPr>
        <p:txBody>
          <a:bodyPr wrap="square" rtlCol="0">
            <a:spAutoFit/>
          </a:bodyPr>
          <a:lstStyle/>
          <a:p>
            <a:pPr algn="ctr"/>
            <a:r>
              <a:rPr lang="en-US" dirty="0" smtClean="0"/>
              <a:t>Client</a:t>
            </a:r>
            <a:endParaRPr lang="en-US" dirty="0"/>
          </a:p>
        </p:txBody>
      </p:sp>
      <p:sp>
        <p:nvSpPr>
          <p:cNvPr id="7" name="TextBox 6"/>
          <p:cNvSpPr txBox="1"/>
          <p:nvPr/>
        </p:nvSpPr>
        <p:spPr>
          <a:xfrm>
            <a:off x="3771900" y="2791599"/>
            <a:ext cx="1600200" cy="369332"/>
          </a:xfrm>
          <a:prstGeom prst="rect">
            <a:avLst/>
          </a:prstGeom>
          <a:solidFill>
            <a:srgbClr val="FF0000"/>
          </a:solidFill>
          <a:ln w="12700">
            <a:solidFill>
              <a:schemeClr val="tx1"/>
            </a:solidFill>
          </a:ln>
        </p:spPr>
        <p:txBody>
          <a:bodyPr wrap="square" rtlCol="0">
            <a:spAutoFit/>
          </a:bodyPr>
          <a:lstStyle/>
          <a:p>
            <a:pPr algn="ctr"/>
            <a:r>
              <a:rPr lang="en-US" dirty="0" smtClean="0"/>
              <a:t>Application</a:t>
            </a:r>
            <a:endParaRPr lang="en-US" dirty="0"/>
          </a:p>
        </p:txBody>
      </p:sp>
      <p:sp>
        <p:nvSpPr>
          <p:cNvPr id="8" name="TextBox 7"/>
          <p:cNvSpPr txBox="1"/>
          <p:nvPr/>
        </p:nvSpPr>
        <p:spPr>
          <a:xfrm>
            <a:off x="3771900" y="3172599"/>
            <a:ext cx="1600200" cy="369332"/>
          </a:xfrm>
          <a:prstGeom prst="rect">
            <a:avLst/>
          </a:prstGeom>
          <a:solidFill>
            <a:srgbClr val="FFFF00"/>
          </a:solidFill>
          <a:ln w="12700">
            <a:solidFill>
              <a:schemeClr val="tx1"/>
            </a:solidFill>
          </a:ln>
        </p:spPr>
        <p:txBody>
          <a:bodyPr wrap="square" rtlCol="0">
            <a:spAutoFit/>
          </a:bodyPr>
          <a:lstStyle/>
          <a:p>
            <a:pPr algn="ctr"/>
            <a:r>
              <a:rPr lang="en-US" dirty="0" smtClean="0"/>
              <a:t>Platform</a:t>
            </a:r>
            <a:endParaRPr lang="en-US" dirty="0"/>
          </a:p>
        </p:txBody>
      </p:sp>
      <p:sp>
        <p:nvSpPr>
          <p:cNvPr id="9" name="TextBox 8"/>
          <p:cNvSpPr txBox="1"/>
          <p:nvPr/>
        </p:nvSpPr>
        <p:spPr>
          <a:xfrm>
            <a:off x="3771900" y="3553599"/>
            <a:ext cx="1600200" cy="369332"/>
          </a:xfrm>
          <a:prstGeom prst="rect">
            <a:avLst/>
          </a:prstGeom>
          <a:solidFill>
            <a:srgbClr val="0070C0"/>
          </a:solidFill>
          <a:ln w="12700">
            <a:solidFill>
              <a:schemeClr val="tx1"/>
            </a:solidFill>
          </a:ln>
        </p:spPr>
        <p:txBody>
          <a:bodyPr wrap="square" rtlCol="0">
            <a:spAutoFit/>
          </a:bodyPr>
          <a:lstStyle/>
          <a:p>
            <a:pPr algn="ctr"/>
            <a:r>
              <a:rPr lang="en-US" dirty="0" smtClean="0"/>
              <a:t>Infrastructure</a:t>
            </a:r>
            <a:endParaRPr lang="en-US" dirty="0"/>
          </a:p>
        </p:txBody>
      </p:sp>
      <p:sp>
        <p:nvSpPr>
          <p:cNvPr id="10" name="TextBox 9"/>
          <p:cNvSpPr txBox="1"/>
          <p:nvPr/>
        </p:nvSpPr>
        <p:spPr>
          <a:xfrm>
            <a:off x="3771900" y="3934599"/>
            <a:ext cx="1600200" cy="369332"/>
          </a:xfrm>
          <a:prstGeom prst="rect">
            <a:avLst/>
          </a:prstGeom>
          <a:noFill/>
          <a:ln w="12700">
            <a:solidFill>
              <a:schemeClr val="tx1"/>
            </a:solidFill>
          </a:ln>
        </p:spPr>
        <p:txBody>
          <a:bodyPr wrap="square" rtlCol="0">
            <a:spAutoFit/>
          </a:bodyPr>
          <a:lstStyle/>
          <a:p>
            <a:pPr algn="ctr"/>
            <a:r>
              <a:rPr lang="en-US" dirty="0" smtClean="0"/>
              <a:t>Server</a:t>
            </a:r>
            <a:endParaRPr lang="en-US" dirty="0"/>
          </a:p>
        </p:txBody>
      </p:sp>
      <p:cxnSp>
        <p:nvCxnSpPr>
          <p:cNvPr id="12" name="Straight Arrow Connector 11"/>
          <p:cNvCxnSpPr/>
          <p:nvPr/>
        </p:nvCxnSpPr>
        <p:spPr>
          <a:xfrm>
            <a:off x="3009900" y="2105799"/>
            <a:ext cx="7620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0300" y="1800999"/>
            <a:ext cx="838200" cy="461665"/>
          </a:xfrm>
          <a:prstGeom prst="rect">
            <a:avLst/>
          </a:prstGeom>
          <a:noFill/>
        </p:spPr>
        <p:txBody>
          <a:bodyPr wrap="square" rtlCol="0">
            <a:spAutoFit/>
          </a:bodyPr>
          <a:lstStyle/>
          <a:p>
            <a:r>
              <a:rPr lang="en-US" sz="2400" dirty="0" smtClean="0"/>
              <a:t>You</a:t>
            </a:r>
            <a:endParaRPr lang="en-US" sz="2400" dirty="0"/>
          </a:p>
        </p:txBody>
      </p:sp>
      <p:sp>
        <p:nvSpPr>
          <p:cNvPr id="14" name="TextBox 13"/>
          <p:cNvSpPr txBox="1"/>
          <p:nvPr/>
        </p:nvSpPr>
        <p:spPr>
          <a:xfrm>
            <a:off x="1866900" y="4391799"/>
            <a:ext cx="1752600" cy="830997"/>
          </a:xfrm>
          <a:prstGeom prst="rect">
            <a:avLst/>
          </a:prstGeom>
          <a:noFill/>
        </p:spPr>
        <p:txBody>
          <a:bodyPr wrap="square" rtlCol="0">
            <a:spAutoFit/>
          </a:bodyPr>
          <a:lstStyle/>
          <a:p>
            <a:r>
              <a:rPr lang="en-US" sz="2400" dirty="0" smtClean="0"/>
              <a:t>Your Information</a:t>
            </a:r>
            <a:endParaRPr lang="en-US" sz="2400" dirty="0"/>
          </a:p>
        </p:txBody>
      </p:sp>
      <p:cxnSp>
        <p:nvCxnSpPr>
          <p:cNvPr id="15" name="Straight Arrow Connector 14"/>
          <p:cNvCxnSpPr/>
          <p:nvPr/>
        </p:nvCxnSpPr>
        <p:spPr>
          <a:xfrm flipV="1">
            <a:off x="3467100" y="4315599"/>
            <a:ext cx="7620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ight Brace 18"/>
          <p:cNvSpPr/>
          <p:nvPr/>
        </p:nvSpPr>
        <p:spPr>
          <a:xfrm>
            <a:off x="5372100" y="2791599"/>
            <a:ext cx="762000" cy="1143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TextBox 19"/>
          <p:cNvSpPr txBox="1"/>
          <p:nvPr/>
        </p:nvSpPr>
        <p:spPr>
          <a:xfrm>
            <a:off x="6134100" y="2867799"/>
            <a:ext cx="1524000" cy="1200329"/>
          </a:xfrm>
          <a:prstGeom prst="rect">
            <a:avLst/>
          </a:prstGeom>
          <a:noFill/>
        </p:spPr>
        <p:txBody>
          <a:bodyPr wrap="square" rtlCol="0">
            <a:spAutoFit/>
          </a:bodyPr>
          <a:lstStyle/>
          <a:p>
            <a:r>
              <a:rPr lang="en-US" sz="2400" dirty="0" smtClean="0"/>
              <a:t>Cloud Service Models</a:t>
            </a:r>
            <a:endParaRPr lang="en-US" sz="2400"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447800"/>
            <a:ext cx="5562600" cy="4832092"/>
          </a:xfrm>
          <a:prstGeom prst="rect">
            <a:avLst/>
          </a:prstGeom>
          <a:noFill/>
        </p:spPr>
        <p:txBody>
          <a:bodyPr wrap="square" rtlCol="0">
            <a:spAutoFit/>
          </a:bodyPr>
          <a:lstStyle/>
          <a:p>
            <a:r>
              <a:rPr lang="en-US" sz="1400" b="1" dirty="0"/>
              <a:t>Cloud Software as a Service (</a:t>
            </a:r>
            <a:r>
              <a:rPr lang="en-US" sz="1400" b="1" dirty="0" err="1" smtClean="0"/>
              <a:t>SaaS</a:t>
            </a:r>
            <a:r>
              <a:rPr lang="en-US" sz="1400" b="1" dirty="0" smtClean="0"/>
              <a:t>) </a:t>
            </a:r>
            <a:r>
              <a:rPr lang="en-US" sz="1400" dirty="0" smtClean="0"/>
              <a:t>- </a:t>
            </a:r>
            <a:r>
              <a:rPr lang="en-US" sz="1400" dirty="0"/>
              <a:t>applications are accessible from various client devices through </a:t>
            </a:r>
            <a:r>
              <a:rPr lang="en-US" sz="1400" dirty="0" smtClean="0"/>
              <a:t>an </a:t>
            </a:r>
            <a:r>
              <a:rPr lang="en-US" sz="1400" dirty="0"/>
              <a:t>interface such as a web browser (e.g., web-based email</a:t>
            </a:r>
            <a:r>
              <a:rPr lang="en-US" sz="1400" dirty="0" smtClean="0"/>
              <a:t>). The </a:t>
            </a:r>
            <a:r>
              <a:rPr lang="en-US" sz="1400" dirty="0"/>
              <a:t>consumer does not manage or control the underlying cloud infrastructure including network, servers, operating systems, storage, or even individual application capabilities, with the possible exception of limited user-specific application configuration settings.</a:t>
            </a:r>
          </a:p>
          <a:p>
            <a:endParaRPr lang="en-US" sz="1400" dirty="0" smtClean="0"/>
          </a:p>
          <a:p>
            <a:r>
              <a:rPr lang="en-US" sz="1400" b="1" dirty="0" smtClean="0"/>
              <a:t>Cloud </a:t>
            </a:r>
            <a:r>
              <a:rPr lang="en-US" sz="1400" b="1" dirty="0"/>
              <a:t>Platform as a Service (</a:t>
            </a:r>
            <a:r>
              <a:rPr lang="en-US" sz="1400" b="1" dirty="0" err="1" smtClean="0"/>
              <a:t>PaaS</a:t>
            </a:r>
            <a:r>
              <a:rPr lang="en-US" sz="1400" b="1" dirty="0" smtClean="0"/>
              <a:t>)</a:t>
            </a:r>
            <a:r>
              <a:rPr lang="en-US" sz="1400" dirty="0" smtClean="0"/>
              <a:t> - the </a:t>
            </a:r>
            <a:r>
              <a:rPr lang="en-US" sz="1400" dirty="0"/>
              <a:t>ability to </a:t>
            </a:r>
            <a:r>
              <a:rPr lang="en-US" sz="1400" dirty="0" smtClean="0"/>
              <a:t>deploy </a:t>
            </a:r>
            <a:r>
              <a:rPr lang="en-US" sz="1400" dirty="0"/>
              <a:t>consumer-created or acquired applications created using programming languages and tools supported by the provider</a:t>
            </a:r>
            <a:r>
              <a:rPr lang="en-US" sz="1400" dirty="0" smtClean="0"/>
              <a:t>. The </a:t>
            </a:r>
            <a:r>
              <a:rPr lang="en-US" sz="1400" dirty="0"/>
              <a:t>consumer does not manage or control the underlying cloud infrastructure including network, servers, operating systems, or storage, but has control over the deployed applications and possibly application hosting environment configurations</a:t>
            </a:r>
            <a:r>
              <a:rPr lang="en-US" sz="1400" dirty="0" smtClean="0"/>
              <a:t>.</a:t>
            </a:r>
          </a:p>
          <a:p>
            <a:endParaRPr lang="en-US" sz="1400" dirty="0"/>
          </a:p>
          <a:p>
            <a:r>
              <a:rPr lang="en-US" sz="1400" b="1" dirty="0" smtClean="0"/>
              <a:t>Cloud </a:t>
            </a:r>
            <a:r>
              <a:rPr lang="en-US" sz="1400" b="1" dirty="0"/>
              <a:t>Infrastructure as a Service (</a:t>
            </a:r>
            <a:r>
              <a:rPr lang="en-US" sz="1400" b="1" dirty="0" err="1" smtClean="0"/>
              <a:t>IaaS</a:t>
            </a:r>
            <a:r>
              <a:rPr lang="en-US" sz="1400" b="1" dirty="0" smtClean="0"/>
              <a:t>)</a:t>
            </a:r>
            <a:r>
              <a:rPr lang="en-US" sz="1400" dirty="0" smtClean="0"/>
              <a:t> – provides </a:t>
            </a:r>
            <a:r>
              <a:rPr lang="en-US" sz="1400" dirty="0"/>
              <a:t>processing, storage, networks, and other fundamental computing resources where the consumer is able to deploy and </a:t>
            </a:r>
            <a:r>
              <a:rPr lang="en-US" sz="1400" dirty="0" smtClean="0"/>
              <a:t>run </a:t>
            </a:r>
            <a:r>
              <a:rPr lang="en-US" sz="1400" dirty="0"/>
              <a:t>software, which can include operating systems and </a:t>
            </a:r>
            <a:r>
              <a:rPr lang="en-US" sz="1400" dirty="0" smtClean="0"/>
              <a:t>applications. The </a:t>
            </a:r>
            <a:r>
              <a:rPr lang="en-US" sz="1400" dirty="0"/>
              <a:t>consumer does not manage or control the underlying cloud infrastructure but has control over operating systems, storage, deployed applications, and possibly limited control of select networking components (e.g., host firewalls).</a:t>
            </a:r>
          </a:p>
        </p:txBody>
      </p:sp>
      <p:sp>
        <p:nvSpPr>
          <p:cNvPr id="5" name="TextBox 4"/>
          <p:cNvSpPr txBox="1"/>
          <p:nvPr/>
        </p:nvSpPr>
        <p:spPr>
          <a:xfrm>
            <a:off x="7239000" y="2590800"/>
            <a:ext cx="1600200" cy="369332"/>
          </a:xfrm>
          <a:prstGeom prst="rect">
            <a:avLst/>
          </a:prstGeom>
          <a:noFill/>
          <a:ln w="12700">
            <a:solidFill>
              <a:schemeClr val="tx1"/>
            </a:solidFill>
          </a:ln>
        </p:spPr>
        <p:txBody>
          <a:bodyPr wrap="square" rtlCol="0">
            <a:spAutoFit/>
          </a:bodyPr>
          <a:lstStyle/>
          <a:p>
            <a:pPr algn="ctr"/>
            <a:r>
              <a:rPr lang="en-US" dirty="0" smtClean="0"/>
              <a:t>Client</a:t>
            </a:r>
            <a:endParaRPr lang="en-US" dirty="0"/>
          </a:p>
        </p:txBody>
      </p:sp>
      <p:sp>
        <p:nvSpPr>
          <p:cNvPr id="6" name="TextBox 5"/>
          <p:cNvSpPr txBox="1"/>
          <p:nvPr/>
        </p:nvSpPr>
        <p:spPr>
          <a:xfrm>
            <a:off x="7239000" y="2971800"/>
            <a:ext cx="1600200" cy="369332"/>
          </a:xfrm>
          <a:prstGeom prst="rect">
            <a:avLst/>
          </a:prstGeom>
          <a:solidFill>
            <a:srgbClr val="FF0000"/>
          </a:solidFill>
          <a:ln w="12700">
            <a:solidFill>
              <a:schemeClr val="tx1"/>
            </a:solidFill>
          </a:ln>
        </p:spPr>
        <p:txBody>
          <a:bodyPr wrap="square" rtlCol="0">
            <a:spAutoFit/>
          </a:bodyPr>
          <a:lstStyle/>
          <a:p>
            <a:pPr algn="ctr"/>
            <a:r>
              <a:rPr lang="en-US" dirty="0" smtClean="0"/>
              <a:t>Application</a:t>
            </a:r>
            <a:endParaRPr lang="en-US" dirty="0"/>
          </a:p>
        </p:txBody>
      </p:sp>
      <p:sp>
        <p:nvSpPr>
          <p:cNvPr id="7" name="TextBox 6"/>
          <p:cNvSpPr txBox="1"/>
          <p:nvPr/>
        </p:nvSpPr>
        <p:spPr>
          <a:xfrm>
            <a:off x="7239000" y="3352800"/>
            <a:ext cx="1600200" cy="369332"/>
          </a:xfrm>
          <a:prstGeom prst="rect">
            <a:avLst/>
          </a:prstGeom>
          <a:solidFill>
            <a:srgbClr val="FFFF00"/>
          </a:solidFill>
          <a:ln w="12700">
            <a:solidFill>
              <a:schemeClr val="tx1"/>
            </a:solidFill>
          </a:ln>
        </p:spPr>
        <p:txBody>
          <a:bodyPr wrap="square" rtlCol="0">
            <a:spAutoFit/>
          </a:bodyPr>
          <a:lstStyle/>
          <a:p>
            <a:pPr algn="ctr"/>
            <a:r>
              <a:rPr lang="en-US" dirty="0" smtClean="0"/>
              <a:t>Platform</a:t>
            </a:r>
            <a:endParaRPr lang="en-US" dirty="0"/>
          </a:p>
        </p:txBody>
      </p:sp>
      <p:sp>
        <p:nvSpPr>
          <p:cNvPr id="8" name="TextBox 7"/>
          <p:cNvSpPr txBox="1"/>
          <p:nvPr/>
        </p:nvSpPr>
        <p:spPr>
          <a:xfrm>
            <a:off x="7239000" y="3733800"/>
            <a:ext cx="1600200" cy="369332"/>
          </a:xfrm>
          <a:prstGeom prst="rect">
            <a:avLst/>
          </a:prstGeom>
          <a:solidFill>
            <a:srgbClr val="0070C0"/>
          </a:solidFill>
          <a:ln w="12700">
            <a:solidFill>
              <a:schemeClr val="tx1"/>
            </a:solidFill>
          </a:ln>
        </p:spPr>
        <p:txBody>
          <a:bodyPr wrap="square" rtlCol="0">
            <a:spAutoFit/>
          </a:bodyPr>
          <a:lstStyle/>
          <a:p>
            <a:pPr algn="ctr"/>
            <a:r>
              <a:rPr lang="en-US" dirty="0" smtClean="0"/>
              <a:t>Infrastructure</a:t>
            </a:r>
            <a:endParaRPr lang="en-US" dirty="0"/>
          </a:p>
        </p:txBody>
      </p:sp>
      <p:sp>
        <p:nvSpPr>
          <p:cNvPr id="9" name="TextBox 8"/>
          <p:cNvSpPr txBox="1"/>
          <p:nvPr/>
        </p:nvSpPr>
        <p:spPr>
          <a:xfrm>
            <a:off x="7239000" y="4114800"/>
            <a:ext cx="1600200" cy="369332"/>
          </a:xfrm>
          <a:prstGeom prst="rect">
            <a:avLst/>
          </a:prstGeom>
          <a:noFill/>
          <a:ln w="12700">
            <a:solidFill>
              <a:schemeClr val="tx1"/>
            </a:solidFill>
          </a:ln>
        </p:spPr>
        <p:txBody>
          <a:bodyPr wrap="square" rtlCol="0">
            <a:spAutoFit/>
          </a:bodyPr>
          <a:lstStyle/>
          <a:p>
            <a:pPr algn="ctr"/>
            <a:r>
              <a:rPr lang="en-US" dirty="0" smtClean="0"/>
              <a:t>Server</a:t>
            </a:r>
            <a:endParaRPr lang="en-US" dirty="0"/>
          </a:p>
        </p:txBody>
      </p:sp>
      <p:cxnSp>
        <p:nvCxnSpPr>
          <p:cNvPr id="11" name="Straight Arrow Connector 10"/>
          <p:cNvCxnSpPr>
            <a:stCxn id="6" idx="1"/>
          </p:cNvCxnSpPr>
          <p:nvPr/>
        </p:nvCxnSpPr>
        <p:spPr>
          <a:xfrm rot="10800000">
            <a:off x="5486400" y="2133600"/>
            <a:ext cx="1752600" cy="10228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5562600" y="3537466"/>
            <a:ext cx="1676400" cy="43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5715000" y="3918466"/>
            <a:ext cx="1524000" cy="1263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4020" y="1828800"/>
            <a:ext cx="5867400" cy="2062103"/>
          </a:xfrm>
          <a:prstGeom prst="rect">
            <a:avLst/>
          </a:prstGeom>
          <a:noFill/>
        </p:spPr>
        <p:txBody>
          <a:bodyPr wrap="square" rtlCol="0">
            <a:spAutoFit/>
          </a:bodyPr>
          <a:lstStyle/>
          <a:p>
            <a:pPr algn="ctr"/>
            <a:r>
              <a:rPr lang="en-US" sz="4800" dirty="0" smtClean="0"/>
              <a:t>Cloud Computing:</a:t>
            </a:r>
          </a:p>
          <a:p>
            <a:pPr algn="ctr"/>
            <a:endParaRPr lang="en-US" sz="3200" dirty="0"/>
          </a:p>
          <a:p>
            <a:pPr algn="ctr"/>
            <a:r>
              <a:rPr lang="en-US" sz="4800" dirty="0" smtClean="0"/>
              <a:t>What to worry about?</a:t>
            </a:r>
            <a:endParaRPr lang="en-US" sz="4800"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3000" y="398691"/>
            <a:ext cx="8001000" cy="707886"/>
          </a:xfrm>
          <a:prstGeom prst="rect">
            <a:avLst/>
          </a:prstGeom>
          <a:noFill/>
        </p:spPr>
        <p:txBody>
          <a:bodyPr wrap="square" rtlCol="0">
            <a:spAutoFit/>
          </a:bodyPr>
          <a:lstStyle/>
          <a:p>
            <a:pPr algn="ctr"/>
            <a:r>
              <a:rPr lang="en-US" sz="4000" u="sng" dirty="0" smtClean="0"/>
              <a:t>Some Questions to Think About</a:t>
            </a:r>
            <a:endParaRPr lang="en-US" sz="4000" u="sng" dirty="0"/>
          </a:p>
        </p:txBody>
      </p:sp>
      <p:sp>
        <p:nvSpPr>
          <p:cNvPr id="9" name="TextBox 8"/>
          <p:cNvSpPr txBox="1"/>
          <p:nvPr/>
        </p:nvSpPr>
        <p:spPr>
          <a:xfrm>
            <a:off x="609600" y="1524000"/>
            <a:ext cx="7924800" cy="4524315"/>
          </a:xfrm>
          <a:prstGeom prst="rect">
            <a:avLst/>
          </a:prstGeom>
          <a:noFill/>
        </p:spPr>
        <p:txBody>
          <a:bodyPr wrap="square" rtlCol="0">
            <a:spAutoFit/>
          </a:bodyPr>
          <a:lstStyle/>
          <a:p>
            <a:pPr>
              <a:buFont typeface="Arial" pitchFamily="34" charset="0"/>
              <a:buChar char="•"/>
            </a:pPr>
            <a:r>
              <a:rPr lang="en-US" sz="2400" dirty="0" smtClean="0"/>
              <a:t> Who has access to the data, both in its live state and when backups are made?</a:t>
            </a:r>
          </a:p>
          <a:p>
            <a:pPr>
              <a:buFont typeface="Arial" pitchFamily="34" charset="0"/>
              <a:buChar char="•"/>
            </a:pPr>
            <a:r>
              <a:rPr lang="en-US" sz="2400" dirty="0"/>
              <a:t> </a:t>
            </a:r>
            <a:r>
              <a:rPr lang="en-US" sz="2400" dirty="0" smtClean="0"/>
              <a:t>How is the data handled? Encryption?</a:t>
            </a:r>
          </a:p>
          <a:p>
            <a:pPr>
              <a:buFont typeface="Arial" pitchFamily="34" charset="0"/>
              <a:buChar char="•"/>
            </a:pPr>
            <a:r>
              <a:rPr lang="en-US" sz="2400" dirty="0"/>
              <a:t> </a:t>
            </a:r>
            <a:r>
              <a:rPr lang="en-US" sz="2400" dirty="0" smtClean="0"/>
              <a:t>What are the vendor obligations?</a:t>
            </a:r>
          </a:p>
          <a:p>
            <a:pPr>
              <a:buFont typeface="Arial" pitchFamily="34" charset="0"/>
              <a:buChar char="•"/>
            </a:pPr>
            <a:r>
              <a:rPr lang="en-US" sz="2400" dirty="0"/>
              <a:t> </a:t>
            </a:r>
            <a:r>
              <a:rPr lang="en-US" sz="2400" dirty="0" smtClean="0"/>
              <a:t>What are the geographic boundaries? Where are the servers located and how will this impact the access and security of the data?</a:t>
            </a:r>
          </a:p>
          <a:p>
            <a:pPr>
              <a:buFont typeface="Arial" pitchFamily="34" charset="0"/>
              <a:buChar char="•"/>
            </a:pPr>
            <a:r>
              <a:rPr lang="en-US" sz="2400" dirty="0"/>
              <a:t> </a:t>
            </a:r>
            <a:r>
              <a:rPr lang="en-US" sz="2400" dirty="0" smtClean="0"/>
              <a:t>What are the incident response guidelines?</a:t>
            </a:r>
          </a:p>
          <a:p>
            <a:pPr>
              <a:buFont typeface="Arial" pitchFamily="34" charset="0"/>
              <a:buChar char="•"/>
            </a:pPr>
            <a:r>
              <a:rPr lang="en-US" sz="2400" dirty="0"/>
              <a:t> </a:t>
            </a:r>
            <a:r>
              <a:rPr lang="en-US" sz="2400" dirty="0" smtClean="0"/>
              <a:t>How are the upgrades and maintenance handled?</a:t>
            </a:r>
          </a:p>
          <a:p>
            <a:pPr>
              <a:buFont typeface="Arial" pitchFamily="34" charset="0"/>
              <a:buChar char="•"/>
            </a:pPr>
            <a:r>
              <a:rPr lang="en-US" sz="2400" dirty="0" smtClean="0"/>
              <a:t> Can the vendor access or use the information in aggregate?</a:t>
            </a:r>
          </a:p>
          <a:p>
            <a:pPr>
              <a:buFont typeface="Arial" pitchFamily="34" charset="0"/>
              <a:buChar char="•"/>
            </a:pPr>
            <a:r>
              <a:rPr lang="en-US" sz="2400" dirty="0" smtClean="0"/>
              <a:t> How do we cancel the contract and migrate the information?</a:t>
            </a:r>
          </a:p>
          <a:p>
            <a:pPr>
              <a:buFont typeface="Arial" pitchFamily="34" charset="0"/>
              <a:buChar char="•"/>
            </a:pPr>
            <a:r>
              <a:rPr lang="en-US" sz="2400" dirty="0"/>
              <a:t> </a:t>
            </a:r>
            <a:r>
              <a:rPr lang="en-US" sz="2400" dirty="0" smtClean="0"/>
              <a:t>How are data and media destroyed?</a:t>
            </a:r>
            <a:endParaRPr lang="en-US" sz="2400"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6531" y="397332"/>
            <a:ext cx="7620000" cy="707886"/>
          </a:xfrm>
          <a:prstGeom prst="rect">
            <a:avLst/>
          </a:prstGeom>
          <a:noFill/>
        </p:spPr>
        <p:txBody>
          <a:bodyPr wrap="square" rtlCol="0">
            <a:spAutoFit/>
          </a:bodyPr>
          <a:lstStyle/>
          <a:p>
            <a:pPr algn="ctr"/>
            <a:r>
              <a:rPr lang="en-US" sz="4000" u="sng" dirty="0" smtClean="0"/>
              <a:t>Eight Concerns to Address Upfront</a:t>
            </a:r>
            <a:endParaRPr lang="en-US" sz="4000" u="sng" dirty="0"/>
          </a:p>
        </p:txBody>
      </p:sp>
      <p:sp>
        <p:nvSpPr>
          <p:cNvPr id="5" name="TextBox 4"/>
          <p:cNvSpPr txBox="1"/>
          <p:nvPr/>
        </p:nvSpPr>
        <p:spPr>
          <a:xfrm>
            <a:off x="2133600" y="1600200"/>
            <a:ext cx="6477000" cy="3785652"/>
          </a:xfrm>
          <a:prstGeom prst="rect">
            <a:avLst/>
          </a:prstGeom>
          <a:noFill/>
        </p:spPr>
        <p:txBody>
          <a:bodyPr wrap="square" rtlCol="0">
            <a:spAutoFit/>
          </a:bodyPr>
          <a:lstStyle/>
          <a:p>
            <a:pPr marL="342900" indent="-342900">
              <a:buFont typeface="+mj-lt"/>
              <a:buAutoNum type="arabicPeriod"/>
            </a:pPr>
            <a:r>
              <a:rPr lang="en-US" sz="2400" dirty="0" smtClean="0"/>
              <a:t>Data Security</a:t>
            </a:r>
          </a:p>
          <a:p>
            <a:pPr marL="342900" indent="-342900">
              <a:buFont typeface="+mj-lt"/>
              <a:buAutoNum type="arabicPeriod"/>
            </a:pPr>
            <a:r>
              <a:rPr lang="en-US" sz="2400" dirty="0" smtClean="0"/>
              <a:t>Compliance</a:t>
            </a:r>
          </a:p>
          <a:p>
            <a:pPr marL="342900" indent="-342900">
              <a:buFont typeface="+mj-lt"/>
              <a:buAutoNum type="arabicPeriod"/>
            </a:pPr>
            <a:r>
              <a:rPr lang="en-US" sz="2400" dirty="0" smtClean="0"/>
              <a:t>Termination &amp; Transition</a:t>
            </a:r>
          </a:p>
          <a:p>
            <a:pPr marL="342900" indent="-342900">
              <a:buFont typeface="+mj-lt"/>
              <a:buAutoNum type="arabicPeriod"/>
            </a:pPr>
            <a:r>
              <a:rPr lang="en-US" sz="2400" dirty="0" smtClean="0"/>
              <a:t>Asset Availability</a:t>
            </a:r>
          </a:p>
          <a:p>
            <a:pPr marL="342900" indent="-342900">
              <a:buFont typeface="+mj-lt"/>
              <a:buAutoNum type="arabicPeriod"/>
            </a:pPr>
            <a:r>
              <a:rPr lang="en-US" sz="2400" dirty="0" smtClean="0"/>
              <a:t>Maintenance</a:t>
            </a:r>
          </a:p>
          <a:p>
            <a:pPr marL="342900" indent="-342900">
              <a:buFont typeface="+mj-lt"/>
              <a:buAutoNum type="arabicPeriod"/>
            </a:pPr>
            <a:r>
              <a:rPr lang="en-US" sz="2400" dirty="0" smtClean="0"/>
              <a:t>Pricing and Time</a:t>
            </a:r>
          </a:p>
          <a:p>
            <a:pPr marL="342900" indent="-342900">
              <a:buFont typeface="+mj-lt"/>
              <a:buAutoNum type="arabicPeriod"/>
            </a:pPr>
            <a:r>
              <a:rPr lang="en-US" sz="2400" dirty="0" smtClean="0"/>
              <a:t>Intellectual Property</a:t>
            </a:r>
          </a:p>
          <a:p>
            <a:pPr marL="342900" indent="-342900">
              <a:buFont typeface="+mj-lt"/>
              <a:buAutoNum type="arabicPeriod"/>
            </a:pPr>
            <a:r>
              <a:rPr lang="en-US" sz="2400" dirty="0" smtClean="0"/>
              <a:t>Inspector General needs</a:t>
            </a:r>
          </a:p>
          <a:p>
            <a:pPr marL="342900" indent="-342900">
              <a:buFont typeface="+mj-lt"/>
              <a:buAutoNum type="arabicPeriod"/>
            </a:pPr>
            <a:endParaRPr lang="en-US" sz="2400" dirty="0" smtClean="0"/>
          </a:p>
          <a:p>
            <a:r>
              <a:rPr lang="en-US" sz="2400" dirty="0" smtClean="0"/>
              <a:t>** </a:t>
            </a:r>
            <a:r>
              <a:rPr lang="en-US" sz="2400" i="1" dirty="0" smtClean="0"/>
              <a:t>Always consider office specific issues</a:t>
            </a:r>
          </a:p>
        </p:txBody>
      </p:sp>
      <p:sp>
        <p:nvSpPr>
          <p:cNvPr id="6" name="TextBox 5"/>
          <p:cNvSpPr txBox="1"/>
          <p:nvPr/>
        </p:nvSpPr>
        <p:spPr>
          <a:xfrm>
            <a:off x="5030144" y="5385852"/>
            <a:ext cx="2869825" cy="461665"/>
          </a:xfrm>
          <a:prstGeom prst="rect">
            <a:avLst/>
          </a:prstGeom>
          <a:noFill/>
        </p:spPr>
        <p:txBody>
          <a:bodyPr wrap="none" rtlCol="0">
            <a:spAutoFit/>
          </a:bodyPr>
          <a:lstStyle/>
          <a:p>
            <a:r>
              <a:rPr lang="en-US" sz="2400" i="1" dirty="0" smtClean="0"/>
              <a:t>But how do I do that?</a:t>
            </a:r>
            <a:endParaRPr lang="en-US" sz="2400" i="1" dirty="0"/>
          </a:p>
        </p:txBody>
      </p:sp>
      <p:pic>
        <p:nvPicPr>
          <p:cNvPr id="7" name="Picture 4" descr="MCj04258200000[1]"/>
          <p:cNvPicPr>
            <a:picLocks noChangeAspect="1" noChangeArrowheads="1"/>
          </p:cNvPicPr>
          <p:nvPr/>
        </p:nvPicPr>
        <p:blipFill>
          <a:blip r:embed="rId2" cstate="print"/>
          <a:srcRect/>
          <a:stretch>
            <a:fillRect/>
          </a:stretch>
        </p:blipFill>
        <p:spPr bwMode="auto">
          <a:xfrm flipH="1">
            <a:off x="228600" y="4227215"/>
            <a:ext cx="1831975" cy="1873250"/>
          </a:xfrm>
          <a:prstGeom prst="rect">
            <a:avLst/>
          </a:prstGeom>
          <a:noFill/>
          <a:ln w="9525">
            <a:noFill/>
            <a:miter lim="800000"/>
            <a:headEnd/>
            <a:tailEnd/>
          </a:ln>
          <a:scene3d>
            <a:camera prst="orthographicFront">
              <a:rot lat="0" lon="300000" rev="0"/>
            </a:camera>
            <a:lightRig rig="threePt" dir="t"/>
          </a:scene3d>
        </p:spPr>
      </p:pic>
      <p:sp>
        <p:nvSpPr>
          <p:cNvPr id="8" name="TextBox 7"/>
          <p:cNvSpPr txBox="1"/>
          <p:nvPr/>
        </p:nvSpPr>
        <p:spPr>
          <a:xfrm>
            <a:off x="7136042" y="5847517"/>
            <a:ext cx="1527854" cy="461665"/>
          </a:xfrm>
          <a:prstGeom prst="rect">
            <a:avLst/>
          </a:prstGeom>
          <a:noFill/>
        </p:spPr>
        <p:txBody>
          <a:bodyPr wrap="none" rtlCol="0">
            <a:spAutoFit/>
          </a:bodyPr>
          <a:lstStyle/>
          <a:p>
            <a:r>
              <a:rPr lang="en-US" sz="2400" i="1" dirty="0" smtClean="0"/>
              <a:t>Negotiate!</a:t>
            </a:r>
            <a:endParaRPr lang="en-US" sz="2400" i="1" dirty="0"/>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4980" y="398691"/>
            <a:ext cx="7086600" cy="707886"/>
          </a:xfrm>
          <a:prstGeom prst="rect">
            <a:avLst/>
          </a:prstGeom>
          <a:noFill/>
        </p:spPr>
        <p:txBody>
          <a:bodyPr wrap="square" rtlCol="0">
            <a:spAutoFit/>
          </a:bodyPr>
          <a:lstStyle/>
          <a:p>
            <a:pPr algn="ctr"/>
            <a:r>
              <a:rPr lang="en-US" sz="4000" u="sng" dirty="0" smtClean="0"/>
              <a:t>1. Data Security/Access</a:t>
            </a:r>
            <a:endParaRPr lang="en-US" sz="4000" u="sng" dirty="0"/>
          </a:p>
        </p:txBody>
      </p:sp>
      <p:sp>
        <p:nvSpPr>
          <p:cNvPr id="6" name="TextBox 5"/>
          <p:cNvSpPr txBox="1"/>
          <p:nvPr/>
        </p:nvSpPr>
        <p:spPr>
          <a:xfrm>
            <a:off x="304800" y="1752600"/>
            <a:ext cx="4343400" cy="4154984"/>
          </a:xfrm>
          <a:prstGeom prst="rect">
            <a:avLst/>
          </a:prstGeom>
          <a:noFill/>
        </p:spPr>
        <p:txBody>
          <a:bodyPr wrap="square" rtlCol="0">
            <a:spAutoFit/>
          </a:bodyPr>
          <a:lstStyle/>
          <a:p>
            <a:pPr>
              <a:buFont typeface="Arial" pitchFamily="34" charset="0"/>
              <a:buChar char="•"/>
            </a:pPr>
            <a:r>
              <a:rPr lang="en-US" sz="2400" dirty="0" smtClean="0"/>
              <a:t> Access to live and backup data (</a:t>
            </a:r>
            <a:r>
              <a:rPr lang="en-US" sz="2400" dirty="0" err="1" smtClean="0"/>
              <a:t>ie</a:t>
            </a:r>
            <a:r>
              <a:rPr lang="en-US" sz="2400" dirty="0" smtClean="0"/>
              <a:t> – encryption, access, destruction, etc.)</a:t>
            </a:r>
          </a:p>
          <a:p>
            <a:pPr>
              <a:buFont typeface="Arial" pitchFamily="34" charset="0"/>
              <a:buChar char="•"/>
            </a:pPr>
            <a:r>
              <a:rPr lang="en-US" sz="2400" dirty="0"/>
              <a:t> </a:t>
            </a:r>
            <a:r>
              <a:rPr lang="en-US" sz="2400" dirty="0" smtClean="0"/>
              <a:t>Access to network traffic (</a:t>
            </a:r>
            <a:r>
              <a:rPr lang="en-US" sz="2400" dirty="0" err="1" smtClean="0"/>
              <a:t>ie</a:t>
            </a:r>
            <a:r>
              <a:rPr lang="en-US" sz="2400" dirty="0" smtClean="0"/>
              <a:t> – monitoring, EINSTEIN, TIC, etc.)</a:t>
            </a:r>
          </a:p>
          <a:p>
            <a:pPr>
              <a:buFont typeface="Arial" pitchFamily="34" charset="0"/>
              <a:buChar char="•"/>
            </a:pPr>
            <a:r>
              <a:rPr lang="en-US" sz="2400" dirty="0"/>
              <a:t> </a:t>
            </a:r>
            <a:r>
              <a:rPr lang="en-US" sz="2400" dirty="0" smtClean="0"/>
              <a:t>Incident Response (</a:t>
            </a:r>
            <a:r>
              <a:rPr lang="en-US" sz="2400" dirty="0" err="1" smtClean="0"/>
              <a:t>ie</a:t>
            </a:r>
            <a:r>
              <a:rPr lang="en-US" sz="2400" dirty="0" smtClean="0"/>
              <a:t> – timing, reporting, forensics, etc.)</a:t>
            </a:r>
          </a:p>
          <a:p>
            <a:pPr>
              <a:buFont typeface="Arial" pitchFamily="34" charset="0"/>
              <a:buChar char="•"/>
            </a:pPr>
            <a:r>
              <a:rPr lang="en-US" sz="2400" dirty="0" smtClean="0"/>
              <a:t> Physical security and location of data (</a:t>
            </a:r>
            <a:r>
              <a:rPr lang="en-US" sz="2400" dirty="0" err="1" smtClean="0"/>
              <a:t>ie</a:t>
            </a:r>
            <a:r>
              <a:rPr lang="en-US" sz="2400" dirty="0" smtClean="0"/>
              <a:t> – </a:t>
            </a:r>
            <a:r>
              <a:rPr lang="en-US" sz="2400" dirty="0" err="1" smtClean="0"/>
              <a:t>CONUS</a:t>
            </a:r>
            <a:r>
              <a:rPr lang="en-US" sz="2400" dirty="0" smtClean="0"/>
              <a:t>?)</a:t>
            </a:r>
          </a:p>
          <a:p>
            <a:pPr>
              <a:buFont typeface="Arial" pitchFamily="34" charset="0"/>
              <a:buChar char="•"/>
            </a:pPr>
            <a:r>
              <a:rPr lang="en-US" sz="2400" dirty="0" smtClean="0"/>
              <a:t> Vendor obligations and duties</a:t>
            </a:r>
          </a:p>
          <a:p>
            <a:pPr>
              <a:buFont typeface="Arial" pitchFamily="34" charset="0"/>
              <a:buChar char="•"/>
            </a:pPr>
            <a:r>
              <a:rPr lang="en-US" sz="2400" dirty="0"/>
              <a:t> </a:t>
            </a:r>
            <a:r>
              <a:rPr lang="en-US" sz="2400" dirty="0" smtClean="0"/>
              <a:t>Disposal of data (and hardware)</a:t>
            </a:r>
            <a:endParaRPr lang="en-US" sz="2400" dirty="0"/>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t0.gstatic.com/images?q=tbn:ANd9GcRiawIQTY7-Dw0Osz1WShI4WaeGWhyOQFVK-EQmHkK4_1fSrPZDTw"/>
          <p:cNvPicPr>
            <a:picLocks noChangeAspect="1" noChangeArrowheads="1"/>
          </p:cNvPicPr>
          <p:nvPr/>
        </p:nvPicPr>
        <p:blipFill>
          <a:blip r:embed="rId2" cstate="print"/>
          <a:srcRect/>
          <a:stretch>
            <a:fillRect/>
          </a:stretch>
        </p:blipFill>
        <p:spPr bwMode="auto">
          <a:xfrm>
            <a:off x="0" y="1295400"/>
            <a:ext cx="2425427" cy="1676400"/>
          </a:xfrm>
          <a:prstGeom prst="rect">
            <a:avLst/>
          </a:prstGeom>
          <a:noFill/>
        </p:spPr>
      </p:pic>
      <p:sp>
        <p:nvSpPr>
          <p:cNvPr id="5" name="TextBox 4"/>
          <p:cNvSpPr txBox="1"/>
          <p:nvPr/>
        </p:nvSpPr>
        <p:spPr>
          <a:xfrm>
            <a:off x="2171700" y="398691"/>
            <a:ext cx="4800600" cy="707886"/>
          </a:xfrm>
          <a:prstGeom prst="rect">
            <a:avLst/>
          </a:prstGeom>
          <a:noFill/>
        </p:spPr>
        <p:txBody>
          <a:bodyPr wrap="square" rtlCol="0">
            <a:spAutoFit/>
          </a:bodyPr>
          <a:lstStyle/>
          <a:p>
            <a:pPr algn="ctr"/>
            <a:r>
              <a:rPr lang="en-US" sz="4000" u="sng" dirty="0" smtClean="0"/>
              <a:t>2. Compliance</a:t>
            </a:r>
            <a:endParaRPr lang="en-US" sz="4000" u="sng" dirty="0"/>
          </a:p>
        </p:txBody>
      </p:sp>
      <p:sp>
        <p:nvSpPr>
          <p:cNvPr id="6" name="TextBox 5"/>
          <p:cNvSpPr txBox="1"/>
          <p:nvPr/>
        </p:nvSpPr>
        <p:spPr>
          <a:xfrm>
            <a:off x="2171700" y="1676400"/>
            <a:ext cx="5181600" cy="3416320"/>
          </a:xfrm>
          <a:prstGeom prst="rect">
            <a:avLst/>
          </a:prstGeom>
          <a:noFill/>
        </p:spPr>
        <p:txBody>
          <a:bodyPr wrap="square" rtlCol="0">
            <a:spAutoFit/>
          </a:bodyPr>
          <a:lstStyle/>
          <a:p>
            <a:pPr>
              <a:buFont typeface="Arial" pitchFamily="34" charset="0"/>
              <a:buChar char="•"/>
            </a:pPr>
            <a:r>
              <a:rPr lang="en-US" sz="2400" dirty="0" smtClean="0"/>
              <a:t> Statutorily Required Compliance (</a:t>
            </a:r>
            <a:r>
              <a:rPr lang="en-US" sz="2400" dirty="0" err="1" smtClean="0"/>
              <a:t>ie</a:t>
            </a:r>
            <a:r>
              <a:rPr lang="en-US" sz="2400" dirty="0" smtClean="0"/>
              <a:t> - Privacy Act, </a:t>
            </a:r>
            <a:r>
              <a:rPr lang="en-US" sz="2400" dirty="0" err="1" smtClean="0"/>
              <a:t>FISMA</a:t>
            </a:r>
            <a:r>
              <a:rPr lang="en-US" sz="2400" dirty="0" smtClean="0"/>
              <a:t>, Federal Records Act, </a:t>
            </a:r>
            <a:r>
              <a:rPr lang="en-US" sz="2400" dirty="0" err="1" smtClean="0"/>
              <a:t>FOIA</a:t>
            </a:r>
            <a:r>
              <a:rPr lang="en-US" sz="2400" dirty="0" smtClean="0"/>
              <a:t>, e-discovery, etc.)</a:t>
            </a:r>
          </a:p>
          <a:p>
            <a:pPr>
              <a:buFont typeface="Arial" pitchFamily="34" charset="0"/>
              <a:buChar char="•"/>
            </a:pPr>
            <a:r>
              <a:rPr lang="en-US" sz="2400" dirty="0"/>
              <a:t> </a:t>
            </a:r>
            <a:r>
              <a:rPr lang="en-US" sz="2400" dirty="0" smtClean="0"/>
              <a:t>Classified Information (Spills?)</a:t>
            </a:r>
          </a:p>
          <a:p>
            <a:pPr>
              <a:buFont typeface="Arial" pitchFamily="34" charset="0"/>
              <a:buChar char="•"/>
            </a:pPr>
            <a:r>
              <a:rPr lang="en-US" sz="2400" dirty="0"/>
              <a:t> </a:t>
            </a:r>
            <a:r>
              <a:rPr lang="en-US" sz="2400" dirty="0" smtClean="0"/>
              <a:t>Law enforcement, intelligence data</a:t>
            </a:r>
          </a:p>
          <a:p>
            <a:pPr>
              <a:buFont typeface="Arial" pitchFamily="34" charset="0"/>
              <a:buChar char="•"/>
            </a:pPr>
            <a:r>
              <a:rPr lang="en-US" sz="2400" dirty="0" smtClean="0"/>
              <a:t>Non-disclosure agreements</a:t>
            </a:r>
          </a:p>
          <a:p>
            <a:pPr>
              <a:buFont typeface="Arial" pitchFamily="34" charset="0"/>
              <a:buChar char="•"/>
            </a:pPr>
            <a:r>
              <a:rPr lang="en-US" sz="2400" dirty="0"/>
              <a:t> </a:t>
            </a:r>
            <a:r>
              <a:rPr lang="en-US" sz="2400" dirty="0" smtClean="0"/>
              <a:t>Timeliness</a:t>
            </a:r>
          </a:p>
          <a:p>
            <a:pPr>
              <a:buFont typeface="Arial" pitchFamily="34" charset="0"/>
              <a:buChar char="•"/>
            </a:pPr>
            <a:r>
              <a:rPr lang="en-US" sz="2400" dirty="0"/>
              <a:t> </a:t>
            </a:r>
            <a:r>
              <a:rPr lang="en-US" sz="2400" dirty="0" smtClean="0"/>
              <a:t>Treatment of non-public information</a:t>
            </a:r>
          </a:p>
          <a:p>
            <a:pPr>
              <a:buFont typeface="Arial" pitchFamily="34" charset="0"/>
              <a:buChar char="•"/>
            </a:pPr>
            <a:r>
              <a:rPr lang="en-US" sz="2400" dirty="0" smtClean="0"/>
              <a:t> Government Indemnification</a:t>
            </a:r>
          </a:p>
        </p:txBody>
      </p:sp>
      <p:pic>
        <p:nvPicPr>
          <p:cNvPr id="38916" name="Picture 4" descr="http://t3.gstatic.com/images?q=tbn:ANd9GcToIXB96HQcEOEDJwdpWmfy2y6hyVNhTYEBQUDD6jiL-kfI1Qzj"/>
          <p:cNvPicPr>
            <a:picLocks noChangeAspect="1" noChangeArrowheads="1"/>
          </p:cNvPicPr>
          <p:nvPr/>
        </p:nvPicPr>
        <p:blipFill>
          <a:blip r:embed="rId3" cstate="print"/>
          <a:srcRect/>
          <a:stretch>
            <a:fillRect/>
          </a:stretch>
        </p:blipFill>
        <p:spPr bwMode="auto">
          <a:xfrm>
            <a:off x="7010400" y="4191000"/>
            <a:ext cx="1924050" cy="2381250"/>
          </a:xfrm>
          <a:prstGeom prst="rect">
            <a:avLst/>
          </a:prstGeom>
          <a:noFill/>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0" y="398691"/>
            <a:ext cx="6934200" cy="707886"/>
          </a:xfrm>
          <a:prstGeom prst="rect">
            <a:avLst/>
          </a:prstGeom>
          <a:noFill/>
        </p:spPr>
        <p:txBody>
          <a:bodyPr wrap="square" rtlCol="0">
            <a:spAutoFit/>
          </a:bodyPr>
          <a:lstStyle/>
          <a:p>
            <a:pPr algn="ctr"/>
            <a:r>
              <a:rPr lang="en-US" sz="4000" u="sng" dirty="0" smtClean="0"/>
              <a:t>3. Termination &amp; Transition</a:t>
            </a:r>
            <a:endParaRPr lang="en-US" sz="4000" u="sng" dirty="0"/>
          </a:p>
        </p:txBody>
      </p:sp>
      <p:sp>
        <p:nvSpPr>
          <p:cNvPr id="6" name="TextBox 5"/>
          <p:cNvSpPr txBox="1"/>
          <p:nvPr/>
        </p:nvSpPr>
        <p:spPr>
          <a:xfrm>
            <a:off x="228600" y="1928785"/>
            <a:ext cx="4343400" cy="3416320"/>
          </a:xfrm>
          <a:prstGeom prst="rect">
            <a:avLst/>
          </a:prstGeom>
          <a:noFill/>
        </p:spPr>
        <p:txBody>
          <a:bodyPr wrap="square" rtlCol="0">
            <a:spAutoFit/>
          </a:bodyPr>
          <a:lstStyle/>
          <a:p>
            <a:pPr>
              <a:buFont typeface="Arial" pitchFamily="34" charset="0"/>
              <a:buChar char="•"/>
            </a:pPr>
            <a:r>
              <a:rPr lang="en-US" sz="2400" dirty="0" smtClean="0"/>
              <a:t> How will data be protected, conveyed, and destroyed? Proof?</a:t>
            </a:r>
          </a:p>
          <a:p>
            <a:pPr>
              <a:buFont typeface="Arial" pitchFamily="34" charset="0"/>
              <a:buChar char="•"/>
            </a:pPr>
            <a:r>
              <a:rPr lang="en-US" sz="2400" dirty="0"/>
              <a:t> </a:t>
            </a:r>
            <a:r>
              <a:rPr lang="en-US" sz="2400" dirty="0" smtClean="0"/>
              <a:t>What are the lasting data sensitivities after a contract ends?</a:t>
            </a:r>
          </a:p>
          <a:p>
            <a:pPr>
              <a:buFont typeface="Arial" pitchFamily="34" charset="0"/>
              <a:buChar char="•"/>
            </a:pPr>
            <a:r>
              <a:rPr lang="en-US" sz="2400" dirty="0"/>
              <a:t> </a:t>
            </a:r>
            <a:r>
              <a:rPr lang="en-US" sz="2400" dirty="0" smtClean="0"/>
              <a:t>In what format will the data be provided for transition?</a:t>
            </a:r>
          </a:p>
          <a:p>
            <a:pPr>
              <a:buFont typeface="Arial" pitchFamily="34" charset="0"/>
              <a:buChar char="•"/>
            </a:pPr>
            <a:r>
              <a:rPr lang="en-US" sz="2400" dirty="0"/>
              <a:t> </a:t>
            </a:r>
            <a:r>
              <a:rPr lang="en-US" sz="2400" dirty="0" smtClean="0"/>
              <a:t>Timing for termination and transition?</a:t>
            </a: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81200" y="398691"/>
            <a:ext cx="5791200" cy="707886"/>
          </a:xfrm>
          <a:prstGeom prst="rect">
            <a:avLst/>
          </a:prstGeom>
          <a:noFill/>
        </p:spPr>
        <p:txBody>
          <a:bodyPr wrap="square" rtlCol="0">
            <a:spAutoFit/>
          </a:bodyPr>
          <a:lstStyle/>
          <a:p>
            <a:pPr algn="ctr"/>
            <a:r>
              <a:rPr lang="en-US" sz="4000" u="sng" dirty="0"/>
              <a:t>4</a:t>
            </a:r>
            <a:r>
              <a:rPr lang="en-US" sz="4000" u="sng" dirty="0" smtClean="0"/>
              <a:t>. Asset Availability</a:t>
            </a:r>
            <a:endParaRPr lang="en-US" sz="4000" u="sng" dirty="0"/>
          </a:p>
        </p:txBody>
      </p:sp>
      <p:sp>
        <p:nvSpPr>
          <p:cNvPr id="8" name="TextBox 7"/>
          <p:cNvSpPr txBox="1"/>
          <p:nvPr/>
        </p:nvSpPr>
        <p:spPr>
          <a:xfrm>
            <a:off x="228600" y="2137311"/>
            <a:ext cx="4343400" cy="3785652"/>
          </a:xfrm>
          <a:prstGeom prst="rect">
            <a:avLst/>
          </a:prstGeom>
          <a:noFill/>
        </p:spPr>
        <p:txBody>
          <a:bodyPr wrap="square" rtlCol="0">
            <a:spAutoFit/>
          </a:bodyPr>
          <a:lstStyle/>
          <a:p>
            <a:pPr>
              <a:buFont typeface="Arial" pitchFamily="34" charset="0"/>
              <a:buChar char="•"/>
            </a:pPr>
            <a:r>
              <a:rPr lang="en-US" sz="2400" dirty="0" smtClean="0"/>
              <a:t> Data availability/disaster recovery?</a:t>
            </a:r>
          </a:p>
          <a:p>
            <a:pPr>
              <a:buFont typeface="Arial" pitchFamily="34" charset="0"/>
              <a:buChar char="•"/>
            </a:pPr>
            <a:r>
              <a:rPr lang="en-US" sz="2400" dirty="0"/>
              <a:t> </a:t>
            </a:r>
            <a:r>
              <a:rPr lang="en-US" sz="2400" dirty="0" smtClean="0"/>
              <a:t>Hardware/software compatibility with agency?</a:t>
            </a:r>
          </a:p>
          <a:p>
            <a:pPr>
              <a:buFont typeface="Arial" pitchFamily="34" charset="0"/>
              <a:buChar char="•"/>
            </a:pPr>
            <a:r>
              <a:rPr lang="en-US" sz="2400" dirty="0"/>
              <a:t> </a:t>
            </a:r>
            <a:r>
              <a:rPr lang="en-US" sz="2400" dirty="0" smtClean="0"/>
              <a:t>Software updates?</a:t>
            </a:r>
          </a:p>
          <a:p>
            <a:pPr>
              <a:buFont typeface="Arial" pitchFamily="34" charset="0"/>
              <a:buChar char="•"/>
            </a:pPr>
            <a:r>
              <a:rPr lang="en-US" sz="2400" dirty="0"/>
              <a:t> </a:t>
            </a:r>
            <a:r>
              <a:rPr lang="en-US" sz="2400" dirty="0" smtClean="0"/>
              <a:t>Hardware refresh?</a:t>
            </a:r>
          </a:p>
          <a:p>
            <a:pPr>
              <a:buFont typeface="Arial" pitchFamily="34" charset="0"/>
              <a:buChar char="•"/>
            </a:pPr>
            <a:r>
              <a:rPr lang="en-US" sz="2400" dirty="0"/>
              <a:t> </a:t>
            </a:r>
            <a:r>
              <a:rPr lang="en-US" sz="2400" dirty="0" smtClean="0"/>
              <a:t>Estimated outage time and frequency?</a:t>
            </a:r>
          </a:p>
          <a:p>
            <a:pPr>
              <a:buFont typeface="Arial" pitchFamily="34" charset="0"/>
              <a:buChar char="•"/>
            </a:pPr>
            <a:r>
              <a:rPr lang="en-US" sz="2400" dirty="0"/>
              <a:t> </a:t>
            </a:r>
            <a:r>
              <a:rPr lang="en-US" sz="2400" dirty="0" smtClean="0"/>
              <a:t>Response time if an emergency takes system offline?</a:t>
            </a: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http://t1.gstatic.com/images?q=tbn:ANd9GcRo8LhRJFTVdobtwwXhNTbmgzR2UU8cVbpGIUnyJq9DWJZ-lOTMow"/>
          <p:cNvPicPr>
            <a:picLocks noChangeAspect="1" noChangeArrowheads="1"/>
          </p:cNvPicPr>
          <p:nvPr/>
        </p:nvPicPr>
        <p:blipFill>
          <a:blip r:embed="rId2" cstate="print"/>
          <a:srcRect/>
          <a:stretch>
            <a:fillRect/>
          </a:stretch>
        </p:blipFill>
        <p:spPr bwMode="auto">
          <a:xfrm>
            <a:off x="323850" y="2718524"/>
            <a:ext cx="1295400" cy="1378591"/>
          </a:xfrm>
          <a:prstGeom prst="rect">
            <a:avLst/>
          </a:prstGeom>
          <a:noFill/>
        </p:spPr>
      </p:pic>
      <p:sp>
        <p:nvSpPr>
          <p:cNvPr id="3" name="TextBox 2"/>
          <p:cNvSpPr txBox="1"/>
          <p:nvPr/>
        </p:nvSpPr>
        <p:spPr>
          <a:xfrm>
            <a:off x="3886200" y="663714"/>
            <a:ext cx="4800600" cy="707886"/>
          </a:xfrm>
          <a:prstGeom prst="rect">
            <a:avLst/>
          </a:prstGeom>
          <a:noFill/>
        </p:spPr>
        <p:txBody>
          <a:bodyPr wrap="square" rtlCol="0">
            <a:spAutoFit/>
          </a:bodyPr>
          <a:lstStyle/>
          <a:p>
            <a:pPr algn="ctr"/>
            <a:r>
              <a:rPr lang="en-US" sz="4000" u="sng" dirty="0" smtClean="0"/>
              <a:t>5. Maintenance</a:t>
            </a:r>
            <a:endParaRPr lang="en-US" sz="4000" u="sng" dirty="0"/>
          </a:p>
        </p:txBody>
      </p:sp>
      <p:sp>
        <p:nvSpPr>
          <p:cNvPr id="5" name="TextBox 4"/>
          <p:cNvSpPr txBox="1"/>
          <p:nvPr/>
        </p:nvSpPr>
        <p:spPr>
          <a:xfrm>
            <a:off x="4914900" y="1518195"/>
            <a:ext cx="2743200" cy="1200329"/>
          </a:xfrm>
          <a:prstGeom prst="rect">
            <a:avLst/>
          </a:prstGeom>
          <a:noFill/>
        </p:spPr>
        <p:txBody>
          <a:bodyPr wrap="square" rtlCol="0">
            <a:spAutoFit/>
          </a:bodyPr>
          <a:lstStyle/>
          <a:p>
            <a:pPr>
              <a:buFont typeface="Arial" pitchFamily="34" charset="0"/>
              <a:buChar char="•"/>
            </a:pPr>
            <a:r>
              <a:rPr lang="en-US" sz="2400" dirty="0" smtClean="0"/>
              <a:t> Patching?</a:t>
            </a:r>
          </a:p>
          <a:p>
            <a:pPr>
              <a:buFont typeface="Arial" pitchFamily="34" charset="0"/>
              <a:buChar char="•"/>
            </a:pPr>
            <a:r>
              <a:rPr lang="en-US" sz="2400" dirty="0"/>
              <a:t> </a:t>
            </a:r>
            <a:r>
              <a:rPr lang="en-US" sz="2400" dirty="0" smtClean="0"/>
              <a:t>Version control?</a:t>
            </a:r>
          </a:p>
          <a:p>
            <a:pPr>
              <a:buFont typeface="Arial" pitchFamily="34" charset="0"/>
              <a:buChar char="•"/>
            </a:pPr>
            <a:r>
              <a:rPr lang="en-US" sz="2400" dirty="0"/>
              <a:t> </a:t>
            </a:r>
            <a:r>
              <a:rPr lang="en-US" sz="2400" dirty="0" smtClean="0"/>
              <a:t>Compatibility?</a:t>
            </a:r>
          </a:p>
        </p:txBody>
      </p:sp>
      <p:sp>
        <p:nvSpPr>
          <p:cNvPr id="6" name="TextBox 5"/>
          <p:cNvSpPr txBox="1"/>
          <p:nvPr/>
        </p:nvSpPr>
        <p:spPr>
          <a:xfrm>
            <a:off x="1443671" y="3330714"/>
            <a:ext cx="5791200" cy="707886"/>
          </a:xfrm>
          <a:prstGeom prst="rect">
            <a:avLst/>
          </a:prstGeom>
          <a:noFill/>
        </p:spPr>
        <p:txBody>
          <a:bodyPr wrap="square" rtlCol="0">
            <a:spAutoFit/>
          </a:bodyPr>
          <a:lstStyle/>
          <a:p>
            <a:pPr algn="ctr"/>
            <a:r>
              <a:rPr lang="en-US" sz="4000" u="sng" dirty="0" smtClean="0"/>
              <a:t>6. Pricing and Time</a:t>
            </a:r>
            <a:endParaRPr lang="en-US" sz="4000" u="sng" dirty="0"/>
          </a:p>
        </p:txBody>
      </p:sp>
      <p:sp>
        <p:nvSpPr>
          <p:cNvPr id="7" name="TextBox 6"/>
          <p:cNvSpPr txBox="1"/>
          <p:nvPr/>
        </p:nvSpPr>
        <p:spPr>
          <a:xfrm>
            <a:off x="1432241" y="4038600"/>
            <a:ext cx="6934200" cy="2308324"/>
          </a:xfrm>
          <a:prstGeom prst="rect">
            <a:avLst/>
          </a:prstGeom>
          <a:noFill/>
        </p:spPr>
        <p:txBody>
          <a:bodyPr wrap="square" rtlCol="0">
            <a:spAutoFit/>
          </a:bodyPr>
          <a:lstStyle/>
          <a:p>
            <a:pPr>
              <a:buFont typeface="Arial" pitchFamily="34" charset="0"/>
              <a:buChar char="•"/>
            </a:pPr>
            <a:r>
              <a:rPr lang="en-US" sz="2400" dirty="0" smtClean="0"/>
              <a:t> Additional cost for information access (</a:t>
            </a:r>
            <a:r>
              <a:rPr lang="en-US" sz="2400" dirty="0" err="1" smtClean="0"/>
              <a:t>ie</a:t>
            </a:r>
            <a:r>
              <a:rPr lang="en-US" sz="2400" dirty="0" smtClean="0"/>
              <a:t> – FOIA, IG needs, etc.)? </a:t>
            </a:r>
          </a:p>
          <a:p>
            <a:pPr>
              <a:buFont typeface="Arial" pitchFamily="34" charset="0"/>
              <a:buChar char="•"/>
            </a:pPr>
            <a:r>
              <a:rPr lang="en-US" sz="2400" dirty="0"/>
              <a:t> </a:t>
            </a:r>
            <a:r>
              <a:rPr lang="en-US" sz="2400" dirty="0" smtClean="0"/>
              <a:t>Address time requirements for compliance?</a:t>
            </a:r>
          </a:p>
          <a:p>
            <a:pPr>
              <a:buFont typeface="Arial" pitchFamily="34" charset="0"/>
              <a:buChar char="•"/>
            </a:pPr>
            <a:r>
              <a:rPr lang="en-US" sz="2400" dirty="0"/>
              <a:t> </a:t>
            </a:r>
            <a:r>
              <a:rPr lang="en-US" sz="2400" dirty="0" smtClean="0"/>
              <a:t>Cost for “out of the box” v. government requirements?</a:t>
            </a:r>
          </a:p>
          <a:p>
            <a:pPr>
              <a:buFont typeface="Arial" pitchFamily="34" charset="0"/>
              <a:buChar char="•"/>
            </a:pPr>
            <a:r>
              <a:rPr lang="en-US" sz="2400" dirty="0"/>
              <a:t> </a:t>
            </a:r>
            <a:r>
              <a:rPr lang="en-US" sz="2400" dirty="0" smtClean="0"/>
              <a:t>Cost for back up cloud?</a:t>
            </a:r>
          </a:p>
        </p:txBody>
      </p:sp>
      <p:pic>
        <p:nvPicPr>
          <p:cNvPr id="35842" name="Picture 2" descr="http://t0.gstatic.com/images?q=tbn:ANd9GcS1o4pPORFnk0hYSSvUY-hXH7KFWmaRz5-l7YmCC_-WUY0cnjYTuBIoOpmr"/>
          <p:cNvPicPr>
            <a:picLocks noChangeAspect="1" noChangeArrowheads="1"/>
          </p:cNvPicPr>
          <p:nvPr/>
        </p:nvPicPr>
        <p:blipFill>
          <a:blip r:embed="rId3" cstate="print"/>
          <a:srcRect/>
          <a:stretch>
            <a:fillRect/>
          </a:stretch>
        </p:blipFill>
        <p:spPr bwMode="auto">
          <a:xfrm flipH="1">
            <a:off x="2590800" y="914400"/>
            <a:ext cx="1981200" cy="1981201"/>
          </a:xfrm>
          <a:prstGeom prst="rect">
            <a:avLst/>
          </a:prstGeom>
          <a:noFill/>
        </p:spPr>
      </p:pic>
      <p:pic>
        <p:nvPicPr>
          <p:cNvPr id="35844" name="Picture 4" descr="http://t2.gstatic.com/images?q=tbn:ANd9GcRH93G3c8Yby5Y473kBuVIHgw5oVR9-2IzZBl68Adi_gRcYxyjv"/>
          <p:cNvPicPr>
            <a:picLocks noChangeAspect="1" noChangeArrowheads="1"/>
          </p:cNvPicPr>
          <p:nvPr/>
        </p:nvPicPr>
        <p:blipFill>
          <a:blip r:embed="rId4" cstate="print"/>
          <a:srcRect/>
          <a:stretch>
            <a:fillRect/>
          </a:stretch>
        </p:blipFill>
        <p:spPr bwMode="auto">
          <a:xfrm>
            <a:off x="6705600" y="5257800"/>
            <a:ext cx="2160843" cy="1371600"/>
          </a:xfrm>
          <a:prstGeom prst="rect">
            <a:avLst/>
          </a:prstGeom>
          <a:noFill/>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1.bp.blogspot.com/_1LazKD1zDUA/Stsb2N0TC5I/AAAAAAAAAmo/P11cE4_Md4U/s320/Gartner+Hype+Cycle.png"/>
          <p:cNvPicPr>
            <a:picLocks noChangeAspect="1" noChangeArrowheads="1"/>
          </p:cNvPicPr>
          <p:nvPr/>
        </p:nvPicPr>
        <p:blipFill>
          <a:blip r:embed="rId2" cstate="print"/>
          <a:srcRect/>
          <a:stretch>
            <a:fillRect/>
          </a:stretch>
        </p:blipFill>
        <p:spPr bwMode="auto">
          <a:xfrm>
            <a:off x="1626870" y="1905000"/>
            <a:ext cx="5867400" cy="3813812"/>
          </a:xfrm>
          <a:prstGeom prst="rect">
            <a:avLst/>
          </a:prstGeom>
          <a:noFill/>
        </p:spPr>
      </p:pic>
      <p:sp>
        <p:nvSpPr>
          <p:cNvPr id="6" name="TextBox 5"/>
          <p:cNvSpPr txBox="1"/>
          <p:nvPr/>
        </p:nvSpPr>
        <p:spPr>
          <a:xfrm>
            <a:off x="1626870" y="429468"/>
            <a:ext cx="7246620" cy="600164"/>
          </a:xfrm>
          <a:prstGeom prst="rect">
            <a:avLst/>
          </a:prstGeom>
          <a:noFill/>
        </p:spPr>
        <p:txBody>
          <a:bodyPr wrap="square" rtlCol="0">
            <a:spAutoFit/>
          </a:bodyPr>
          <a:lstStyle/>
          <a:p>
            <a:r>
              <a:rPr lang="en-US" sz="3300" u="sng" dirty="0" smtClean="0"/>
              <a:t>Gartner Hype Cycle: Where are we now?</a:t>
            </a:r>
            <a:endParaRPr lang="en-US" sz="3300" u="sng"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29400" y="4601638"/>
            <a:ext cx="1304925" cy="1190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 y="454095"/>
            <a:ext cx="8534400" cy="707886"/>
          </a:xfrm>
          <a:prstGeom prst="rect">
            <a:avLst/>
          </a:prstGeom>
          <a:noFill/>
        </p:spPr>
        <p:txBody>
          <a:bodyPr wrap="square" rtlCol="0">
            <a:spAutoFit/>
          </a:bodyPr>
          <a:lstStyle/>
          <a:p>
            <a:pPr algn="ctr"/>
            <a:r>
              <a:rPr lang="en-US" sz="4000" u="sng" dirty="0" smtClean="0"/>
              <a:t>Actual costs?</a:t>
            </a:r>
            <a:endParaRPr lang="en-US" sz="4000" u="sng" dirty="0"/>
          </a:p>
        </p:txBody>
      </p:sp>
      <p:sp>
        <p:nvSpPr>
          <p:cNvPr id="2" name="Rectangle 1"/>
          <p:cNvSpPr/>
          <p:nvPr/>
        </p:nvSpPr>
        <p:spPr>
          <a:xfrm>
            <a:off x="3124200" y="1613472"/>
            <a:ext cx="2895600" cy="335661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24200" y="4970082"/>
            <a:ext cx="28956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81400" y="5351082"/>
            <a:ext cx="1828800" cy="381000"/>
          </a:xfrm>
          <a:prstGeom prst="rect">
            <a:avLst/>
          </a:prstGeom>
          <a:noFill/>
        </p:spPr>
        <p:txBody>
          <a:bodyPr wrap="square" rtlCol="0">
            <a:spAutoFit/>
          </a:bodyPr>
          <a:lstStyle/>
          <a:p>
            <a:pPr algn="ctr"/>
            <a:r>
              <a:rPr lang="en-US" b="1" dirty="0" smtClean="0"/>
              <a:t>Cloud Costs</a:t>
            </a:r>
            <a:endParaRPr lang="en-US" b="1" dirty="0"/>
          </a:p>
        </p:txBody>
      </p:sp>
      <p:sp>
        <p:nvSpPr>
          <p:cNvPr id="8" name="Rectangle 7"/>
          <p:cNvSpPr/>
          <p:nvPr/>
        </p:nvSpPr>
        <p:spPr>
          <a:xfrm rot="19483393">
            <a:off x="2881419" y="2190540"/>
            <a:ext cx="3162081" cy="1754326"/>
          </a:xfrm>
          <a:prstGeom prst="rect">
            <a:avLst/>
          </a:prstGeom>
          <a:noFill/>
        </p:spPr>
        <p:txBody>
          <a:bodyPr wrap="squar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Cloud</a:t>
            </a:r>
          </a:p>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Savings!</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2150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3601513"/>
            <a:ext cx="1828800" cy="2190750"/>
          </a:xfrm>
          <a:prstGeom prst="rect">
            <a:avLst/>
          </a:prstGeom>
          <a:noFill/>
          <a:ln>
            <a:noFill/>
          </a:ln>
          <a:effectLst/>
          <a:scene3d>
            <a:camera prst="orthographicFront">
              <a:rot lat="0" lon="0" rev="0"/>
            </a:camera>
            <a:lightRig rig="threePt" dir="t"/>
          </a:scene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92240" y="1750159"/>
            <a:ext cx="2140020" cy="29467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extLst>
      <p:ext uri="{BB962C8B-B14F-4D97-AF65-F5344CB8AC3E}">
        <p14:creationId xmlns="" xmlns:p14="http://schemas.microsoft.com/office/powerpoint/2010/main" val="2735823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140" y="398691"/>
            <a:ext cx="8534400" cy="707886"/>
          </a:xfrm>
          <a:prstGeom prst="rect">
            <a:avLst/>
          </a:prstGeom>
          <a:noFill/>
        </p:spPr>
        <p:txBody>
          <a:bodyPr wrap="square" rtlCol="0">
            <a:spAutoFit/>
          </a:bodyPr>
          <a:lstStyle/>
          <a:p>
            <a:pPr algn="ctr"/>
            <a:r>
              <a:rPr lang="en-US" sz="4000" u="sng" dirty="0" smtClean="0"/>
              <a:t>Reality</a:t>
            </a:r>
            <a:endParaRPr lang="en-US" sz="4000" u="sng" dirty="0"/>
          </a:p>
        </p:txBody>
      </p:sp>
      <p:sp>
        <p:nvSpPr>
          <p:cNvPr id="2" name="Rectangle 1"/>
          <p:cNvSpPr/>
          <p:nvPr/>
        </p:nvSpPr>
        <p:spPr>
          <a:xfrm>
            <a:off x="3136900" y="1519237"/>
            <a:ext cx="2895600" cy="13735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36900" y="2892742"/>
            <a:ext cx="2895600" cy="99250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17500" y="3694419"/>
            <a:ext cx="1828800" cy="1446550"/>
          </a:xfrm>
          <a:prstGeom prst="rect">
            <a:avLst/>
          </a:prstGeom>
          <a:noFill/>
        </p:spPr>
        <p:txBody>
          <a:bodyPr wrap="square" rtlCol="0">
            <a:spAutoFit/>
          </a:bodyPr>
          <a:lstStyle/>
          <a:p>
            <a:pPr algn="ctr"/>
            <a:r>
              <a:rPr lang="en-US" sz="4400" b="1" dirty="0" smtClean="0"/>
              <a:t>Cloud Costs</a:t>
            </a:r>
            <a:endParaRPr lang="en-US" sz="4400" b="1" dirty="0"/>
          </a:p>
        </p:txBody>
      </p:sp>
      <p:sp>
        <p:nvSpPr>
          <p:cNvPr id="8" name="Rectangle 7"/>
          <p:cNvSpPr/>
          <p:nvPr/>
        </p:nvSpPr>
        <p:spPr>
          <a:xfrm rot="19483393">
            <a:off x="3127649" y="1787028"/>
            <a:ext cx="2761698" cy="830997"/>
          </a:xfrm>
          <a:prstGeom prst="rect">
            <a:avLst/>
          </a:prstGeom>
          <a:noFill/>
        </p:spPr>
        <p:txBody>
          <a:bodyPr wrap="square" lIns="91440" tIns="45720" rIns="91440" bIns="45720">
            <a:spAutoFit/>
          </a:bodyPr>
          <a:lstStyle/>
          <a:p>
            <a:pPr algn="ctr"/>
            <a:r>
              <a:rPr lang="en-US" sz="2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Cloud</a:t>
            </a:r>
          </a:p>
          <a:p>
            <a:pPr algn="ctr"/>
            <a:r>
              <a:rPr lang="en-US" sz="2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Savings!</a:t>
            </a:r>
            <a:endParaRPr lang="en-US" sz="2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2253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42100" y="3491606"/>
            <a:ext cx="1817855" cy="24510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2300" y="1700212"/>
            <a:ext cx="2168236" cy="11925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213098" y="3204328"/>
            <a:ext cx="2590800" cy="369332"/>
          </a:xfrm>
          <a:prstGeom prst="rect">
            <a:avLst/>
          </a:prstGeom>
        </p:spPr>
        <p:txBody>
          <a:bodyPr wrap="square">
            <a:spAutoFit/>
          </a:bodyPr>
          <a:lstStyle/>
          <a:p>
            <a:pPr lvl="0" algn="ctr"/>
            <a:r>
              <a:rPr lang="en-US" b="1" dirty="0">
                <a:solidFill>
                  <a:prstClr val="white"/>
                </a:solidFill>
              </a:rPr>
              <a:t>Back-up for the Back-up</a:t>
            </a:r>
          </a:p>
        </p:txBody>
      </p:sp>
      <p:pic>
        <p:nvPicPr>
          <p:cNvPr id="21510"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24200" y="3885247"/>
            <a:ext cx="2908300" cy="1017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511"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24200" y="4902834"/>
            <a:ext cx="2921000" cy="1017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213098" y="4070874"/>
            <a:ext cx="2662648" cy="646331"/>
          </a:xfrm>
          <a:prstGeom prst="rect">
            <a:avLst/>
          </a:prstGeom>
          <a:noFill/>
        </p:spPr>
        <p:txBody>
          <a:bodyPr wrap="square" rtlCol="0">
            <a:spAutoFit/>
          </a:bodyPr>
          <a:lstStyle/>
          <a:p>
            <a:pPr algn="ctr"/>
            <a:r>
              <a:rPr lang="en-US" b="1" dirty="0" smtClean="0">
                <a:solidFill>
                  <a:schemeClr val="bg1"/>
                </a:solidFill>
              </a:rPr>
              <a:t>Data Access / </a:t>
            </a:r>
            <a:r>
              <a:rPr lang="en-US" b="1" dirty="0" err="1" smtClean="0">
                <a:solidFill>
                  <a:schemeClr val="bg1"/>
                </a:solidFill>
              </a:rPr>
              <a:t>FOIA</a:t>
            </a:r>
            <a:r>
              <a:rPr lang="en-US" b="1" dirty="0" smtClean="0">
                <a:solidFill>
                  <a:schemeClr val="bg1"/>
                </a:solidFill>
              </a:rPr>
              <a:t> / </a:t>
            </a:r>
          </a:p>
          <a:p>
            <a:pPr algn="ctr"/>
            <a:r>
              <a:rPr lang="en-US" b="1" dirty="0" smtClean="0">
                <a:solidFill>
                  <a:schemeClr val="bg1"/>
                </a:solidFill>
              </a:rPr>
              <a:t>e-discovery</a:t>
            </a:r>
            <a:endParaRPr lang="en-US" b="1" dirty="0">
              <a:solidFill>
                <a:schemeClr val="bg1"/>
              </a:solidFill>
            </a:endParaRPr>
          </a:p>
        </p:txBody>
      </p:sp>
      <p:sp>
        <p:nvSpPr>
          <p:cNvPr id="13" name="TextBox 12"/>
          <p:cNvSpPr txBox="1"/>
          <p:nvPr/>
        </p:nvSpPr>
        <p:spPr>
          <a:xfrm>
            <a:off x="3708400" y="5088461"/>
            <a:ext cx="1752600" cy="646331"/>
          </a:xfrm>
          <a:prstGeom prst="rect">
            <a:avLst/>
          </a:prstGeom>
          <a:noFill/>
        </p:spPr>
        <p:txBody>
          <a:bodyPr wrap="square" rtlCol="0">
            <a:spAutoFit/>
          </a:bodyPr>
          <a:lstStyle/>
          <a:p>
            <a:pPr algn="ctr"/>
            <a:r>
              <a:rPr lang="en-US" b="1" dirty="0" smtClean="0">
                <a:solidFill>
                  <a:schemeClr val="bg1"/>
                </a:solidFill>
              </a:rPr>
              <a:t>Incident Response</a:t>
            </a:r>
            <a:endParaRPr lang="en-US" b="1" dirty="0">
              <a:solidFill>
                <a:schemeClr val="bg1"/>
              </a:solidFill>
            </a:endParaRPr>
          </a:p>
        </p:txBody>
      </p:sp>
      <p:cxnSp>
        <p:nvCxnSpPr>
          <p:cNvPr id="15" name="Straight Arrow Connector 14"/>
          <p:cNvCxnSpPr/>
          <p:nvPr/>
        </p:nvCxnSpPr>
        <p:spPr>
          <a:xfrm flipV="1">
            <a:off x="1917700" y="3388994"/>
            <a:ext cx="1206500" cy="6818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930400" y="4422291"/>
            <a:ext cx="1206500" cy="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1511" idx="1"/>
          </p:cNvCxnSpPr>
          <p:nvPr/>
        </p:nvCxnSpPr>
        <p:spPr>
          <a:xfrm>
            <a:off x="1917700" y="4763231"/>
            <a:ext cx="1206500" cy="648397"/>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extLst>
      <p:ext uri="{BB962C8B-B14F-4D97-AF65-F5344CB8AC3E}">
        <p14:creationId xmlns="" xmlns:p14="http://schemas.microsoft.com/office/powerpoint/2010/main" val="116351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1510"/>
                                        </p:tgtEl>
                                        <p:attrNameLst>
                                          <p:attrName>style.visibility</p:attrName>
                                        </p:attrNameLst>
                                      </p:cBhvr>
                                      <p:to>
                                        <p:strVal val="visible"/>
                                      </p:to>
                                    </p:set>
                                    <p:anim calcmode="lin" valueType="num">
                                      <p:cBhvr additive="base">
                                        <p:cTn id="21" dur="500" fill="hold"/>
                                        <p:tgtEl>
                                          <p:spTgt spid="21510"/>
                                        </p:tgtEl>
                                        <p:attrNameLst>
                                          <p:attrName>ppt_x</p:attrName>
                                        </p:attrNameLst>
                                      </p:cBhvr>
                                      <p:tavLst>
                                        <p:tav tm="0">
                                          <p:val>
                                            <p:strVal val="0-#ppt_w/2"/>
                                          </p:val>
                                        </p:tav>
                                        <p:tav tm="100000">
                                          <p:val>
                                            <p:strVal val="#ppt_x"/>
                                          </p:val>
                                        </p:tav>
                                      </p:tavLst>
                                    </p:anim>
                                    <p:anim calcmode="lin" valueType="num">
                                      <p:cBhvr additive="base">
                                        <p:cTn id="22"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1511"/>
                                        </p:tgtEl>
                                        <p:attrNameLst>
                                          <p:attrName>style.visibility</p:attrName>
                                        </p:attrNameLst>
                                      </p:cBhvr>
                                      <p:to>
                                        <p:strVal val="visible"/>
                                      </p:to>
                                    </p:set>
                                    <p:anim calcmode="lin" valueType="num">
                                      <p:cBhvr additive="base">
                                        <p:cTn id="31" dur="500" fill="hold"/>
                                        <p:tgtEl>
                                          <p:spTgt spid="21511"/>
                                        </p:tgtEl>
                                        <p:attrNameLst>
                                          <p:attrName>ppt_x</p:attrName>
                                        </p:attrNameLst>
                                      </p:cBhvr>
                                      <p:tavLst>
                                        <p:tav tm="0">
                                          <p:val>
                                            <p:strVal val="1+#ppt_w/2"/>
                                          </p:val>
                                        </p:tav>
                                        <p:tav tm="100000">
                                          <p:val>
                                            <p:strVal val="#ppt_x"/>
                                          </p:val>
                                        </p:tav>
                                      </p:tavLst>
                                    </p:anim>
                                    <p:anim calcmode="lin" valueType="num">
                                      <p:cBhvr additive="base">
                                        <p:cTn id="32" dur="500" fill="hold"/>
                                        <p:tgtEl>
                                          <p:spTgt spid="215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9090" y="398691"/>
            <a:ext cx="8534400" cy="707886"/>
          </a:xfrm>
          <a:prstGeom prst="rect">
            <a:avLst/>
          </a:prstGeom>
          <a:noFill/>
        </p:spPr>
        <p:txBody>
          <a:bodyPr wrap="square" rtlCol="0">
            <a:spAutoFit/>
          </a:bodyPr>
          <a:lstStyle/>
          <a:p>
            <a:pPr algn="ctr"/>
            <a:r>
              <a:rPr lang="en-US" sz="4000" u="sng" dirty="0" smtClean="0"/>
              <a:t>7. Intellectual Property</a:t>
            </a:r>
            <a:endParaRPr lang="en-US" sz="4000" u="sng" dirty="0"/>
          </a:p>
        </p:txBody>
      </p:sp>
      <p:sp>
        <p:nvSpPr>
          <p:cNvPr id="6" name="TextBox 5"/>
          <p:cNvSpPr txBox="1"/>
          <p:nvPr/>
        </p:nvSpPr>
        <p:spPr>
          <a:xfrm>
            <a:off x="742950" y="1676400"/>
            <a:ext cx="7467600" cy="2308324"/>
          </a:xfrm>
          <a:prstGeom prst="rect">
            <a:avLst/>
          </a:prstGeom>
          <a:noFill/>
        </p:spPr>
        <p:txBody>
          <a:bodyPr wrap="square" rtlCol="0">
            <a:spAutoFit/>
          </a:bodyPr>
          <a:lstStyle/>
          <a:p>
            <a:pPr>
              <a:buFont typeface="Arial" pitchFamily="34" charset="0"/>
              <a:buChar char="•"/>
            </a:pPr>
            <a:r>
              <a:rPr lang="en-US" sz="2400" dirty="0" smtClean="0"/>
              <a:t> Protect government and set boundaries for vendor</a:t>
            </a:r>
          </a:p>
          <a:p>
            <a:pPr>
              <a:buFont typeface="Arial" pitchFamily="34" charset="0"/>
              <a:buChar char="•"/>
            </a:pPr>
            <a:r>
              <a:rPr lang="en-US" sz="2400" dirty="0"/>
              <a:t> </a:t>
            </a:r>
            <a:r>
              <a:rPr lang="en-US" sz="2400" dirty="0" smtClean="0"/>
              <a:t>How will infringing material be handled?</a:t>
            </a:r>
          </a:p>
          <a:p>
            <a:pPr>
              <a:buFont typeface="Arial" pitchFamily="34" charset="0"/>
              <a:buChar char="•"/>
            </a:pPr>
            <a:r>
              <a:rPr lang="en-US" sz="2400" dirty="0"/>
              <a:t> </a:t>
            </a:r>
            <a:r>
              <a:rPr lang="en-US" sz="2400" dirty="0" smtClean="0"/>
              <a:t>Level of indemnity provided by vendor or government? (Consider ADA)</a:t>
            </a:r>
          </a:p>
          <a:p>
            <a:pPr>
              <a:buFont typeface="Arial" pitchFamily="34" charset="0"/>
              <a:buChar char="•"/>
            </a:pPr>
            <a:r>
              <a:rPr lang="en-US" sz="2400" dirty="0"/>
              <a:t> </a:t>
            </a:r>
            <a:r>
              <a:rPr lang="en-US" sz="2400" dirty="0" smtClean="0"/>
              <a:t>Access to vendor IP (especially for IG investigations and audits)?</a:t>
            </a:r>
          </a:p>
        </p:txBody>
      </p:sp>
      <p:pic>
        <p:nvPicPr>
          <p:cNvPr id="17412" name="Picture 4" descr="http://t2.gstatic.com/images?q=tbn:ANd9GcS4j5JI9qHcLzsxV-hkSIS_b4XqjkiyNR-yMbILTEvSkY_KOMSbLA"/>
          <p:cNvPicPr>
            <a:picLocks noChangeAspect="1" noChangeArrowheads="1"/>
          </p:cNvPicPr>
          <p:nvPr/>
        </p:nvPicPr>
        <p:blipFill>
          <a:blip r:embed="rId2" cstate="print"/>
          <a:srcRect/>
          <a:stretch>
            <a:fillRect/>
          </a:stretch>
        </p:blipFill>
        <p:spPr bwMode="auto">
          <a:xfrm>
            <a:off x="6096000" y="4419600"/>
            <a:ext cx="2628900" cy="1743076"/>
          </a:xfrm>
          <a:prstGeom prst="rect">
            <a:avLst/>
          </a:prstGeom>
          <a:noFill/>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3324" y="2302332"/>
            <a:ext cx="1962150"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5956" y="374472"/>
            <a:ext cx="8534400" cy="646331"/>
          </a:xfrm>
          <a:prstGeom prst="rect">
            <a:avLst/>
          </a:prstGeom>
          <a:noFill/>
        </p:spPr>
        <p:txBody>
          <a:bodyPr wrap="square" rtlCol="0">
            <a:spAutoFit/>
          </a:bodyPr>
          <a:lstStyle/>
          <a:p>
            <a:pPr algn="ctr"/>
            <a:r>
              <a:rPr lang="en-US" sz="3600" u="sng" dirty="0">
                <a:solidFill>
                  <a:prstClr val="black"/>
                </a:solidFill>
              </a:rPr>
              <a:t>8</a:t>
            </a:r>
            <a:r>
              <a:rPr lang="en-US" sz="3600" u="sng" dirty="0" smtClean="0">
                <a:solidFill>
                  <a:prstClr val="black"/>
                </a:solidFill>
              </a:rPr>
              <a:t>. Inspector General needs</a:t>
            </a:r>
            <a:endParaRPr lang="en-US" sz="3600" u="sng" dirty="0">
              <a:solidFill>
                <a:prstClr val="black"/>
              </a:solidFill>
            </a:endParaRP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
        <p:nvSpPr>
          <p:cNvPr id="2" name="Rectangle 1"/>
          <p:cNvSpPr/>
          <p:nvPr/>
        </p:nvSpPr>
        <p:spPr>
          <a:xfrm>
            <a:off x="2246337" y="2819400"/>
            <a:ext cx="5794349" cy="2862322"/>
          </a:xfrm>
          <a:prstGeom prst="rect">
            <a:avLst/>
          </a:prstGeom>
        </p:spPr>
        <p:txBody>
          <a:bodyPr wrap="square">
            <a:spAutoFit/>
          </a:bodyPr>
          <a:lstStyle/>
          <a:p>
            <a:pPr marL="285750" indent="-285750">
              <a:buFont typeface="Arial" pitchFamily="34" charset="0"/>
              <a:buChar char="•"/>
            </a:pPr>
            <a:r>
              <a:rPr lang="en-US" sz="2000" dirty="0" smtClean="0">
                <a:solidFill>
                  <a:prstClr val="black"/>
                </a:solidFill>
              </a:rPr>
              <a:t>Clear and clean </a:t>
            </a:r>
            <a:r>
              <a:rPr lang="en-US" sz="2000" dirty="0">
                <a:solidFill>
                  <a:prstClr val="black"/>
                </a:solidFill>
              </a:rPr>
              <a:t>a</a:t>
            </a:r>
            <a:r>
              <a:rPr lang="en-US" sz="2000" dirty="0" smtClean="0">
                <a:solidFill>
                  <a:prstClr val="black"/>
                </a:solidFill>
              </a:rPr>
              <a:t>ccess to agency information and vendor facilities</a:t>
            </a:r>
          </a:p>
          <a:p>
            <a:pPr marL="285750" indent="-285750">
              <a:buFont typeface="Arial" pitchFamily="34" charset="0"/>
              <a:buChar char="•"/>
            </a:pPr>
            <a:r>
              <a:rPr lang="en-US" sz="2000" dirty="0" smtClean="0">
                <a:solidFill>
                  <a:prstClr val="black"/>
                </a:solidFill>
              </a:rPr>
              <a:t>Ability to conduct criminal investigations (Wiretapping? Network monitoring?)</a:t>
            </a:r>
          </a:p>
          <a:p>
            <a:pPr marL="285750" indent="-285750">
              <a:buFont typeface="Arial" pitchFamily="34" charset="0"/>
              <a:buChar char="•"/>
            </a:pPr>
            <a:r>
              <a:rPr lang="en-US" sz="2000" dirty="0" smtClean="0">
                <a:solidFill>
                  <a:prstClr val="black"/>
                </a:solidFill>
              </a:rPr>
              <a:t>Provider </a:t>
            </a:r>
            <a:r>
              <a:rPr lang="en-US" sz="2000" dirty="0">
                <a:solidFill>
                  <a:prstClr val="black"/>
                </a:solidFill>
              </a:rPr>
              <a:t>agreement to procedures and </a:t>
            </a:r>
            <a:r>
              <a:rPr lang="en-US" sz="2000" dirty="0" smtClean="0">
                <a:solidFill>
                  <a:prstClr val="black"/>
                </a:solidFill>
              </a:rPr>
              <a:t>processes (information preservation, reporting, etc.)</a:t>
            </a:r>
          </a:p>
          <a:p>
            <a:pPr marL="285750" indent="-285750">
              <a:buFont typeface="Arial" pitchFamily="34" charset="0"/>
              <a:buChar char="•"/>
            </a:pPr>
            <a:r>
              <a:rPr lang="en-US" sz="2000" dirty="0" smtClean="0">
                <a:solidFill>
                  <a:prstClr val="black"/>
                </a:solidFill>
              </a:rPr>
              <a:t>Unencumbered auditability of systems</a:t>
            </a:r>
          </a:p>
          <a:p>
            <a:pPr marL="285750" indent="-285750">
              <a:buFont typeface="Arial" pitchFamily="34" charset="0"/>
              <a:buChar char="•"/>
            </a:pPr>
            <a:r>
              <a:rPr lang="en-US" sz="2000" dirty="0" smtClean="0">
                <a:solidFill>
                  <a:prstClr val="black"/>
                </a:solidFill>
              </a:rPr>
              <a:t>IG access at no additional cost</a:t>
            </a:r>
          </a:p>
          <a:p>
            <a:pPr marL="285750" indent="-285750">
              <a:buFont typeface="Arial" pitchFamily="34" charset="0"/>
              <a:buChar char="•"/>
            </a:pPr>
            <a:endParaRPr lang="en-US" sz="2000" dirty="0" smtClean="0">
              <a:solidFill>
                <a:prstClr val="black"/>
              </a:solidFill>
            </a:endParaRPr>
          </a:p>
        </p:txBody>
      </p:sp>
      <p:sp>
        <p:nvSpPr>
          <p:cNvPr id="3" name="TextBox 2"/>
          <p:cNvSpPr txBox="1"/>
          <p:nvPr/>
        </p:nvSpPr>
        <p:spPr>
          <a:xfrm>
            <a:off x="1495276" y="1219200"/>
            <a:ext cx="7296469" cy="1323439"/>
          </a:xfrm>
          <a:prstGeom prst="rect">
            <a:avLst/>
          </a:prstGeom>
          <a:noFill/>
        </p:spPr>
        <p:txBody>
          <a:bodyPr wrap="square" rtlCol="0">
            <a:spAutoFit/>
          </a:bodyPr>
          <a:lstStyle/>
          <a:p>
            <a:r>
              <a:rPr lang="en-US" sz="2000" dirty="0" smtClean="0"/>
              <a:t>Inspectors General are responsible for promoting and preserving efficiency, effectiveness, and integrity within the agencies over which they have jurisdiction. They do this by conducting audits, evaluations, inspections, and criminal investigations.</a:t>
            </a:r>
            <a:endParaRPr lang="en-US" sz="2000" dirty="0"/>
          </a:p>
        </p:txBody>
      </p:sp>
      <p:pic>
        <p:nvPicPr>
          <p:cNvPr id="21512"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 y="4476750"/>
            <a:ext cx="1406769"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513" name="Picture 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172200" y="5191125"/>
            <a:ext cx="2895600" cy="157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22106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1600200"/>
            <a:ext cx="5867400" cy="1815882"/>
          </a:xfrm>
          <a:prstGeom prst="rect">
            <a:avLst/>
          </a:prstGeom>
          <a:noFill/>
        </p:spPr>
        <p:txBody>
          <a:bodyPr wrap="square" rtlCol="0">
            <a:spAutoFit/>
          </a:bodyPr>
          <a:lstStyle/>
          <a:p>
            <a:pPr algn="ctr"/>
            <a:r>
              <a:rPr lang="en-US" sz="4800" dirty="0" smtClean="0"/>
              <a:t>Cloud Computing:</a:t>
            </a:r>
          </a:p>
          <a:p>
            <a:pPr algn="ctr"/>
            <a:endParaRPr lang="en-US" sz="1600" dirty="0"/>
          </a:p>
          <a:p>
            <a:pPr algn="ctr"/>
            <a:r>
              <a:rPr lang="en-US" sz="4800" dirty="0" smtClean="0"/>
              <a:t>What to negotiate?*</a:t>
            </a:r>
            <a:endParaRPr lang="en-US" sz="4800" dirty="0"/>
          </a:p>
        </p:txBody>
      </p:sp>
      <p:pic>
        <p:nvPicPr>
          <p:cNvPr id="39940" name="Picture 4" descr="http://t3.gstatic.com/images?q=tbn:ANd9GcQpyseZ__q8auxY9A4SUDZG8Nr60DDNWfsVynSfAU1QKDt24gqIFg"/>
          <p:cNvPicPr>
            <a:picLocks noChangeAspect="1" noChangeArrowheads="1"/>
          </p:cNvPicPr>
          <p:nvPr/>
        </p:nvPicPr>
        <p:blipFill>
          <a:blip r:embed="rId2" cstate="print"/>
          <a:srcRect/>
          <a:stretch>
            <a:fillRect/>
          </a:stretch>
        </p:blipFill>
        <p:spPr bwMode="auto">
          <a:xfrm>
            <a:off x="3429000" y="3733800"/>
            <a:ext cx="2362200" cy="2362200"/>
          </a:xfrm>
          <a:prstGeom prst="rect">
            <a:avLst/>
          </a:prstGeom>
          <a:noFill/>
        </p:spPr>
      </p:pic>
      <p:sp>
        <p:nvSpPr>
          <p:cNvPr id="7" name="TextBox 6"/>
          <p:cNvSpPr txBox="1"/>
          <p:nvPr/>
        </p:nvSpPr>
        <p:spPr>
          <a:xfrm>
            <a:off x="5943600" y="6096000"/>
            <a:ext cx="2971800" cy="523220"/>
          </a:xfrm>
          <a:prstGeom prst="rect">
            <a:avLst/>
          </a:prstGeom>
          <a:noFill/>
        </p:spPr>
        <p:txBody>
          <a:bodyPr wrap="square" rtlCol="0">
            <a:spAutoFit/>
          </a:bodyPr>
          <a:lstStyle/>
          <a:p>
            <a:r>
              <a:rPr lang="en-US" sz="2800" b="1" dirty="0" smtClean="0"/>
              <a:t>* EVERYTHING!</a:t>
            </a:r>
            <a:endParaRPr lang="en-US" sz="2800" b="1"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61097" y="460246"/>
            <a:ext cx="8287703" cy="584775"/>
          </a:xfrm>
          <a:prstGeom prst="rect">
            <a:avLst/>
          </a:prstGeom>
          <a:noFill/>
        </p:spPr>
        <p:txBody>
          <a:bodyPr wrap="square" rtlCol="0">
            <a:spAutoFit/>
          </a:bodyPr>
          <a:lstStyle/>
          <a:p>
            <a:pPr algn="ctr"/>
            <a:r>
              <a:rPr lang="en-US" sz="3100" u="sng" dirty="0" smtClean="0"/>
              <a:t>Cloud Contracts and Service Level Agreements</a:t>
            </a:r>
            <a:endParaRPr lang="en-US" sz="3100" u="sng" dirty="0"/>
          </a:p>
        </p:txBody>
      </p:sp>
      <p:sp>
        <p:nvSpPr>
          <p:cNvPr id="6" name="TextBox 5"/>
          <p:cNvSpPr txBox="1"/>
          <p:nvPr/>
        </p:nvSpPr>
        <p:spPr>
          <a:xfrm>
            <a:off x="2743200" y="2209800"/>
            <a:ext cx="4114800" cy="2308324"/>
          </a:xfrm>
          <a:prstGeom prst="rect">
            <a:avLst/>
          </a:prstGeom>
          <a:noFill/>
        </p:spPr>
        <p:txBody>
          <a:bodyPr wrap="square" rtlCol="0">
            <a:spAutoFit/>
          </a:bodyPr>
          <a:lstStyle/>
          <a:p>
            <a:pPr>
              <a:buFont typeface="Arial" pitchFamily="34" charset="0"/>
              <a:buChar char="•"/>
            </a:pPr>
            <a:r>
              <a:rPr lang="en-US" sz="2400" dirty="0" smtClean="0"/>
              <a:t> OCIO</a:t>
            </a:r>
          </a:p>
          <a:p>
            <a:pPr>
              <a:buFont typeface="Arial" pitchFamily="34" charset="0"/>
              <a:buChar char="•"/>
            </a:pPr>
            <a:r>
              <a:rPr lang="en-US" sz="2400" dirty="0"/>
              <a:t> </a:t>
            </a:r>
            <a:r>
              <a:rPr lang="en-US" sz="2400" dirty="0" smtClean="0"/>
              <a:t>Client Office</a:t>
            </a:r>
          </a:p>
          <a:p>
            <a:pPr>
              <a:buFont typeface="Arial" pitchFamily="34" charset="0"/>
              <a:buChar char="•"/>
            </a:pPr>
            <a:r>
              <a:rPr lang="en-US" sz="2400" dirty="0"/>
              <a:t> </a:t>
            </a:r>
            <a:r>
              <a:rPr lang="en-US" sz="2400" dirty="0" smtClean="0"/>
              <a:t>General Counsel</a:t>
            </a:r>
          </a:p>
          <a:p>
            <a:pPr>
              <a:buFont typeface="Arial" pitchFamily="34" charset="0"/>
              <a:buChar char="•"/>
            </a:pPr>
            <a:r>
              <a:rPr lang="en-US" sz="2400" dirty="0"/>
              <a:t> </a:t>
            </a:r>
            <a:r>
              <a:rPr lang="en-US" sz="2400" dirty="0" smtClean="0"/>
              <a:t>Info Sec</a:t>
            </a:r>
          </a:p>
          <a:p>
            <a:pPr>
              <a:buFont typeface="Arial" pitchFamily="34" charset="0"/>
              <a:buChar char="•"/>
            </a:pPr>
            <a:r>
              <a:rPr lang="en-US" sz="2400" dirty="0"/>
              <a:t> </a:t>
            </a:r>
            <a:r>
              <a:rPr lang="en-US" sz="2400" dirty="0" smtClean="0"/>
              <a:t>Management/Administration</a:t>
            </a:r>
          </a:p>
          <a:p>
            <a:pPr>
              <a:buFont typeface="Arial" pitchFamily="34" charset="0"/>
              <a:buChar char="•"/>
            </a:pPr>
            <a:r>
              <a:rPr lang="en-US" sz="2400" dirty="0" smtClean="0"/>
              <a:t>Inspector General</a:t>
            </a:r>
          </a:p>
        </p:txBody>
      </p:sp>
      <p:sp>
        <p:nvSpPr>
          <p:cNvPr id="7" name="TextBox 6"/>
          <p:cNvSpPr txBox="1"/>
          <p:nvPr/>
        </p:nvSpPr>
        <p:spPr>
          <a:xfrm>
            <a:off x="441960" y="5257800"/>
            <a:ext cx="8153400" cy="1200329"/>
          </a:xfrm>
          <a:prstGeom prst="rect">
            <a:avLst/>
          </a:prstGeom>
          <a:solidFill>
            <a:srgbClr val="FFFF00"/>
          </a:solidFill>
          <a:ln w="12700">
            <a:solidFill>
              <a:schemeClr val="tx1"/>
            </a:solidFill>
          </a:ln>
        </p:spPr>
        <p:txBody>
          <a:bodyPr wrap="square" rtlCol="0">
            <a:spAutoFit/>
          </a:bodyPr>
          <a:lstStyle/>
          <a:p>
            <a:pPr algn="ctr"/>
            <a:r>
              <a:rPr lang="en-US" sz="2400" i="1" dirty="0" smtClean="0"/>
              <a:t>And remember, present ALL aspects of the technology to decision makers – pros and cons. If any aspect is withheld, especially cons, it will be impossible to defend the decision.</a:t>
            </a:r>
            <a:endParaRPr lang="en-US" sz="2400" i="1" dirty="0"/>
          </a:p>
        </p:txBody>
      </p:sp>
      <p:pic>
        <p:nvPicPr>
          <p:cNvPr id="2355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533" y="2819400"/>
            <a:ext cx="2143125"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98970" y="1121221"/>
            <a:ext cx="2066925" cy="220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
        <p:nvSpPr>
          <p:cNvPr id="2" name="TextBox 1"/>
          <p:cNvSpPr txBox="1"/>
          <p:nvPr/>
        </p:nvSpPr>
        <p:spPr>
          <a:xfrm>
            <a:off x="1600200" y="1582358"/>
            <a:ext cx="5562600" cy="523220"/>
          </a:xfrm>
          <a:prstGeom prst="rect">
            <a:avLst/>
          </a:prstGeom>
          <a:noFill/>
        </p:spPr>
        <p:txBody>
          <a:bodyPr wrap="square" rtlCol="0">
            <a:spAutoFit/>
          </a:bodyPr>
          <a:lstStyle/>
          <a:p>
            <a:r>
              <a:rPr lang="en-US" sz="2800" dirty="0"/>
              <a:t>Have the right people at the table…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81000" y="2209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Thank you for your attention!</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Rectangle 3"/>
          <p:cNvSpPr txBox="1">
            <a:spLocks noChangeArrowheads="1"/>
          </p:cNvSpPr>
          <p:nvPr/>
        </p:nvSpPr>
        <p:spPr>
          <a:xfrm>
            <a:off x="457200" y="3048000"/>
            <a:ext cx="8229600" cy="30781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Questions?</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457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77952" y="4189413"/>
            <a:ext cx="2085975" cy="2190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 y="4191000"/>
            <a:ext cx="2084387" cy="2189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2209800"/>
            <a:ext cx="4876800" cy="2308324"/>
          </a:xfrm>
          <a:prstGeom prst="rect">
            <a:avLst/>
          </a:prstGeom>
          <a:noFill/>
        </p:spPr>
        <p:txBody>
          <a:bodyPr wrap="square" rtlCol="0">
            <a:spAutoFit/>
          </a:bodyPr>
          <a:lstStyle/>
          <a:p>
            <a:pPr algn="ctr"/>
            <a:r>
              <a:rPr lang="en-US" sz="4800" dirty="0" smtClean="0"/>
              <a:t>Cloud Computing:</a:t>
            </a:r>
          </a:p>
          <a:p>
            <a:pPr algn="ctr"/>
            <a:endParaRPr lang="en-US" sz="4800" dirty="0"/>
          </a:p>
          <a:p>
            <a:pPr algn="ctr"/>
            <a:r>
              <a:rPr lang="en-US" sz="4800" dirty="0" smtClean="0"/>
              <a:t>What is it?</a:t>
            </a:r>
            <a:endParaRPr lang="en-US" sz="4800" dirty="0"/>
          </a:p>
        </p:txBody>
      </p:sp>
      <p:pic>
        <p:nvPicPr>
          <p:cNvPr id="5" name="Picture 10" descr="question_mark%2520(WinCE)">
            <a:hlinkClick r:id="rId2"/>
          </p:cNvPr>
          <p:cNvPicPr>
            <a:picLocks noChangeAspect="1" noChangeArrowheads="1"/>
          </p:cNvPicPr>
          <p:nvPr/>
        </p:nvPicPr>
        <p:blipFill>
          <a:blip r:embed="rId3" cstate="print"/>
          <a:srcRect/>
          <a:stretch>
            <a:fillRect/>
          </a:stretch>
        </p:blipFill>
        <p:spPr bwMode="auto">
          <a:xfrm>
            <a:off x="6781800" y="4419600"/>
            <a:ext cx="2079625" cy="2190750"/>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t3.gstatic.com/images?q=tbn:ANd9GcSbbGu2wiUNmBl4vx4Pgksk2NCBsQiYB3w2ubbr6hBHo--4tzXD"/>
          <p:cNvPicPr>
            <a:picLocks noChangeAspect="1" noChangeArrowheads="1"/>
          </p:cNvPicPr>
          <p:nvPr/>
        </p:nvPicPr>
        <p:blipFill>
          <a:blip r:embed="rId3" cstate="print"/>
          <a:srcRect/>
          <a:stretch>
            <a:fillRect/>
          </a:stretch>
        </p:blipFill>
        <p:spPr bwMode="auto">
          <a:xfrm>
            <a:off x="0" y="4691002"/>
            <a:ext cx="1568012" cy="1676401"/>
          </a:xfrm>
          <a:prstGeom prst="rect">
            <a:avLst/>
          </a:prstGeom>
          <a:noFill/>
        </p:spPr>
      </p:pic>
      <p:graphicFrame>
        <p:nvGraphicFramePr>
          <p:cNvPr id="20482" name="Object 4">
            <a:hlinkClick r:id="" action="ppaction://ole?verb=0"/>
          </p:cNvPr>
          <p:cNvGraphicFramePr>
            <a:graphicFrameLocks noGrp="1"/>
          </p:cNvGraphicFramePr>
          <p:nvPr>
            <p:extLst>
              <p:ext uri="{D42A27DB-BD31-4B8C-83A1-F6EECF244321}">
                <p14:modId xmlns="" xmlns:p14="http://schemas.microsoft.com/office/powerpoint/2010/main" val="131212658"/>
              </p:ext>
            </p:extLst>
          </p:nvPr>
        </p:nvGraphicFramePr>
        <p:xfrm>
          <a:off x="205740" y="2240697"/>
          <a:ext cx="2133600" cy="2514600"/>
        </p:xfrm>
        <a:graphic>
          <a:graphicData uri="http://schemas.openxmlformats.org/presentationml/2006/ole">
            <p:oleObj spid="_x0000_s20508" name="Clip" r:id="rId4" imgW="3025775" imgH="3252788" progId="">
              <p:embed/>
            </p:oleObj>
          </a:graphicData>
        </a:graphic>
      </p:graphicFrame>
      <p:sp>
        <p:nvSpPr>
          <p:cNvPr id="3" name="TextBox 2"/>
          <p:cNvSpPr txBox="1"/>
          <p:nvPr/>
        </p:nvSpPr>
        <p:spPr>
          <a:xfrm>
            <a:off x="1752600" y="429468"/>
            <a:ext cx="6934200" cy="646331"/>
          </a:xfrm>
          <a:prstGeom prst="rect">
            <a:avLst/>
          </a:prstGeom>
          <a:noFill/>
        </p:spPr>
        <p:txBody>
          <a:bodyPr wrap="square" rtlCol="0">
            <a:spAutoFit/>
          </a:bodyPr>
          <a:lstStyle/>
          <a:p>
            <a:pPr algn="ctr"/>
            <a:r>
              <a:rPr lang="en-US" sz="3600" u="sng" dirty="0" smtClean="0"/>
              <a:t>So what is this “cloud”….?</a:t>
            </a:r>
            <a:endParaRPr lang="en-US" sz="3600" u="sng" dirty="0"/>
          </a:p>
        </p:txBody>
      </p:sp>
      <p:sp>
        <p:nvSpPr>
          <p:cNvPr id="5" name="TextBox 4"/>
          <p:cNvSpPr txBox="1"/>
          <p:nvPr/>
        </p:nvSpPr>
        <p:spPr>
          <a:xfrm>
            <a:off x="2362200" y="2133600"/>
            <a:ext cx="6324600" cy="3170099"/>
          </a:xfrm>
          <a:prstGeom prst="rect">
            <a:avLst/>
          </a:prstGeom>
          <a:noFill/>
        </p:spPr>
        <p:txBody>
          <a:bodyPr wrap="square" rtlCol="0">
            <a:spAutoFit/>
          </a:bodyPr>
          <a:lstStyle/>
          <a:p>
            <a:r>
              <a:rPr lang="en-US" sz="2000" dirty="0" smtClean="0"/>
              <a:t>Cloud </a:t>
            </a:r>
            <a:r>
              <a:rPr lang="en-US" sz="2000" dirty="0"/>
              <a:t>computing is defined by the National Institute of Standards and Technology (NIST</a:t>
            </a:r>
            <a:r>
              <a:rPr lang="en-US" sz="2000" dirty="0" smtClean="0"/>
              <a:t>) </a:t>
            </a:r>
            <a:r>
              <a:rPr lang="en-US" sz="2000" dirty="0"/>
              <a:t>as “a model for enabling convenient, on-demand network access to a shared pool of configurable computing resources (e.g., networks, servers, storage, applications, and services) that can be rapidly provisioned and released with minimal management effort or service provider interaction</a:t>
            </a:r>
            <a:r>
              <a:rPr lang="en-US" sz="2000" dirty="0" smtClean="0"/>
              <a:t>.” </a:t>
            </a:r>
            <a:r>
              <a:rPr lang="en-US" sz="2000" dirty="0"/>
              <a:t>NIST has identified five essential characteristics of cloud computing: on-demand service, broad network access, resource pooling, rapid elasticity, and measured service</a:t>
            </a:r>
            <a:r>
              <a:rPr lang="en-US" sz="2000" dirty="0" smtClean="0"/>
              <a:t>. </a:t>
            </a:r>
            <a:endParaRPr lang="en-US" sz="2000" dirty="0"/>
          </a:p>
        </p:txBody>
      </p:sp>
      <p:sp>
        <p:nvSpPr>
          <p:cNvPr id="6" name="TextBox 5"/>
          <p:cNvSpPr txBox="1"/>
          <p:nvPr/>
        </p:nvSpPr>
        <p:spPr>
          <a:xfrm>
            <a:off x="6934200" y="5867400"/>
            <a:ext cx="1959254" cy="461665"/>
          </a:xfrm>
          <a:prstGeom prst="rect">
            <a:avLst/>
          </a:prstGeom>
          <a:noFill/>
        </p:spPr>
        <p:txBody>
          <a:bodyPr wrap="none" rtlCol="0">
            <a:spAutoFit/>
          </a:bodyPr>
          <a:lstStyle/>
          <a:p>
            <a:r>
              <a:rPr lang="en-US" sz="2400" i="1" dirty="0" smtClean="0"/>
              <a:t>Helpful, right?</a:t>
            </a:r>
            <a:endParaRPr lang="en-US" sz="2400" i="1" dirty="0"/>
          </a:p>
        </p:txBody>
      </p:sp>
      <p:sp>
        <p:nvSpPr>
          <p:cNvPr id="7" name="TextBox 6"/>
          <p:cNvSpPr txBox="1"/>
          <p:nvPr/>
        </p:nvSpPr>
        <p:spPr>
          <a:xfrm>
            <a:off x="1295400" y="1402080"/>
            <a:ext cx="6185668" cy="830997"/>
          </a:xfrm>
          <a:prstGeom prst="rect">
            <a:avLst/>
          </a:prstGeom>
          <a:noFill/>
        </p:spPr>
        <p:txBody>
          <a:bodyPr wrap="square" rtlCol="0">
            <a:spAutoFit/>
          </a:bodyPr>
          <a:lstStyle/>
          <a:p>
            <a:r>
              <a:rPr lang="en-US" sz="2400" i="1" dirty="0" smtClean="0"/>
              <a:t>I’m from the Government and I’m here to help…</a:t>
            </a:r>
          </a:p>
          <a:p>
            <a:endParaRPr lang="en-US" sz="2400" i="1" dirty="0"/>
          </a:p>
        </p:txBody>
      </p:sp>
      <p:sp>
        <p:nvSpPr>
          <p:cNvPr id="9" name="TextBox 8"/>
          <p:cNvSpPr txBox="1"/>
          <p:nvPr/>
        </p:nvSpPr>
        <p:spPr>
          <a:xfrm>
            <a:off x="3371850" y="5421868"/>
            <a:ext cx="5486400" cy="369332"/>
          </a:xfrm>
          <a:prstGeom prst="rect">
            <a:avLst/>
          </a:prstGeom>
          <a:noFill/>
        </p:spPr>
        <p:txBody>
          <a:bodyPr wrap="square" rtlCol="0">
            <a:spAutoFit/>
          </a:bodyPr>
          <a:lstStyle/>
          <a:p>
            <a:r>
              <a:rPr lang="en-US" dirty="0" smtClean="0"/>
              <a:t>- Federal Cloud Computing Strategy, February 8, 2011</a:t>
            </a:r>
            <a:endParaRPr lang="en-US" dirty="0"/>
          </a:p>
        </p:txBody>
      </p:sp>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703457"/>
            <a:ext cx="8001000" cy="707886"/>
          </a:xfrm>
          <a:prstGeom prst="rect">
            <a:avLst/>
          </a:prstGeom>
          <a:noFill/>
        </p:spPr>
        <p:txBody>
          <a:bodyPr wrap="square" rtlCol="0">
            <a:spAutoFit/>
          </a:bodyPr>
          <a:lstStyle/>
          <a:p>
            <a:r>
              <a:rPr lang="en-US" sz="2000" dirty="0" smtClean="0"/>
              <a:t>In the traditional model of computing, both data and software are fully contained on the user's computer. </a:t>
            </a:r>
            <a:endParaRPr lang="en-US" sz="2000" dirty="0"/>
          </a:p>
        </p:txBody>
      </p:sp>
      <p:sp>
        <p:nvSpPr>
          <p:cNvPr id="5" name="TextBox 4"/>
          <p:cNvSpPr txBox="1"/>
          <p:nvPr/>
        </p:nvSpPr>
        <p:spPr>
          <a:xfrm>
            <a:off x="1466531" y="304800"/>
            <a:ext cx="7391400" cy="1200329"/>
          </a:xfrm>
          <a:prstGeom prst="rect">
            <a:avLst/>
          </a:prstGeom>
          <a:noFill/>
        </p:spPr>
        <p:txBody>
          <a:bodyPr wrap="square" rtlCol="0">
            <a:spAutoFit/>
          </a:bodyPr>
          <a:lstStyle/>
          <a:p>
            <a:pPr algn="ctr"/>
            <a:r>
              <a:rPr lang="en-US" sz="3600" u="sng" dirty="0" smtClean="0"/>
              <a:t>Traditional Computing v. Cloud Computing</a:t>
            </a:r>
            <a:endParaRPr lang="en-US" sz="3600" u="sng" dirty="0"/>
          </a:p>
        </p:txBody>
      </p:sp>
      <p:pic>
        <p:nvPicPr>
          <p:cNvPr id="27652" name="Picture 4" descr="http://www.techfornonprofits.com/blogger/uploaded_images/Legacy-Network-785518.png"/>
          <p:cNvPicPr>
            <a:picLocks noChangeAspect="1" noChangeArrowheads="1"/>
          </p:cNvPicPr>
          <p:nvPr/>
        </p:nvPicPr>
        <p:blipFill>
          <a:blip r:embed="rId2" cstate="print"/>
          <a:srcRect/>
          <a:stretch>
            <a:fillRect/>
          </a:stretch>
        </p:blipFill>
        <p:spPr bwMode="auto">
          <a:xfrm>
            <a:off x="1471246" y="2667000"/>
            <a:ext cx="5876925" cy="3390900"/>
          </a:xfrm>
          <a:prstGeom prst="rect">
            <a:avLst/>
          </a:prstGeom>
          <a:noFill/>
        </p:spPr>
      </p:pic>
      <p:sp>
        <p:nvSpPr>
          <p:cNvPr id="8" name="TextBox 7"/>
          <p:cNvSpPr txBox="1"/>
          <p:nvPr/>
        </p:nvSpPr>
        <p:spPr>
          <a:xfrm>
            <a:off x="0" y="6596390"/>
            <a:ext cx="5059398" cy="261610"/>
          </a:xfrm>
          <a:prstGeom prst="rect">
            <a:avLst/>
          </a:prstGeom>
          <a:noFill/>
        </p:spPr>
        <p:txBody>
          <a:bodyPr wrap="none" rtlCol="0">
            <a:spAutoFit/>
          </a:bodyPr>
          <a:lstStyle/>
          <a:p>
            <a:r>
              <a:rPr lang="en-US" sz="1100" dirty="0" smtClean="0"/>
              <a:t>http://blog.techfornonprofits.com/2008/12/tech-friday-small-business-network.html</a:t>
            </a:r>
            <a:endParaRPr lang="en-US" sz="1100" dirty="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techfornonprofits.com/blogger/uploaded_images/New-Network-770142.png"/>
          <p:cNvPicPr>
            <a:picLocks noChangeAspect="1" noChangeArrowheads="1"/>
          </p:cNvPicPr>
          <p:nvPr/>
        </p:nvPicPr>
        <p:blipFill>
          <a:blip r:embed="rId2" cstate="print"/>
          <a:srcRect/>
          <a:stretch>
            <a:fillRect/>
          </a:stretch>
        </p:blipFill>
        <p:spPr bwMode="auto">
          <a:xfrm>
            <a:off x="1752600" y="2999839"/>
            <a:ext cx="5715000" cy="3686599"/>
          </a:xfrm>
          <a:prstGeom prst="rect">
            <a:avLst/>
          </a:prstGeom>
          <a:noFill/>
        </p:spPr>
      </p:pic>
      <p:sp>
        <p:nvSpPr>
          <p:cNvPr id="3" name="TextBox 2"/>
          <p:cNvSpPr txBox="1"/>
          <p:nvPr/>
        </p:nvSpPr>
        <p:spPr>
          <a:xfrm>
            <a:off x="533400" y="1676400"/>
            <a:ext cx="8153400" cy="1323439"/>
          </a:xfrm>
          <a:prstGeom prst="rect">
            <a:avLst/>
          </a:prstGeom>
          <a:noFill/>
        </p:spPr>
        <p:txBody>
          <a:bodyPr wrap="square" rtlCol="0">
            <a:spAutoFit/>
          </a:bodyPr>
          <a:lstStyle/>
          <a:p>
            <a:r>
              <a:rPr lang="en-US" sz="2000" dirty="0" smtClean="0"/>
              <a:t>In cloud computing, the user's computer may contain almost no software or data (perhaps a minimal operating system and web browser only), serving as little more than a display terminal for processes occurring on a network of computers far away.</a:t>
            </a:r>
            <a:endParaRPr lang="en-US" sz="2000" dirty="0"/>
          </a:p>
        </p:txBody>
      </p:sp>
      <p:sp>
        <p:nvSpPr>
          <p:cNvPr id="5" name="TextBox 4"/>
          <p:cNvSpPr txBox="1"/>
          <p:nvPr/>
        </p:nvSpPr>
        <p:spPr>
          <a:xfrm>
            <a:off x="1466531" y="228600"/>
            <a:ext cx="7315200" cy="1200329"/>
          </a:xfrm>
          <a:prstGeom prst="rect">
            <a:avLst/>
          </a:prstGeom>
          <a:noFill/>
        </p:spPr>
        <p:txBody>
          <a:bodyPr wrap="square" rtlCol="0">
            <a:spAutoFit/>
          </a:bodyPr>
          <a:lstStyle/>
          <a:p>
            <a:pPr algn="ctr"/>
            <a:r>
              <a:rPr lang="en-US" sz="3600" u="sng" dirty="0" smtClean="0"/>
              <a:t>Traditional Computing v. Cloud Computing</a:t>
            </a:r>
            <a:endParaRPr lang="en-US" sz="3600" u="sng" dirty="0"/>
          </a:p>
        </p:txBody>
      </p:sp>
      <p:sp>
        <p:nvSpPr>
          <p:cNvPr id="6" name="TextBox 5"/>
          <p:cNvSpPr txBox="1"/>
          <p:nvPr/>
        </p:nvSpPr>
        <p:spPr>
          <a:xfrm>
            <a:off x="0" y="6596390"/>
            <a:ext cx="5059398" cy="261610"/>
          </a:xfrm>
          <a:prstGeom prst="rect">
            <a:avLst/>
          </a:prstGeom>
          <a:noFill/>
        </p:spPr>
        <p:txBody>
          <a:bodyPr wrap="none" rtlCol="0">
            <a:spAutoFit/>
          </a:bodyPr>
          <a:lstStyle/>
          <a:p>
            <a:r>
              <a:rPr lang="en-US" sz="1100" dirty="0" smtClean="0"/>
              <a:t>http://blog.techfornonprofits.com/2008/12/tech-friday-small-business-network.html</a:t>
            </a:r>
            <a:endParaRPr lang="en-US" sz="1100" dirty="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9556" y="429468"/>
            <a:ext cx="7584443" cy="646331"/>
          </a:xfrm>
          <a:prstGeom prst="rect">
            <a:avLst/>
          </a:prstGeom>
          <a:noFill/>
        </p:spPr>
        <p:txBody>
          <a:bodyPr wrap="square" rtlCol="0">
            <a:spAutoFit/>
          </a:bodyPr>
          <a:lstStyle/>
          <a:p>
            <a:r>
              <a:rPr lang="en-US" sz="3500" u="sng" dirty="0" smtClean="0"/>
              <a:t>One last attempt to explain the Cloud….</a:t>
            </a:r>
            <a:endParaRPr lang="en-US" sz="3500" u="sng" dirty="0"/>
          </a:p>
        </p:txBody>
      </p:sp>
      <p:pic>
        <p:nvPicPr>
          <p:cNvPr id="266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11191" y="2444156"/>
            <a:ext cx="3168579" cy="327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9795493">
            <a:off x="4844240" y="3045404"/>
            <a:ext cx="609600" cy="369332"/>
          </a:xfrm>
          <a:prstGeom prst="rect">
            <a:avLst/>
          </a:prstGeom>
          <a:noFill/>
        </p:spPr>
        <p:txBody>
          <a:bodyPr wrap="square" rtlCol="0">
            <a:spAutoFit/>
          </a:bodyPr>
          <a:lstStyle/>
          <a:p>
            <a:r>
              <a:rPr lang="en-US" dirty="0" err="1" smtClean="0"/>
              <a:t>PII</a:t>
            </a:r>
            <a:endParaRPr lang="en-US" dirty="0"/>
          </a:p>
        </p:txBody>
      </p:sp>
      <p:sp>
        <p:nvSpPr>
          <p:cNvPr id="7" name="TextBox 6"/>
          <p:cNvSpPr txBox="1"/>
          <p:nvPr/>
        </p:nvSpPr>
        <p:spPr>
          <a:xfrm rot="1513709">
            <a:off x="4712004" y="3729596"/>
            <a:ext cx="609600" cy="369332"/>
          </a:xfrm>
          <a:prstGeom prst="rect">
            <a:avLst/>
          </a:prstGeom>
          <a:noFill/>
        </p:spPr>
        <p:txBody>
          <a:bodyPr wrap="square" rtlCol="0">
            <a:spAutoFit/>
          </a:bodyPr>
          <a:lstStyle/>
          <a:p>
            <a:r>
              <a:rPr lang="en-US" dirty="0" err="1" smtClean="0"/>
              <a:t>HR</a:t>
            </a:r>
            <a:endParaRPr lang="en-US" dirty="0"/>
          </a:p>
        </p:txBody>
      </p:sp>
      <p:sp>
        <p:nvSpPr>
          <p:cNvPr id="8" name="TextBox 7"/>
          <p:cNvSpPr txBox="1"/>
          <p:nvPr/>
        </p:nvSpPr>
        <p:spPr>
          <a:xfrm>
            <a:off x="3982400" y="4906690"/>
            <a:ext cx="1659257" cy="369332"/>
          </a:xfrm>
          <a:prstGeom prst="rect">
            <a:avLst/>
          </a:prstGeom>
          <a:noFill/>
        </p:spPr>
        <p:txBody>
          <a:bodyPr wrap="square" rtlCol="0">
            <a:spAutoFit/>
          </a:bodyPr>
          <a:lstStyle/>
          <a:p>
            <a:r>
              <a:rPr lang="en-US" dirty="0" smtClean="0"/>
              <a:t>Investigations</a:t>
            </a:r>
            <a:endParaRPr lang="en-US" dirty="0"/>
          </a:p>
        </p:txBody>
      </p:sp>
      <p:sp>
        <p:nvSpPr>
          <p:cNvPr id="9" name="TextBox 8"/>
          <p:cNvSpPr txBox="1"/>
          <p:nvPr/>
        </p:nvSpPr>
        <p:spPr>
          <a:xfrm>
            <a:off x="3683947" y="4222660"/>
            <a:ext cx="773645" cy="369332"/>
          </a:xfrm>
          <a:prstGeom prst="rect">
            <a:avLst/>
          </a:prstGeom>
          <a:noFill/>
        </p:spPr>
        <p:txBody>
          <a:bodyPr wrap="square" rtlCol="0">
            <a:spAutoFit/>
          </a:bodyPr>
          <a:lstStyle/>
          <a:p>
            <a:r>
              <a:rPr lang="en-US" dirty="0" smtClean="0"/>
              <a:t>Email</a:t>
            </a:r>
            <a:endParaRPr lang="en-US" dirty="0"/>
          </a:p>
        </p:txBody>
      </p:sp>
      <p:sp>
        <p:nvSpPr>
          <p:cNvPr id="10" name="TextBox 9"/>
          <p:cNvSpPr txBox="1"/>
          <p:nvPr/>
        </p:nvSpPr>
        <p:spPr>
          <a:xfrm rot="1528174">
            <a:off x="3767350" y="2802193"/>
            <a:ext cx="927612" cy="369332"/>
          </a:xfrm>
          <a:prstGeom prst="rect">
            <a:avLst/>
          </a:prstGeom>
          <a:noFill/>
        </p:spPr>
        <p:txBody>
          <a:bodyPr wrap="square" rtlCol="0">
            <a:spAutoFit/>
          </a:bodyPr>
          <a:lstStyle/>
          <a:p>
            <a:r>
              <a:rPr lang="en-US" dirty="0" smtClean="0"/>
              <a:t>Payroll</a:t>
            </a:r>
            <a:endParaRPr lang="en-US" dirty="0"/>
          </a:p>
        </p:txBody>
      </p:sp>
      <p:sp>
        <p:nvSpPr>
          <p:cNvPr id="11" name="TextBox 10"/>
          <p:cNvSpPr txBox="1"/>
          <p:nvPr/>
        </p:nvSpPr>
        <p:spPr>
          <a:xfrm rot="19795493">
            <a:off x="3430221" y="3476814"/>
            <a:ext cx="1601870" cy="369332"/>
          </a:xfrm>
          <a:prstGeom prst="rect">
            <a:avLst/>
          </a:prstGeom>
          <a:noFill/>
        </p:spPr>
        <p:txBody>
          <a:bodyPr wrap="square" rtlCol="0">
            <a:spAutoFit/>
          </a:bodyPr>
          <a:lstStyle/>
          <a:p>
            <a:r>
              <a:rPr lang="en-US" dirty="0" smtClean="0"/>
              <a:t>Procurement</a:t>
            </a:r>
            <a:endParaRPr lang="en-US" dirty="0"/>
          </a:p>
        </p:txBody>
      </p:sp>
      <p:sp>
        <p:nvSpPr>
          <p:cNvPr id="12" name="TextBox 11"/>
          <p:cNvSpPr txBox="1"/>
          <p:nvPr/>
        </p:nvSpPr>
        <p:spPr>
          <a:xfrm rot="1528174">
            <a:off x="4705397" y="4545134"/>
            <a:ext cx="927612" cy="369332"/>
          </a:xfrm>
          <a:prstGeom prst="rect">
            <a:avLst/>
          </a:prstGeom>
          <a:noFill/>
        </p:spPr>
        <p:txBody>
          <a:bodyPr wrap="square" rtlCol="0">
            <a:spAutoFit/>
          </a:bodyPr>
          <a:lstStyle/>
          <a:p>
            <a:r>
              <a:rPr lang="en-US" dirty="0" smtClean="0"/>
              <a:t>Finance</a:t>
            </a:r>
            <a:endParaRPr lang="en-US" dirty="0"/>
          </a:p>
        </p:txBody>
      </p:sp>
      <p:cxnSp>
        <p:nvCxnSpPr>
          <p:cNvPr id="6" name="Straight Arrow Connector 5"/>
          <p:cNvCxnSpPr/>
          <p:nvPr/>
        </p:nvCxnSpPr>
        <p:spPr>
          <a:xfrm flipH="1">
            <a:off x="5667346" y="2986859"/>
            <a:ext cx="1114454" cy="674621"/>
          </a:xfrm>
          <a:prstGeom prst="straightConnector1">
            <a:avLst/>
          </a:prstGeom>
          <a:ln w="41275" cap="flat">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81800" y="2501306"/>
            <a:ext cx="1981200" cy="646331"/>
          </a:xfrm>
          <a:prstGeom prst="rect">
            <a:avLst/>
          </a:prstGeom>
          <a:noFill/>
        </p:spPr>
        <p:txBody>
          <a:bodyPr wrap="square" rtlCol="0">
            <a:spAutoFit/>
          </a:bodyPr>
          <a:lstStyle/>
          <a:p>
            <a:r>
              <a:rPr lang="en-US" sz="3600" dirty="0" smtClean="0"/>
              <a:t>CLOUD</a:t>
            </a:r>
            <a:endParaRPr lang="en-US" sz="3600" dirty="0"/>
          </a:p>
        </p:txBody>
      </p:sp>
      <p:cxnSp>
        <p:nvCxnSpPr>
          <p:cNvPr id="17" name="Straight Arrow Connector 16"/>
          <p:cNvCxnSpPr/>
          <p:nvPr/>
        </p:nvCxnSpPr>
        <p:spPr>
          <a:xfrm>
            <a:off x="1828800" y="2620688"/>
            <a:ext cx="2402356" cy="732342"/>
          </a:xfrm>
          <a:prstGeom prst="straightConnector1">
            <a:avLst/>
          </a:prstGeom>
          <a:ln w="41275" cap="flat">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1000" y="2169246"/>
            <a:ext cx="2286000" cy="1077218"/>
          </a:xfrm>
          <a:prstGeom prst="rect">
            <a:avLst/>
          </a:prstGeom>
          <a:noFill/>
        </p:spPr>
        <p:txBody>
          <a:bodyPr wrap="square" rtlCol="0">
            <a:spAutoFit/>
          </a:bodyPr>
          <a:lstStyle/>
          <a:p>
            <a:r>
              <a:rPr lang="en-US" sz="3200" dirty="0" smtClean="0"/>
              <a:t>Your Information</a:t>
            </a:r>
            <a:endParaRPr lang="en-US" sz="3200" dirty="0"/>
          </a:p>
        </p:txBody>
      </p:sp>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extLst>
      <p:ext uri="{BB962C8B-B14F-4D97-AF65-F5344CB8AC3E}">
        <p14:creationId xmlns="" xmlns:p14="http://schemas.microsoft.com/office/powerpoint/2010/main" val="2485831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0631" y="429466"/>
            <a:ext cx="7623369" cy="646331"/>
          </a:xfrm>
          <a:prstGeom prst="rect">
            <a:avLst/>
          </a:prstGeom>
          <a:noFill/>
        </p:spPr>
        <p:txBody>
          <a:bodyPr wrap="none" rtlCol="0">
            <a:spAutoFit/>
          </a:bodyPr>
          <a:lstStyle/>
          <a:p>
            <a:r>
              <a:rPr lang="en-US" sz="3500" u="sng" dirty="0" smtClean="0"/>
              <a:t>One last attempt to explain the Cloud….</a:t>
            </a:r>
            <a:endParaRPr lang="en-US" sz="3500" u="sng" dirty="0"/>
          </a:p>
        </p:txBody>
      </p:sp>
      <p:pic>
        <p:nvPicPr>
          <p:cNvPr id="266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2532" y="1724736"/>
            <a:ext cx="2652764"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251232">
            <a:off x="4672948" y="4688787"/>
            <a:ext cx="609600" cy="369332"/>
          </a:xfrm>
          <a:prstGeom prst="rect">
            <a:avLst/>
          </a:prstGeom>
          <a:noFill/>
        </p:spPr>
        <p:txBody>
          <a:bodyPr wrap="square" rtlCol="0">
            <a:spAutoFit/>
          </a:bodyPr>
          <a:lstStyle/>
          <a:p>
            <a:r>
              <a:rPr lang="en-US" dirty="0" err="1" smtClean="0"/>
              <a:t>PII</a:t>
            </a:r>
            <a:endParaRPr lang="en-US" dirty="0"/>
          </a:p>
        </p:txBody>
      </p:sp>
      <p:sp>
        <p:nvSpPr>
          <p:cNvPr id="9" name="TextBox 8"/>
          <p:cNvSpPr txBox="1"/>
          <p:nvPr/>
        </p:nvSpPr>
        <p:spPr>
          <a:xfrm rot="20142412">
            <a:off x="1682091" y="3414734"/>
            <a:ext cx="773645" cy="369332"/>
          </a:xfrm>
          <a:prstGeom prst="rect">
            <a:avLst/>
          </a:prstGeom>
          <a:noFill/>
        </p:spPr>
        <p:txBody>
          <a:bodyPr wrap="square" rtlCol="0">
            <a:spAutoFit/>
          </a:bodyPr>
          <a:lstStyle/>
          <a:p>
            <a:r>
              <a:rPr lang="en-US" dirty="0" smtClean="0"/>
              <a:t>Email</a:t>
            </a:r>
            <a:endParaRPr lang="en-US" dirty="0"/>
          </a:p>
        </p:txBody>
      </p:sp>
      <p:sp>
        <p:nvSpPr>
          <p:cNvPr id="12" name="TextBox 11"/>
          <p:cNvSpPr txBox="1"/>
          <p:nvPr/>
        </p:nvSpPr>
        <p:spPr>
          <a:xfrm rot="1528174">
            <a:off x="4163371" y="5026630"/>
            <a:ext cx="927612" cy="369332"/>
          </a:xfrm>
          <a:prstGeom prst="rect">
            <a:avLst/>
          </a:prstGeom>
          <a:noFill/>
        </p:spPr>
        <p:txBody>
          <a:bodyPr wrap="square" rtlCol="0">
            <a:spAutoFit/>
          </a:bodyPr>
          <a:lstStyle/>
          <a:p>
            <a:r>
              <a:rPr lang="en-US" dirty="0" smtClean="0"/>
              <a:t>Finance</a:t>
            </a:r>
            <a:endParaRPr lang="en-US" dirty="0"/>
          </a:p>
        </p:txBody>
      </p:sp>
      <p:cxnSp>
        <p:nvCxnSpPr>
          <p:cNvPr id="6" name="Straight Arrow Connector 5"/>
          <p:cNvCxnSpPr/>
          <p:nvPr/>
        </p:nvCxnSpPr>
        <p:spPr>
          <a:xfrm flipH="1">
            <a:off x="3272680" y="2182156"/>
            <a:ext cx="990600" cy="498717"/>
          </a:xfrm>
          <a:prstGeom prst="straightConnector1">
            <a:avLst/>
          </a:prstGeom>
          <a:ln w="41275" cap="flat">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88135" y="1785183"/>
            <a:ext cx="1981200" cy="646331"/>
          </a:xfrm>
          <a:prstGeom prst="rect">
            <a:avLst/>
          </a:prstGeom>
          <a:noFill/>
        </p:spPr>
        <p:txBody>
          <a:bodyPr wrap="square" rtlCol="0">
            <a:spAutoFit/>
          </a:bodyPr>
          <a:lstStyle/>
          <a:p>
            <a:r>
              <a:rPr lang="en-US" sz="3600" dirty="0" smtClean="0"/>
              <a:t>CLOUD</a:t>
            </a:r>
            <a:endParaRPr lang="en-US" sz="3600" dirty="0"/>
          </a:p>
        </p:txBody>
      </p:sp>
      <p:cxnSp>
        <p:nvCxnSpPr>
          <p:cNvPr id="17" name="Straight Arrow Connector 16"/>
          <p:cNvCxnSpPr/>
          <p:nvPr/>
        </p:nvCxnSpPr>
        <p:spPr>
          <a:xfrm flipH="1" flipV="1">
            <a:off x="4937864" y="5036764"/>
            <a:ext cx="1360065" cy="540703"/>
          </a:xfrm>
          <a:prstGeom prst="straightConnector1">
            <a:avLst/>
          </a:prstGeom>
          <a:ln w="41275" cap="flat">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297929" y="5193954"/>
            <a:ext cx="2286000" cy="1077218"/>
          </a:xfrm>
          <a:prstGeom prst="rect">
            <a:avLst/>
          </a:prstGeom>
          <a:noFill/>
        </p:spPr>
        <p:txBody>
          <a:bodyPr wrap="square" rtlCol="0">
            <a:spAutoFit/>
          </a:bodyPr>
          <a:lstStyle/>
          <a:p>
            <a:r>
              <a:rPr lang="en-US" sz="3200" dirty="0" smtClean="0"/>
              <a:t>Your Information</a:t>
            </a:r>
            <a:endParaRPr lang="en-US" sz="3200" dirty="0"/>
          </a:p>
        </p:txBody>
      </p:sp>
      <p:sp>
        <p:nvSpPr>
          <p:cNvPr id="13" name="Explosion 1 12"/>
          <p:cNvSpPr/>
          <p:nvPr/>
        </p:nvSpPr>
        <p:spPr>
          <a:xfrm>
            <a:off x="2199680" y="3147652"/>
            <a:ext cx="2514514" cy="2247286"/>
          </a:xfrm>
          <a:prstGeom prst="irregularSeal1">
            <a:avLst/>
          </a:prstGeom>
          <a:gradFill flip="none" rotWithShape="1">
            <a:gsLst>
              <a:gs pos="0">
                <a:schemeClr val="accent2"/>
              </a:gs>
              <a:gs pos="100000">
                <a:schemeClr val="accent1">
                  <a:tint val="44500"/>
                  <a:satMod val="160000"/>
                </a:schemeClr>
              </a:gs>
              <a:gs pos="100000">
                <a:schemeClr val="accent1">
                  <a:tint val="23500"/>
                  <a:satMod val="1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2460274">
            <a:off x="2907888" y="4852097"/>
            <a:ext cx="1601870" cy="369332"/>
          </a:xfrm>
          <a:prstGeom prst="rect">
            <a:avLst/>
          </a:prstGeom>
          <a:noFill/>
        </p:spPr>
        <p:txBody>
          <a:bodyPr wrap="square" rtlCol="0">
            <a:spAutoFit/>
          </a:bodyPr>
          <a:lstStyle/>
          <a:p>
            <a:r>
              <a:rPr lang="en-US" dirty="0" smtClean="0"/>
              <a:t>Procurement</a:t>
            </a:r>
            <a:endParaRPr lang="en-US" dirty="0"/>
          </a:p>
        </p:txBody>
      </p:sp>
      <p:sp>
        <p:nvSpPr>
          <p:cNvPr id="8" name="TextBox 7"/>
          <p:cNvSpPr txBox="1"/>
          <p:nvPr/>
        </p:nvSpPr>
        <p:spPr>
          <a:xfrm rot="2100363">
            <a:off x="2573242" y="4086628"/>
            <a:ext cx="1659257" cy="369332"/>
          </a:xfrm>
          <a:prstGeom prst="rect">
            <a:avLst/>
          </a:prstGeom>
          <a:noFill/>
        </p:spPr>
        <p:txBody>
          <a:bodyPr wrap="square" rtlCol="0">
            <a:spAutoFit/>
          </a:bodyPr>
          <a:lstStyle/>
          <a:p>
            <a:r>
              <a:rPr lang="en-US" dirty="0" smtClean="0"/>
              <a:t>Investigations</a:t>
            </a:r>
            <a:endParaRPr lang="en-US" dirty="0"/>
          </a:p>
        </p:txBody>
      </p:sp>
      <p:cxnSp>
        <p:nvCxnSpPr>
          <p:cNvPr id="21" name="Straight Arrow Connector 20"/>
          <p:cNvCxnSpPr/>
          <p:nvPr/>
        </p:nvCxnSpPr>
        <p:spPr>
          <a:xfrm flipH="1">
            <a:off x="4088127" y="3338008"/>
            <a:ext cx="990600" cy="498717"/>
          </a:xfrm>
          <a:prstGeom prst="straightConnector1">
            <a:avLst/>
          </a:prstGeom>
          <a:ln w="41275" cap="flat">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77789" y="2849638"/>
            <a:ext cx="3672840" cy="861774"/>
          </a:xfrm>
          <a:prstGeom prst="rect">
            <a:avLst/>
          </a:prstGeom>
          <a:noFill/>
        </p:spPr>
        <p:txBody>
          <a:bodyPr wrap="square" rtlCol="0">
            <a:spAutoFit/>
          </a:bodyPr>
          <a:lstStyle/>
          <a:p>
            <a:r>
              <a:rPr lang="en-US" sz="3200" dirty="0" smtClean="0"/>
              <a:t>Incident </a:t>
            </a:r>
            <a:r>
              <a:rPr lang="en-US" dirty="0" smtClean="0"/>
              <a:t>(that you had no control over or could mitigate)</a:t>
            </a:r>
            <a:endParaRPr lang="en-US" dirty="0"/>
          </a:p>
        </p:txBody>
      </p:sp>
      <p:sp>
        <p:nvSpPr>
          <p:cNvPr id="10" name="TextBox 9"/>
          <p:cNvSpPr txBox="1"/>
          <p:nvPr/>
        </p:nvSpPr>
        <p:spPr>
          <a:xfrm rot="1528174">
            <a:off x="2628867" y="3376020"/>
            <a:ext cx="927612" cy="369332"/>
          </a:xfrm>
          <a:prstGeom prst="rect">
            <a:avLst/>
          </a:prstGeom>
          <a:noFill/>
        </p:spPr>
        <p:txBody>
          <a:bodyPr wrap="square" rtlCol="0">
            <a:spAutoFit/>
          </a:bodyPr>
          <a:lstStyle/>
          <a:p>
            <a:r>
              <a:rPr lang="en-US" dirty="0" smtClean="0"/>
              <a:t>Payroll</a:t>
            </a:r>
            <a:endParaRPr lang="en-US" dirty="0"/>
          </a:p>
        </p:txBody>
      </p:sp>
      <p:sp>
        <p:nvSpPr>
          <p:cNvPr id="7" name="TextBox 6"/>
          <p:cNvSpPr txBox="1"/>
          <p:nvPr/>
        </p:nvSpPr>
        <p:spPr>
          <a:xfrm rot="1513709">
            <a:off x="3686170" y="3986304"/>
            <a:ext cx="609600" cy="369332"/>
          </a:xfrm>
          <a:prstGeom prst="rect">
            <a:avLst/>
          </a:prstGeom>
          <a:noFill/>
        </p:spPr>
        <p:txBody>
          <a:bodyPr wrap="square" rtlCol="0">
            <a:spAutoFit/>
          </a:bodyPr>
          <a:lstStyle/>
          <a:p>
            <a:r>
              <a:rPr lang="en-US" dirty="0" err="1" smtClean="0"/>
              <a:t>HR</a:t>
            </a:r>
            <a:endParaRPr lang="en-US" dirty="0"/>
          </a:p>
        </p:txBody>
      </p:sp>
      <p:pic>
        <p:nvPicPr>
          <p:cNvPr id="276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9809819">
            <a:off x="2218728" y="4719619"/>
            <a:ext cx="587496" cy="1174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78735" y="4059292"/>
            <a:ext cx="1103313" cy="1317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030979" y="5307115"/>
            <a:ext cx="658247" cy="786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654"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19922" y="3932291"/>
            <a:ext cx="658813" cy="785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2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extLst>
      <p:ext uri="{BB962C8B-B14F-4D97-AF65-F5344CB8AC3E}">
        <p14:creationId xmlns="" xmlns:p14="http://schemas.microsoft.com/office/powerpoint/2010/main" val="2679425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http://t3.gstatic.com/images?q=tbn:ANd9GcTgq-9QAaYffKPFcqhaiAs8S4NlmJiSHJIdq3W3VjZsVrfrbTSnIFzEuYMh"/>
          <p:cNvPicPr>
            <a:picLocks noChangeAspect="1" noChangeArrowheads="1"/>
          </p:cNvPicPr>
          <p:nvPr/>
        </p:nvPicPr>
        <p:blipFill>
          <a:blip r:embed="rId2" cstate="print"/>
          <a:srcRect/>
          <a:stretch>
            <a:fillRect/>
          </a:stretch>
        </p:blipFill>
        <p:spPr bwMode="auto">
          <a:xfrm>
            <a:off x="7848600" y="197643"/>
            <a:ext cx="1295400" cy="1173957"/>
          </a:xfrm>
          <a:prstGeom prst="rect">
            <a:avLst/>
          </a:prstGeom>
          <a:noFill/>
        </p:spPr>
      </p:pic>
      <p:pic>
        <p:nvPicPr>
          <p:cNvPr id="22534" name="Picture 6" descr="http://www.drawingcoach.com/image-files/cartoon_clouds_1.gif"/>
          <p:cNvPicPr>
            <a:picLocks noChangeAspect="1" noChangeArrowheads="1"/>
          </p:cNvPicPr>
          <p:nvPr/>
        </p:nvPicPr>
        <p:blipFill>
          <a:blip r:embed="rId3" cstate="print"/>
          <a:srcRect/>
          <a:stretch>
            <a:fillRect/>
          </a:stretch>
        </p:blipFill>
        <p:spPr bwMode="auto">
          <a:xfrm>
            <a:off x="6474069" y="205263"/>
            <a:ext cx="1374531" cy="1066800"/>
          </a:xfrm>
          <a:prstGeom prst="rect">
            <a:avLst/>
          </a:prstGeom>
          <a:noFill/>
        </p:spPr>
      </p:pic>
      <p:sp>
        <p:nvSpPr>
          <p:cNvPr id="3" name="TextBox 2"/>
          <p:cNvSpPr txBox="1"/>
          <p:nvPr/>
        </p:nvSpPr>
        <p:spPr>
          <a:xfrm>
            <a:off x="331470" y="1533464"/>
            <a:ext cx="8458200" cy="4770537"/>
          </a:xfrm>
          <a:prstGeom prst="rect">
            <a:avLst/>
          </a:prstGeom>
          <a:noFill/>
        </p:spPr>
        <p:txBody>
          <a:bodyPr wrap="square" rtlCol="0">
            <a:spAutoFit/>
          </a:bodyPr>
          <a:lstStyle/>
          <a:p>
            <a:r>
              <a:rPr lang="en-US" sz="1900" b="1" dirty="0" smtClean="0"/>
              <a:t>Private cloud </a:t>
            </a:r>
            <a:r>
              <a:rPr lang="en-US" sz="1900" dirty="0" smtClean="0"/>
              <a:t>- The </a:t>
            </a:r>
            <a:r>
              <a:rPr lang="en-US" sz="1900" dirty="0"/>
              <a:t>cloud infrastructure is operated solely for an organization</a:t>
            </a:r>
            <a:r>
              <a:rPr lang="en-US" sz="1900" dirty="0" smtClean="0"/>
              <a:t>. It </a:t>
            </a:r>
            <a:r>
              <a:rPr lang="en-US" sz="1900" dirty="0"/>
              <a:t>may be managed by the organization or a third party and may exist on premise or off premise</a:t>
            </a:r>
            <a:r>
              <a:rPr lang="en-US" sz="1900" dirty="0" smtClean="0"/>
              <a:t>.</a:t>
            </a:r>
          </a:p>
          <a:p>
            <a:endParaRPr lang="en-US" sz="1900" dirty="0"/>
          </a:p>
          <a:p>
            <a:r>
              <a:rPr lang="en-US" sz="1900" b="1" dirty="0" smtClean="0"/>
              <a:t>Community cloud </a:t>
            </a:r>
            <a:r>
              <a:rPr lang="en-US" sz="1900" dirty="0" smtClean="0"/>
              <a:t>- The </a:t>
            </a:r>
            <a:r>
              <a:rPr lang="en-US" sz="1900" dirty="0"/>
              <a:t>cloud infrastructure is shared by several organizations and supports a specific community that has shared concerns (e.g., mission, security requirements, policy, and compliance considerations</a:t>
            </a:r>
            <a:r>
              <a:rPr lang="en-US" sz="1900" dirty="0" smtClean="0"/>
              <a:t>). It </a:t>
            </a:r>
            <a:r>
              <a:rPr lang="en-US" sz="1900" dirty="0"/>
              <a:t>may be managed by the organizations or a third party and may exist on premise or off premise</a:t>
            </a:r>
            <a:r>
              <a:rPr lang="en-US" sz="1900" dirty="0" smtClean="0"/>
              <a:t>.</a:t>
            </a:r>
          </a:p>
          <a:p>
            <a:endParaRPr lang="en-US" sz="1900" b="1" dirty="0"/>
          </a:p>
          <a:p>
            <a:r>
              <a:rPr lang="en-US" sz="1900" b="1" dirty="0" smtClean="0"/>
              <a:t>Public cloud </a:t>
            </a:r>
            <a:r>
              <a:rPr lang="en-US" sz="1900" dirty="0" smtClean="0"/>
              <a:t>- The </a:t>
            </a:r>
            <a:r>
              <a:rPr lang="en-US" sz="1900" dirty="0"/>
              <a:t>cloud infrastructure is made available to the general public or a large industry group and is owned by an organization selling cloud services</a:t>
            </a:r>
            <a:r>
              <a:rPr lang="en-US" sz="1900" dirty="0" smtClean="0"/>
              <a:t>.</a:t>
            </a:r>
          </a:p>
          <a:p>
            <a:endParaRPr lang="en-US" sz="1900" dirty="0"/>
          </a:p>
          <a:p>
            <a:r>
              <a:rPr lang="en-US" sz="1900" b="1" dirty="0" smtClean="0"/>
              <a:t>Hybrid cloud </a:t>
            </a:r>
            <a:r>
              <a:rPr lang="en-US" sz="1900" dirty="0" smtClean="0"/>
              <a:t>- The </a:t>
            </a:r>
            <a:r>
              <a:rPr lang="en-US" sz="1900" dirty="0"/>
              <a:t>cloud infrastructure is a composition of two or more clouds (private, community, or public) that remain unique entities but are bound together by standardized or proprietary technology that enables data and application portability (e.g., cloud bursting for load-balancing between clouds).</a:t>
            </a:r>
          </a:p>
        </p:txBody>
      </p:sp>
      <p:sp>
        <p:nvSpPr>
          <p:cNvPr id="5" name="TextBox 4"/>
          <p:cNvSpPr txBox="1"/>
          <p:nvPr/>
        </p:nvSpPr>
        <p:spPr>
          <a:xfrm>
            <a:off x="1706880" y="322956"/>
            <a:ext cx="4567917" cy="923330"/>
          </a:xfrm>
          <a:prstGeom prst="rect">
            <a:avLst/>
          </a:prstGeom>
          <a:noFill/>
        </p:spPr>
        <p:txBody>
          <a:bodyPr wrap="none" rtlCol="0">
            <a:spAutoFit/>
          </a:bodyPr>
          <a:lstStyle/>
          <a:p>
            <a:r>
              <a:rPr lang="en-US" sz="5400" u="sng" dirty="0" smtClean="0"/>
              <a:t>Types of Clouds</a:t>
            </a:r>
            <a:endParaRPr lang="en-US" sz="5400" u="sng" dirty="0"/>
          </a:p>
        </p:txBody>
      </p:sp>
      <p:sp>
        <p:nvSpPr>
          <p:cNvPr id="22530" name="AutoShape 2" descr="data:image/jpg;base64,/9j/4AAQSkZJRgABAQAAAQABAAD/2wBDAAkGBwgHBgkIBwgKCgkLDRYPDQwMDRsUFRAWIB0iIiAdHx8kKDQsJCYxJx8fLT0tMTU3Ojo6Iys/RD84QzQ5Ojf/2wBDAQoKCg0MDRoPDxo3JR8lNzc3Nzc3Nzc3Nzc3Nzc3Nzc3Nzc3Nzc3Nzc3Nzc3Nzc3Nzc3Nzc3Nzc3Nzc3Nzc3Nzf/wAARCACOALcDASIAAhEBAxEB/8QAHAAAAQUBAQEAAAAAAAAAAAAAAAMEBQYHAQII/8QAPxAAAQMDAgMECAQEBQQDAAAAAQIDBAAFEQYSITFBE1FhcQcUIjKBkaGxI0JSwRVy0eEkM2KC8BZDU2OSotL/xAAaAQACAwEBAAAAAAAAAAAAAAADBAACBQEG/8QAKREAAgIBAwMDBAMBAAAAAAAAAQIAAxEEEiEFIjETQVEycYGhFDNCYf/aAAwDAQACEQMRAD8A3GiiipJCiiipJCiiipJCuV01EanvbFgs7058btvBCAcFajyArqqWYKPJlWYKMnxJbPjTC5Xa3WxsruEyPHT/AOxYBPw61kbuqtUankGNDdMdCuaI/sBI/wBSuf1qYtOkYjC/WLiozZR5qdJKQfLr8aeGh2jNjfgRP+Xv/rX8mT0v0jW4EotcObcF8h2TRSn5nj9Kr9z15qghSoto9UbB5rYWtX1AH0q0MMobRtbQlA6JSMClUIIH7CirXSn+c/eVb1X/ANY+0zeN6QdRxZQcelJfT+Zl1sAEeGOIrS9Kaxt2okhttXYTAMqjuHifFJ/MKazbXCuDeyZFZe4fnTk/PnVLvmi5EA+vWF13LZ3dkFfiJ8UHr5c/OrvXRcMY2n9Qam+k5J3CbHXaoOg9couYRbrutLc/gG3OQe8PBXh1q+g1mWVNU21poVWLYu5Z2iiihwkKKKKkkKKKKkkKKKKkkKKKKkkKKKKkkKKK5njUkgeVZTrN57VWpk2qKoiFb8h5zpv/ADfLkPjV71dd1WmyuuMDdLeIZjIHMuK4D5c/hVWslsRbYSWQd7ivadcJyVrPM0/ok25sP4ieqO/CD8xzbLfHt8YR4rQbb8Oaj3k9TUghPKvKE0uhNMMxlFUDgTqUUqlNekJpZKKAzQoETCKCgY48qXCeFN7jNiWyMZM99DDQ4blHme4d58qHuzxLYxyZnGv7Sm23ONeIwKW3nR2gHDDgwcjzx8wa2FlYcbSsclAEfGsv1DMn6shmDaLLI9W3hfrcj8McO7OO/vqYiN60aYbQu4WtpKEhISGFLPAdTwot6GxFBIBEXpYI7FQSDL0T516qhL1FqezOFd1t7FwiD3noQIUn/af6fGrNYdRW2/MdpbpCVqHvtK4LQfFNJvQ6DcfEbS5GOB5kvRXMnPKu0KFhRRRUkhRRRUkhRRRUkhRRXk1JJ3NRs2+2uDI7CZPjMu4zsW4AQOlVnWOrH2pCrLYMOTyPxn/yxx/+vt51Q52mVpjSJ0uW5IkpSp1ZAzuPM5J4nz86f0+i9QbnOBE7tVtJCDOJdJk5F8vqpTKw5BhDso6knKVuHitY8uCR8aeoFQulm0N2OIlHIo3HzOSaZ6kukwzo9mtStkl4AqdzjaDyGenAE04KgvYPaL+p27z5Mt6AcZKTjvpwgVQWNE3DPbG9LTI/W2FZz35zmpHTd9mR7wuxXxaVyEqIae5FfDIB8x1qjoMdpzLJYc4YYl1bFOECkm6XbpJjGxPaUHHAcaqtrhpumr7vMmAPIgLRGioX7rZ25UoDlnPWrggZGDWY3i73fS2sLgiJG9Zjz1JeS0pBO/2QCUkccg5HyqUBnJC+ZS8hAC3iWu7agj2q6R4k6O+yw+drcs7ezKu7nkDjzqUWnvzVHfsN91lMYkX5tNtgtD2WRxWrOM8+RPDiflV3Q2GWW2kklKEhIKjk4HAZ76syquADz7zlbM5JIwPaILGDnqOXhVS1RYwEKu1pKotxjgubmfZ3gc/j9+tW9ymryQpKknkoEGi1sQczliBlwZHej3WLt+K4M9KfW2Ubw6gYDqcgZx0PEf2q8Vi/ouAj6te3KCG0MuJKlHA94YrZEOoc9xaVfynNA1tS129owJ3R2M9XceYpRXKKUzG52iuDlRUkna5kVwngcVl+udXyJk9Vksb3ZoB2vyEnio9QD3Djk9/CjUUPc+1YG65al3GX646hs9uX2c25xWXP0KcG75c6rmqNd26PZnjaJjb8xz2GgAcpz+bB7vviqZAgMRAdiQpxXEuKOVE+dR96dH8bgJfP4KdhIPL3uJ+laydNRSCxzELNY5XgYzJ2xQvUYoLntyXTvdWTklR8alkoS4gtqG5JTtIPUEYxURdfXlxks27g86rBcJxsTjJOfpTa03G4RZ7VuuyNzjoy08DnPn38qaYQKsFwCJM6cSWIRiK9+K4pvj1HMH5EVG3phdv1JDvRacdi4CXezG4oIBGcd2DT+fINtc/iAQpbOAiQEjiAOS/hxB8PKnkW+Wx9sLanR8EcQpW0/I0DkHOIQhSNpOMRGLqRFwuEaJZm3HtysvvqbKUtoHPAPXp8ag9TtqGurcpjitfY8B3g4/arFI1HaYQATJS+4ThLMcb1KPdw4V5slsflXZy/XVoNyFpCYzBOexTyyT+rHy40IEIS2J1gbMLnPOftLckjPDl0pds00Qe7gKXQqkWEfBje96gt1hYS7cHSjfns0JTlSyOeAPucU0Yvd1uLAft9mDTShlC50js9w79iQT88VWdYRjP11YYzpywpAJB5HCyT9hVi1JKuBk2222xwxzMdX2shKQS2hIycZ6mumpVVfkwPqMWb4EbTv+tXM+rrszQI4bSsn/7CqleZevIaC5IcdDSea46UKSPE4GRU1aNR3GJqhzT14cTJyohqSGwlXu7hkDgciretZPHr30YMaiAVBg9otGQxEzfSutH1SUw7492rbhwiQoAFB7leHj0q53eYINtkzFDcWmysDvwKqfpA020GFXWA0ELR/ntpHBQ/XjvHXwpLSN2Td7U9Y57h39kUoWea28Yx5j7eVMMiMPUTx7iBSx6ya2PPtK/Bszk+3v3SfJ9XhNqUokN7yo54kJ5c+GaUs9rts54tW26SmJIGcLaCCryKVfvUhFlXDTzLtrultVLhlR2rbTkKB4+RB54OKWioRc73DmQba5DYj5LjjiAjfwIAAHnzpjeST8RcIBge/vHTTerLYkqhXxUgJ5NvZOfD2s/en1h9Is0XNq3X+I02VrDZeRlJQo8tyeIxnHI07X546VWtX25MmIZTYw6yPaPVSf7c6Gaa7RhhzDlnr7kM2dJ4UVCaOuf8W01BlqO5wt7XD3qTwJ+mfjRWC42MVPtNdCGUMIz9IF7VZNOvOMr2yXz2LKhzSTzPwGfpWUaeZCW1v/mUdoz3D+9Wf0ySlqnW+Hu9lDSnCPEnH2FQNrGyEyB+nPzr0PTKgtO75mNq3LX4+JKN4ye402u1sTcWBtVtfR7h6EdxpZs05QaeYQeAfMj4Um7xo4iuQFPOpGG3d42kDkVGnlptjqZZuNycDkrGEJQPZbHcKeNnBpwg+NLtLqoz5jtByMHiCMHPWkFWW1O+/b4x7/YA+2K9oVThCqXYGHAB8zkC1W6CvfEhMtK5bkp4/M1KINM0Gl0KpdhmFXA8R4hdLJXTNK6UCqCVhAZC6xhy3PUbta0drMt7m9LeM70HmMdeVM0+kS39ke3t81DwGOzwDg+Z41aQuuEpJyoAkdetdBGAGGcQZU5JVsZlCsUa4XvV/wDHZERyPGSreC4COAThIGefnyrQCrjiqZrzUM61rjRoDoaU82Vrc25VjOABngOtVhubqxMUTw9PMcjd2m3II78d1MGprgG4A8CL+stJK+fczUn0pebW2sbkLBSoHkQRg1kNqjuxNVsRmSe0al7M+AOD9OdXrR15lXe2uOTVBTjbmzeBjcCAf+fCoLTDAnamuVzAHZtLWEHmCpRx9s/Or0g17gZy4iwqwl0Wo9OHlSCzwxXiRNisKKXpLKD3KcAPyJpFuSzIGWHm3P5FBX2riCFLCCzTWQlLrakKGQoEEd4Ipdas1E36aIVudc/OobEeZphBAucAyX9DcwuW2fCUr/JeC0jwUOP1FFRfoZK/4nccD2ewRuPjuOP3orE1qgXtHtGc0iNfS+FDUrBPumKnHzNR8A4iNfyCp70yxVCZbZgxsU2po+YOf3qt2xe6E0e4Y+Wa3unHNCzM1Hbe0k2zThCqaINLoV16U2wnAY8Qql21UwRJZ37e1QD+ncM07QqgMIRTHiFUuhVM0KpZCqAywoMeIVSyF0zSulUroDLCAx4lfGvaXBnH1polYHE1S1z7vf707b2pRisMqUF9nkYSkkZJ5knA4ZHOqCrdn4nGt2Y4yTL8uWy0cOutoV3KWE/evSX0uJ3NrSpPekgiqa7oiAtIDcqQl39RKVZ+lQM6z3TTTqJjDuWkqyHGzj4KHjXRSh4DSjXOvJWSnpKbJm295SSW9hQcfzZx9as8W5QLpAKIkhtKVt7NoICkDGMYNdhS2Lva2n1NoW0+kFSFDcAeoIPcaj5WmLM+SfVeyWerSin6cRXeCoVvacAYEuvgxG6S4GnLIuLbyhLywUtoSoFZJGNx+H7Ypk4lzTmjwlr2JLhG89UqV/QCnMTSdviTESEqfcLZ3JQ4RjI5Zr3q2OqZZXA17S21B0JHMgZzj4E0RQMgSjBtpYjBjbS0GKqzNyJDDTjrqlKW44kKUeJxxPlTp+322WkqYQyhY916OQFJPgU/vUNaLpbFWRqBcHthTkKSdwChnPMdOVcsK4yb7MTbT/gy0DjjjPDln40TacmVDrgAcxcX9MJK4103mU0op3IRwcHRXhTBmDdtYz0iBGWI6TgOLOEI7yT1PgKl5rMRF2t0+ZHbejpeS2+lxOQUKOAT5E1rkdlplpLbLaENpGEpSkADyApbVao0YCjkwtVBtJBPAkNpLTkfTlu7BpXavOHc89j3z4dwFFT2BjlRWK7F23N5mqihBtXxILWNiTqCxvROAfT+Iwo9Fjl8DxHxrGLcXYz70GShTbrayChXMKHMf8/evoQg44VT9aaMbveJ0FSY9ybAwv8AK7jor+taHT9Z6J2t4P6iWs02/vXyJQEK+dRr76505MJpZS0Cd6knBOOfH6U9kIkwHVx7gwuPKQCS2vkoDqk9R5VE2I7pilHiSg8flXodyuAV8GZTZB2mTEi3wfUnR2CEhKCQrByCPHzp1YZK5NuaU8SpaSUlRPPH9qibq9NdBitMK2rPFSeIUO7wqTtEcxISGXOKs7jjvPSqMsup7uJMIVSqVjvqt327OwdjMf8AzFpyVq6DwqLgzr1LeKIsh1ZzxJA2p+YoRXMv6oBxL8lY76VSuqupy/xGS4VRZW0ZKduD9OdStpuKbhDS+lO05IUnuIoRWFWzMlguoS2toh6quCTwMhpLrZPXj7WPjUmF0wu1uM/snWXzHksnLbqRn4Gqbf3LN7H4i94hS7ilTbc1UeOEHCW/eWr/AFHuqLsUz17SsuNK9ox23G1buPDaSM/H7Vx6HqJaNgubO0jBKU7T9qYuRF2GzyWC+l2RPUltCGwfjjPXBroUYxAsxLbsR3oGWpUaVFVnDagtPgDzH0q1FdQmnrcLXBCFAdu57Th8e74VJldcZcsYWrIQAxVS6TUqk1LpMrroWWJkbOsVvlrLimi24o5Km1bcnxHKlIMGNbmi3FTgK4qUriSfOnSl0ipVGAMFtUHMb3RAfgSGz+Zs48+n1rTNMylTtO22Uv3nYyFHzxWW3WR2MCQvuQceZ4D71p+k2DG0xa2Fc0RWwf8A4is7qgARfvGtGe8/aS9FAorGmjCuHiK7XDUkjC72mHdoqo86O28gg4Kk8U+IPSsEtTa41ycYeyHEBSFg9FJOCPpX0Saxn0jW02XVAnoT/hpn4nAclclj7GtXpd21yhPmZvUKsgOPaJIV4mlkLpkhxJCVJOQeNLJVXoiJngyL1Mg7o7p5YKSfrUxZkpj2xjswDlIUrbzUTTebHEuMpoqwTxSe41HxlXeEjsW2QtA93I3AeRoLLOfS2ZMNXR43RMR+OhAcTuQQvcfjXbBtQZ6W/cEpWPkKiEByEtdxuDgVJUna22Dxz+1NrbenojZZaZbdUpZUeJJJPlQiMSwfB5l4C69doO/hVfjPakuHswLQ4Qr8xaVgfE4FS8LQOoLptVeZyIrX/jQdyvkOA+Zpey6pPqaHUO30rGNx1JFiAtsf4h79KT7IPif6UlZGH5j4u9xWlbqh+Akcmx3ipHWWgEWy1NyrJ2rvY59YSpWVLT+oYHTuHTyqp2O8Kgfgu5XHUeQ5tnvHhXabEtXckHZuR8WS8b+FeSumrMluQ0HWHELQeSknNeiv5UULCbospdJqXSSl14KvGrhZzMUUuklKrwpfHnTK4Tkw2VLJyv8AIkdTVwuJQnHMSmIVdbnCtEfip95PaeA/5k/CtwaQG2koSMJSAAPAVm3or0+8t1y/zknKwUxt3Mg8FL/YfGtMA8a8/wBRuFlm0eBNDRVlULnyZ0UUDhRWfHoUUUVJIVDarsTGoLS5DdIQv3mnccULHI+XeO6pmuda6rFTkSrKGGDPnmQ3P0/OchT2dqknkeo/Uk9R/wA4U7Znx3eKXQD+lZwa2u72a33ljsLjFbfQDlJVwKT3gjiKp8j0V2lxeY82Yyn9JKVfUit2jqy7cWDmZNmhsU9kpCp8Zv330eQOTTZd4cecSzBZWt1w4T7BJUfBI4mtBj+iq0NrzIly3h+nKUj6CrTZ9O2mzDMCE02vGC4RuWf9x4123q1YHaMyJorW4Y4lL0ZoV5b6bpqVO9WMtRV8ceKhy+FaGxDjMJCWY7KAOQSgClxg9K7WNde9zbmM06qVrGBPIoIr1RQYWeCAUkEVnOsPR0iU45NsO1t5RKlxicJUe9J6Hw5eVaTXKLVc9LblMFbSlq4YT5wcbuFlmKbdbeivp95tacZ8fEePGpSLqJGwJlNqSrqpAyPlW33G2Qbm12M+IzIR3OIBx5d1VKf6MbJIUVRVyIh7kL3J+R/rWtV1NCO8Yma+hsT6DmUn+MwSM9uB/tNIO3yGj3VLX5J/rVlX6JySS1eCE9ApjJ+9LxvRNHScy7q6sdzbQT980yeoUAef1Bfx9QeMSjPX1xzhHYAJOAVHOfhVr0joWXcpCLjqJKkRxxRGXwU55j8o8OdXmx6RstkWlcOGFPD/ALzp3rHkTy+FT+B3Vn6jqZcba+I3TocHdYc/8nhlCG0BDaQlCQAkAYAFKUUVlzRhRRRUkn//2Q=="/>
          <p:cNvSpPr>
            <a:spLocks noChangeAspect="1" noChangeArrowheads="1"/>
          </p:cNvSpPr>
          <p:nvPr/>
        </p:nvSpPr>
        <p:spPr bwMode="auto">
          <a:xfrm>
            <a:off x="77788" y="-547688"/>
            <a:ext cx="1476375" cy="1143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data:image/jpg;base64,/9j/4AAQSkZJRgABAQAAAQABAAD/2wBDAAkGBwgHBgkIBwgKCgkLDRYPDQwMDRsUFRAWIB0iIiAdHx8kKDQsJCYxJx8fLT0tMTU3Ojo6Iys/RD84QzQ5Ojf/2wBDAQoKCg0MDRoPDxo3JR8lNzc3Nzc3Nzc3Nzc3Nzc3Nzc3Nzc3Nzc3Nzc3Nzc3Nzc3Nzc3Nzc3Nzc3Nzc3Nzc3Nzf/wAARCACOALcDASIAAhEBAxEB/8QAHAAAAQUBAQEAAAAAAAAAAAAAAAMEBQYHAQII/8QAPxAAAQMDAgMECAQEBQQDAAAAAQIDBAAFEQYSITFBE1FhcQcUIjKBkaGxI0JSwRVy0eEkM2KC8BZDU2OSotL/xAAaAQACAwEBAAAAAAAAAAAAAAADBAACBQEG/8QAKREAAgIBAwMDBAMBAAAAAAAAAQIAAxEEEiEFIjETQVEycYGhFDNCYf/aAAwDAQACEQMRAD8A3GiiipJCiiipJCiiipJCuV01EanvbFgs7058btvBCAcFajyArqqWYKPJlWYKMnxJbPjTC5Xa3WxsruEyPHT/AOxYBPw61kbuqtUankGNDdMdCuaI/sBI/wBSuf1qYtOkYjC/WLiozZR5qdJKQfLr8aeGh2jNjfgRP+Xv/rX8mT0v0jW4EotcObcF8h2TRSn5nj9Kr9z15qghSoto9UbB5rYWtX1AH0q0MMobRtbQlA6JSMClUIIH7CirXSn+c/eVb1X/ANY+0zeN6QdRxZQcelJfT+Zl1sAEeGOIrS9Kaxt2okhttXYTAMqjuHifFJ/MKazbXCuDeyZFZe4fnTk/PnVLvmi5EA+vWF13LZ3dkFfiJ8UHr5c/OrvXRcMY2n9Qam+k5J3CbHXaoOg9couYRbrutLc/gG3OQe8PBXh1q+g1mWVNU21poVWLYu5Z2iiihwkKKKKkkKKKKkkKKKKkkKKKKkkKKKKkkKKK5njUkgeVZTrN57VWpk2qKoiFb8h5zpv/ADfLkPjV71dd1WmyuuMDdLeIZjIHMuK4D5c/hVWslsRbYSWQd7ivadcJyVrPM0/ok25sP4ieqO/CD8xzbLfHt8YR4rQbb8Oaj3k9TUghPKvKE0uhNMMxlFUDgTqUUqlNekJpZKKAzQoETCKCgY48qXCeFN7jNiWyMZM99DDQ4blHme4d58qHuzxLYxyZnGv7Sm23ONeIwKW3nR2gHDDgwcjzx8wa2FlYcbSsclAEfGsv1DMn6shmDaLLI9W3hfrcj8McO7OO/vqYiN60aYbQu4WtpKEhISGFLPAdTwot6GxFBIBEXpYI7FQSDL0T516qhL1FqezOFd1t7FwiD3noQIUn/af6fGrNYdRW2/MdpbpCVqHvtK4LQfFNJvQ6DcfEbS5GOB5kvRXMnPKu0KFhRRRUkhRRRUkhRRRUkhRRXk1JJ3NRs2+2uDI7CZPjMu4zsW4AQOlVnWOrH2pCrLYMOTyPxn/yxx/+vt51Q52mVpjSJ0uW5IkpSp1ZAzuPM5J4nz86f0+i9QbnOBE7tVtJCDOJdJk5F8vqpTKw5BhDso6knKVuHitY8uCR8aeoFQulm0N2OIlHIo3HzOSaZ6kukwzo9mtStkl4AqdzjaDyGenAE04KgvYPaL+p27z5Mt6AcZKTjvpwgVQWNE3DPbG9LTI/W2FZz35zmpHTd9mR7wuxXxaVyEqIae5FfDIB8x1qjoMdpzLJYc4YYl1bFOECkm6XbpJjGxPaUHHAcaqtrhpumr7vMmAPIgLRGioX7rZ25UoDlnPWrggZGDWY3i73fS2sLgiJG9Zjz1JeS0pBO/2QCUkccg5HyqUBnJC+ZS8hAC3iWu7agj2q6R4k6O+yw+drcs7ezKu7nkDjzqUWnvzVHfsN91lMYkX5tNtgtD2WRxWrOM8+RPDiflV3Q2GWW2kklKEhIKjk4HAZ76syquADz7zlbM5JIwPaILGDnqOXhVS1RYwEKu1pKotxjgubmfZ3gc/j9+tW9ymryQpKknkoEGi1sQczliBlwZHej3WLt+K4M9KfW2Ubw6gYDqcgZx0PEf2q8Vi/ouAj6te3KCG0MuJKlHA94YrZEOoc9xaVfynNA1tS129owJ3R2M9XceYpRXKKUzG52iuDlRUkna5kVwngcVl+udXyJk9Vksb3ZoB2vyEnio9QD3Djk9/CjUUPc+1YG65al3GX646hs9uX2c25xWXP0KcG75c6rmqNd26PZnjaJjb8xz2GgAcpz+bB7vviqZAgMRAdiQpxXEuKOVE+dR96dH8bgJfP4KdhIPL3uJ+laydNRSCxzELNY5XgYzJ2xQvUYoLntyXTvdWTklR8alkoS4gtqG5JTtIPUEYxURdfXlxks27g86rBcJxsTjJOfpTa03G4RZ7VuuyNzjoy08DnPn38qaYQKsFwCJM6cSWIRiK9+K4pvj1HMH5EVG3phdv1JDvRacdi4CXezG4oIBGcd2DT+fINtc/iAQpbOAiQEjiAOS/hxB8PKnkW+Wx9sLanR8EcQpW0/I0DkHOIQhSNpOMRGLqRFwuEaJZm3HtysvvqbKUtoHPAPXp8ag9TtqGurcpjitfY8B3g4/arFI1HaYQATJS+4ThLMcb1KPdw4V5slsflXZy/XVoNyFpCYzBOexTyyT+rHy40IEIS2J1gbMLnPOftLckjPDl0pds00Qe7gKXQqkWEfBje96gt1hYS7cHSjfns0JTlSyOeAPucU0Yvd1uLAft9mDTShlC50js9w79iQT88VWdYRjP11YYzpywpAJB5HCyT9hVi1JKuBk2222xwxzMdX2shKQS2hIycZ6mumpVVfkwPqMWb4EbTv+tXM+rrszQI4bSsn/7CqleZevIaC5IcdDSea46UKSPE4GRU1aNR3GJqhzT14cTJyohqSGwlXu7hkDgciretZPHr30YMaiAVBg9otGQxEzfSutH1SUw7492rbhwiQoAFB7leHj0q53eYINtkzFDcWmysDvwKqfpA020GFXWA0ELR/ntpHBQ/XjvHXwpLSN2Td7U9Y57h39kUoWea28Yx5j7eVMMiMPUTx7iBSx6ya2PPtK/Bszk+3v3SfJ9XhNqUokN7yo54kJ5c+GaUs9rts54tW26SmJIGcLaCCryKVfvUhFlXDTzLtrultVLhlR2rbTkKB4+RB54OKWioRc73DmQba5DYj5LjjiAjfwIAAHnzpjeST8RcIBge/vHTTerLYkqhXxUgJ5NvZOfD2s/en1h9Is0XNq3X+I02VrDZeRlJQo8tyeIxnHI07X546VWtX25MmIZTYw6yPaPVSf7c6Gaa7RhhzDlnr7kM2dJ4UVCaOuf8W01BlqO5wt7XD3qTwJ+mfjRWC42MVPtNdCGUMIz9IF7VZNOvOMr2yXz2LKhzSTzPwGfpWUaeZCW1v/mUdoz3D+9Wf0ySlqnW+Hu9lDSnCPEnH2FQNrGyEyB+nPzr0PTKgtO75mNq3LX4+JKN4ye402u1sTcWBtVtfR7h6EdxpZs05QaeYQeAfMj4Um7xo4iuQFPOpGG3d42kDkVGnlptjqZZuNycDkrGEJQPZbHcKeNnBpwg+NLtLqoz5jtByMHiCMHPWkFWW1O+/b4x7/YA+2K9oVThCqXYGHAB8zkC1W6CvfEhMtK5bkp4/M1KINM0Gl0KpdhmFXA8R4hdLJXTNK6UCqCVhAZC6xhy3PUbta0drMt7m9LeM70HmMdeVM0+kS39ke3t81DwGOzwDg+Z41aQuuEpJyoAkdetdBGAGGcQZU5JVsZlCsUa4XvV/wDHZERyPGSreC4COAThIGefnyrQCrjiqZrzUM61rjRoDoaU82Vrc25VjOABngOtVhubqxMUTw9PMcjd2m3II78d1MGprgG4A8CL+stJK+fczUn0pebW2sbkLBSoHkQRg1kNqjuxNVsRmSe0al7M+AOD9OdXrR15lXe2uOTVBTjbmzeBjcCAf+fCoLTDAnamuVzAHZtLWEHmCpRx9s/Or0g17gZy4iwqwl0Wo9OHlSCzwxXiRNisKKXpLKD3KcAPyJpFuSzIGWHm3P5FBX2riCFLCCzTWQlLrakKGQoEEd4Ipdas1E36aIVudc/OobEeZphBAucAyX9DcwuW2fCUr/JeC0jwUOP1FFRfoZK/4nccD2ewRuPjuOP3orE1qgXtHtGc0iNfS+FDUrBPumKnHzNR8A4iNfyCp70yxVCZbZgxsU2po+YOf3qt2xe6E0e4Y+Wa3unHNCzM1Hbe0k2zThCqaINLoV16U2wnAY8Qql21UwRJZ37e1QD+ncM07QqgMIRTHiFUuhVM0KpZCqAywoMeIVSyF0zSulUroDLCAx4lfGvaXBnH1polYHE1S1z7vf707b2pRisMqUF9nkYSkkZJ5knA4ZHOqCrdn4nGt2Y4yTL8uWy0cOutoV3KWE/evSX0uJ3NrSpPekgiqa7oiAtIDcqQl39RKVZ+lQM6z3TTTqJjDuWkqyHGzj4KHjXRSh4DSjXOvJWSnpKbJm295SSW9hQcfzZx9as8W5QLpAKIkhtKVt7NoICkDGMYNdhS2Lva2n1NoW0+kFSFDcAeoIPcaj5WmLM+SfVeyWerSin6cRXeCoVvacAYEuvgxG6S4GnLIuLbyhLywUtoSoFZJGNx+H7Ypk4lzTmjwlr2JLhG89UqV/QCnMTSdviTESEqfcLZ3JQ4RjI5Zr3q2OqZZXA17S21B0JHMgZzj4E0RQMgSjBtpYjBjbS0GKqzNyJDDTjrqlKW44kKUeJxxPlTp+322WkqYQyhY916OQFJPgU/vUNaLpbFWRqBcHthTkKSdwChnPMdOVcsK4yb7MTbT/gy0DjjjPDln40TacmVDrgAcxcX9MJK4103mU0op3IRwcHRXhTBmDdtYz0iBGWI6TgOLOEI7yT1PgKl5rMRF2t0+ZHbejpeS2+lxOQUKOAT5E1rkdlplpLbLaENpGEpSkADyApbVao0YCjkwtVBtJBPAkNpLTkfTlu7BpXavOHc89j3z4dwFFT2BjlRWK7F23N5mqihBtXxILWNiTqCxvROAfT+Iwo9Fjl8DxHxrGLcXYz70GShTbrayChXMKHMf8/evoQg44VT9aaMbveJ0FSY9ybAwv8AK7jor+taHT9Z6J2t4P6iWs02/vXyJQEK+dRr76505MJpZS0Cd6knBOOfH6U9kIkwHVx7gwuPKQCS2vkoDqk9R5VE2I7pilHiSg8flXodyuAV8GZTZB2mTEi3wfUnR2CEhKCQrByCPHzp1YZK5NuaU8SpaSUlRPPH9qibq9NdBitMK2rPFSeIUO7wqTtEcxISGXOKs7jjvPSqMsup7uJMIVSqVjvqt327OwdjMf8AzFpyVq6DwqLgzr1LeKIsh1ZzxJA2p+YoRXMv6oBxL8lY76VSuqupy/xGS4VRZW0ZKduD9OdStpuKbhDS+lO05IUnuIoRWFWzMlguoS2toh6quCTwMhpLrZPXj7WPjUmF0wu1uM/snWXzHksnLbqRn4Gqbf3LN7H4i94hS7ilTbc1UeOEHCW/eWr/AFHuqLsUz17SsuNK9ox23G1buPDaSM/H7Vx6HqJaNgubO0jBKU7T9qYuRF2GzyWC+l2RPUltCGwfjjPXBroUYxAsxLbsR3oGWpUaVFVnDagtPgDzH0q1FdQmnrcLXBCFAdu57Th8e74VJldcZcsYWrIQAxVS6TUqk1LpMrroWWJkbOsVvlrLimi24o5Km1bcnxHKlIMGNbmi3FTgK4qUriSfOnSl0ipVGAMFtUHMb3RAfgSGz+Zs48+n1rTNMylTtO22Uv3nYyFHzxWW3WR2MCQvuQceZ4D71p+k2DG0xa2Fc0RWwf8A4is7qgARfvGtGe8/aS9FAorGmjCuHiK7XDUkjC72mHdoqo86O28gg4Kk8U+IPSsEtTa41ycYeyHEBSFg9FJOCPpX0Saxn0jW02XVAnoT/hpn4nAclclj7GtXpd21yhPmZvUKsgOPaJIV4mlkLpkhxJCVJOQeNLJVXoiJngyL1Mg7o7p5YKSfrUxZkpj2xjswDlIUrbzUTTebHEuMpoqwTxSe41HxlXeEjsW2QtA93I3AeRoLLOfS2ZMNXR43RMR+OhAcTuQQvcfjXbBtQZ6W/cEpWPkKiEByEtdxuDgVJUna22Dxz+1NrbenojZZaZbdUpZUeJJJPlQiMSwfB5l4C69doO/hVfjPakuHswLQ4Qr8xaVgfE4FS8LQOoLptVeZyIrX/jQdyvkOA+Zpey6pPqaHUO30rGNx1JFiAtsf4h79KT7IPif6UlZGH5j4u9xWlbqh+Akcmx3ipHWWgEWy1NyrJ2rvY59YSpWVLT+oYHTuHTyqp2O8Kgfgu5XHUeQ5tnvHhXabEtXckHZuR8WS8b+FeSumrMluQ0HWHELQeSknNeiv5UULCbospdJqXSSl14KvGrhZzMUUuklKrwpfHnTK4Tkw2VLJyv8AIkdTVwuJQnHMSmIVdbnCtEfip95PaeA/5k/CtwaQG2koSMJSAAPAVm3or0+8t1y/zknKwUxt3Mg8FL/YfGtMA8a8/wBRuFlm0eBNDRVlULnyZ0UUDhRWfHoUUUVJIVDarsTGoLS5DdIQv3mnccULHI+XeO6pmuda6rFTkSrKGGDPnmQ3P0/OchT2dqknkeo/Uk9R/wA4U7Znx3eKXQD+lZwa2u72a33ljsLjFbfQDlJVwKT3gjiKp8j0V2lxeY82Yyn9JKVfUit2jqy7cWDmZNmhsU9kpCp8Zv330eQOTTZd4cecSzBZWt1w4T7BJUfBI4mtBj+iq0NrzIly3h+nKUj6CrTZ9O2mzDMCE02vGC4RuWf9x4123q1YHaMyJorW4Y4lL0ZoV5b6bpqVO9WMtRV8ceKhy+FaGxDjMJCWY7KAOQSgClxg9K7WNde9zbmM06qVrGBPIoIr1RQYWeCAUkEVnOsPR0iU45NsO1t5RKlxicJUe9J6Hw5eVaTXKLVc9LblMFbSlq4YT5wcbuFlmKbdbeivp95tacZ8fEePGpSLqJGwJlNqSrqpAyPlW33G2Qbm12M+IzIR3OIBx5d1VKf6MbJIUVRVyIh7kL3J+R/rWtV1NCO8Yma+hsT6DmUn+MwSM9uB/tNIO3yGj3VLX5J/rVlX6JySS1eCE9ApjJ+9LxvRNHScy7q6sdzbQT980yeoUAef1Bfx9QeMSjPX1xzhHYAJOAVHOfhVr0joWXcpCLjqJKkRxxRGXwU55j8o8OdXmx6RstkWlcOGFPD/ALzp3rHkTy+FT+B3Vn6jqZcba+I3TocHdYc/8nhlCG0BDaQlCQAkAYAFKUUVlzRhRRRUkn//2Q=="/>
          <p:cNvSpPr>
            <a:spLocks noChangeAspect="1" noChangeArrowheads="1"/>
          </p:cNvSpPr>
          <p:nvPr/>
        </p:nvSpPr>
        <p:spPr bwMode="auto">
          <a:xfrm>
            <a:off x="77788" y="-547688"/>
            <a:ext cx="1476375" cy="1143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8600" y="133669"/>
            <a:ext cx="1237931" cy="123793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1416</Words>
  <Application>Microsoft Office PowerPoint</Application>
  <PresentationFormat>On-screen Show (4:3)</PresentationFormat>
  <Paragraphs>170</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Clip</vt:lpstr>
      <vt:lpstr>Cloud Computing in the Federal Sector: What is it, what to worry about, and what to negotiate.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 in the Federal Sector: What is it, what do we do with it, (do we need it?)</dc:title>
  <dc:creator>Sabrina Segal</dc:creator>
  <cp:lastModifiedBy>jhornste</cp:lastModifiedBy>
  <cp:revision>65</cp:revision>
  <dcterms:created xsi:type="dcterms:W3CDTF">2011-05-02T22:13:53Z</dcterms:created>
  <dcterms:modified xsi:type="dcterms:W3CDTF">2011-08-22T18:04:44Z</dcterms:modified>
</cp:coreProperties>
</file>