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17"/>
  </p:notesMasterIdLst>
  <p:sldIdLst>
    <p:sldId id="256" r:id="rId3"/>
    <p:sldId id="260" r:id="rId4"/>
    <p:sldId id="257" r:id="rId5"/>
    <p:sldId id="258" r:id="rId6"/>
    <p:sldId id="282" r:id="rId7"/>
    <p:sldId id="262" r:id="rId8"/>
    <p:sldId id="265" r:id="rId9"/>
    <p:sldId id="279" r:id="rId10"/>
    <p:sldId id="266" r:id="rId11"/>
    <p:sldId id="280" r:id="rId12"/>
    <p:sldId id="273" r:id="rId13"/>
    <p:sldId id="267" r:id="rId14"/>
    <p:sldId id="277" r:id="rId15"/>
    <p:sldId id="28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y, Ricky (Alan)" initials="PR(" lastIdx="1" clrIdx="0">
    <p:extLst>
      <p:ext uri="{19B8F6BF-5375-455C-9EA6-DF929625EA0E}">
        <p15:presenceInfo xmlns:p15="http://schemas.microsoft.com/office/powerpoint/2012/main" userId="S-1-5-21-2761266454-1667160062-3850096151-294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AA600"/>
    <a:srgbClr val="8B2131"/>
    <a:srgbClr val="0F1D41"/>
    <a:srgbClr val="FFCC66"/>
    <a:srgbClr val="CCCC00"/>
    <a:srgbClr val="7C7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54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90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2C9B4-6CF8-439E-9FDC-0FA5224F4A93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623A5-F9E7-45CA-A52E-04190CF8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1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623A5-F9E7-45CA-A52E-04190CF8AE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87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998376"/>
            <a:ext cx="10668000" cy="46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44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15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34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0" y="998376"/>
            <a:ext cx="10668000" cy="46653"/>
          </a:xfrm>
          <a:prstGeom prst="line">
            <a:avLst/>
          </a:prstGeom>
          <a:ln w="19050">
            <a:solidFill>
              <a:srgbClr val="8B2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0" y="998376"/>
            <a:ext cx="10668000" cy="46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19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480313" y="1749287"/>
            <a:ext cx="5711687" cy="0"/>
          </a:xfrm>
          <a:prstGeom prst="line">
            <a:avLst/>
          </a:prstGeom>
          <a:ln w="19050" cmpd="sng">
            <a:solidFill>
              <a:srgbClr val="8B2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63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74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16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3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20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64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151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spcAft>
                <a:spcPts val="600"/>
              </a:spcAft>
              <a:defRPr sz="3200"/>
            </a:lvl1pPr>
            <a:lvl2pPr>
              <a:spcAft>
                <a:spcPts val="600"/>
              </a:spcAft>
              <a:defRPr sz="2800"/>
            </a:lvl2pPr>
            <a:lvl3pPr>
              <a:spcAft>
                <a:spcPts val="600"/>
              </a:spcAft>
              <a:defRPr sz="2400"/>
            </a:lvl3pPr>
            <a:lvl4pPr>
              <a:spcAft>
                <a:spcPts val="600"/>
              </a:spcAft>
              <a:defRPr sz="2000"/>
            </a:lvl4pPr>
            <a:lvl5pPr>
              <a:spcAft>
                <a:spcPts val="600"/>
              </a:spcAft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8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70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21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7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5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9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9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0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7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3000">
              <a:schemeClr val="bg1"/>
            </a:gs>
            <a:gs pos="0">
              <a:schemeClr val="bg2">
                <a:lumMod val="90000"/>
              </a:schemeClr>
            </a:gs>
            <a:gs pos="62000">
              <a:schemeClr val="bg1"/>
            </a:gs>
            <a:gs pos="90000">
              <a:schemeClr val="bg2">
                <a:lumMod val="90000"/>
              </a:schemeClr>
            </a:gs>
            <a:gs pos="100000">
              <a:srgbClr val="0F1D41"/>
            </a:gs>
          </a:gsLst>
          <a:lin ang="19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09126" y="6061062"/>
            <a:ext cx="2002615" cy="59057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F1D4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FEAA438-67DF-41FE-8612-AB0F618305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7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0F1D4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3000">
              <a:schemeClr val="bg1"/>
            </a:gs>
            <a:gs pos="0">
              <a:schemeClr val="bg2">
                <a:lumMod val="90000"/>
              </a:schemeClr>
            </a:gs>
            <a:gs pos="62000">
              <a:schemeClr val="bg1"/>
            </a:gs>
            <a:gs pos="90000">
              <a:schemeClr val="bg2">
                <a:lumMod val="90000"/>
              </a:schemeClr>
            </a:gs>
            <a:gs pos="100000">
              <a:srgbClr val="0F1D41"/>
            </a:gs>
          </a:gsLst>
          <a:lin ang="19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9127" y="6197165"/>
            <a:ext cx="1541092" cy="4544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F1D4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FEAA438-67DF-41FE-8612-AB0F6183057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09126" y="6061062"/>
            <a:ext cx="2002615" cy="5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8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0F1D4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3000" kern="1200">
          <a:solidFill>
            <a:schemeClr val="accent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600" kern="1200">
          <a:solidFill>
            <a:schemeClr val="accent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2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accent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asab.gov/technical-inquiries-2/" TargetMode="External"/><Relationship Id="rId2" Type="http://schemas.openxmlformats.org/officeDocument/2006/relationships/hyperlink" Target="mailto:PerryRA@fasab.gov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fasab.gov/about-aapc/aapc-active-projects/leases-implementation/" TargetMode="External"/><Relationship Id="rId4" Type="http://schemas.openxmlformats.org/officeDocument/2006/relationships/hyperlink" Target="https://fasab.gov/projects/active-projects/leas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Leases and Materiality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Applying Materiality Concepts and Guidance in the Context of SFFAS 54 Implementation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3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Materiality – Auditor </a:t>
            </a:r>
            <a:r>
              <a:rPr lang="en-US" dirty="0"/>
              <a:t>R</a:t>
            </a:r>
            <a:r>
              <a:rPr lang="en-US" dirty="0" smtClean="0"/>
              <a:t>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6045"/>
            <a:ext cx="10515600" cy="4270917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b="1" dirty="0" smtClean="0"/>
              <a:t>Responsibility</a:t>
            </a:r>
            <a:r>
              <a:rPr lang="en-US" dirty="0" smtClean="0"/>
              <a:t>: Obtain reasonable assurance about whether the statements, as a whole, are free from </a:t>
            </a:r>
            <a:r>
              <a:rPr lang="en-US" i="1" dirty="0" smtClean="0">
                <a:solidFill>
                  <a:srgbClr val="DAA600"/>
                </a:solidFill>
              </a:rPr>
              <a:t>material</a:t>
            </a:r>
            <a:r>
              <a:rPr lang="en-US" dirty="0" smtClean="0"/>
              <a:t> misstatements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Determine planning materiality</a:t>
            </a:r>
          </a:p>
          <a:p>
            <a:pPr lvl="1"/>
            <a:r>
              <a:rPr lang="en-US" dirty="0" smtClean="0"/>
              <a:t>SFFAS 54 affects the statements in the year of implementation and could thereby affect materiality base selections and calculations, with further cascading effects on…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isk assessment procedures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isk of material misstatement, and 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nature, timing, and extent of audit procedures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Evaluate management’s materiality determinations, decisions, evaluations, and related documentation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8B2131"/>
                </a:solidFill>
              </a:rPr>
              <a:t> </a:t>
            </a:r>
            <a:r>
              <a:rPr lang="en-US" dirty="0" smtClean="0"/>
              <a:t>Identify, communicate, and evaluate misstatements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20378" y="6010311"/>
            <a:ext cx="3133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See: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AU-C 200, AU-C 320, AU-C 450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5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</a:t>
            </a:r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6045"/>
            <a:ext cx="10515600" cy="427091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Anticipated challenges in year one</a:t>
            </a:r>
          </a:p>
          <a:p>
            <a:r>
              <a:rPr lang="en-US" dirty="0" smtClean="0"/>
              <a:t>Unique aspects of SFFAS 54 affecting materiality evaluations</a:t>
            </a:r>
          </a:p>
          <a:p>
            <a:r>
              <a:rPr lang="en-US" dirty="0" smtClean="0"/>
              <a:t>Responding in real time to unanticipated conditions, misstatements, and internal control deficiencies</a:t>
            </a:r>
          </a:p>
          <a:p>
            <a:pPr lvl="1"/>
            <a:r>
              <a:rPr lang="en-US" dirty="0" smtClean="0"/>
              <a:t>Planning and prevention strategies</a:t>
            </a:r>
          </a:p>
          <a:p>
            <a:r>
              <a:rPr lang="en-US" dirty="0" smtClean="0"/>
              <a:t>Applying </a:t>
            </a:r>
            <a:r>
              <a:rPr lang="en-US" dirty="0" smtClean="0"/>
              <a:t>materiality concepts and requirements in accordance </a:t>
            </a:r>
            <a:r>
              <a:rPr lang="en-US" dirty="0" smtClean="0"/>
              <a:t>with generally accepted auditing standards</a:t>
            </a:r>
          </a:p>
          <a:p>
            <a:r>
              <a:rPr lang="en-US" dirty="0" smtClean="0"/>
              <a:t>Other sage </a:t>
            </a:r>
            <a:r>
              <a:rPr lang="en-US" dirty="0" smtClean="0"/>
              <a:t>advice </a:t>
            </a:r>
            <a:r>
              <a:rPr lang="en-US" dirty="0" smtClean="0"/>
              <a:t>from the </a:t>
            </a:r>
            <a:r>
              <a:rPr lang="en-US" dirty="0" smtClean="0"/>
              <a:t>panelists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4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Post-Issuance Activities – A Brief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SFFAS 58 – </a:t>
            </a:r>
            <a:r>
              <a:rPr lang="en-US" sz="2800" i="1" dirty="0">
                <a:solidFill>
                  <a:srgbClr val="00B050"/>
                </a:solidFill>
              </a:rPr>
              <a:t>issued</a:t>
            </a:r>
          </a:p>
          <a:p>
            <a:r>
              <a:rPr lang="en-US" sz="2800" dirty="0" smtClean="0"/>
              <a:t>SFFAS 60 – </a:t>
            </a:r>
            <a:r>
              <a:rPr lang="en-US" sz="2800" i="1" dirty="0" smtClean="0">
                <a:solidFill>
                  <a:srgbClr val="00B050"/>
                </a:solidFill>
              </a:rPr>
              <a:t>issued</a:t>
            </a:r>
            <a:endParaRPr lang="en-US" sz="2800" i="1" dirty="0">
              <a:solidFill>
                <a:srgbClr val="00B050"/>
              </a:solidFill>
            </a:endParaRPr>
          </a:p>
          <a:p>
            <a:r>
              <a:rPr lang="en-US" sz="2800" dirty="0" smtClean="0"/>
              <a:t>Technical Release 20 – </a:t>
            </a:r>
            <a:r>
              <a:rPr lang="en-US" sz="2800" i="1" dirty="0" smtClean="0">
                <a:solidFill>
                  <a:srgbClr val="00B050"/>
                </a:solidFill>
              </a:rPr>
              <a:t>issued</a:t>
            </a:r>
          </a:p>
          <a:p>
            <a:r>
              <a:rPr lang="en-US" sz="2800" dirty="0" smtClean="0"/>
              <a:t>A few targeted and narrow </a:t>
            </a:r>
            <a:r>
              <a:rPr lang="en-US" sz="2800" dirty="0" smtClean="0"/>
              <a:t>proposals</a:t>
            </a:r>
          </a:p>
          <a:p>
            <a:pPr lvl="1">
              <a:lnSpc>
                <a:spcPct val="105000"/>
              </a:lnSpc>
            </a:pPr>
            <a:r>
              <a:rPr lang="en-US" sz="2300" i="1" dirty="0" smtClean="0"/>
              <a:t>Omnibus Amendments: Technical Clarifications Addressing Lessee and Lessor Discount Rates and Sale-leasebacks</a:t>
            </a:r>
            <a:r>
              <a:rPr lang="en-US" sz="2300" i="1" dirty="0" smtClean="0"/>
              <a:t> </a:t>
            </a:r>
            <a:r>
              <a:rPr lang="en-US" sz="2300" dirty="0" smtClean="0"/>
              <a:t>– </a:t>
            </a:r>
            <a:r>
              <a:rPr lang="en-US" sz="2300" b="1" i="1" dirty="0" smtClean="0">
                <a:solidFill>
                  <a:srgbClr val="DAA600"/>
                </a:solidFill>
              </a:rPr>
              <a:t>ED out for comment</a:t>
            </a:r>
            <a:endParaRPr lang="en-US" sz="2300" b="1" i="1" dirty="0">
              <a:solidFill>
                <a:srgbClr val="DAA60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sz="2300" i="1" dirty="0" smtClean="0"/>
              <a:t>Intragovernmental Lease-related Reimbursable Agreements</a:t>
            </a:r>
            <a:r>
              <a:rPr lang="en-US" sz="2300" dirty="0" smtClean="0"/>
              <a:t> – </a:t>
            </a:r>
            <a:r>
              <a:rPr lang="en-US" sz="2300" b="1" i="1" dirty="0" smtClean="0">
                <a:solidFill>
                  <a:srgbClr val="DAA600"/>
                </a:solidFill>
              </a:rPr>
              <a:t>working draft ED under development</a:t>
            </a:r>
            <a:endParaRPr lang="en-US" sz="2300" b="1" i="1" dirty="0">
              <a:solidFill>
                <a:srgbClr val="DAA600"/>
              </a:solidFill>
            </a:endParaRPr>
          </a:p>
          <a:p>
            <a:r>
              <a:rPr lang="en-US" sz="2800" dirty="0" smtClean="0"/>
              <a:t>Training </a:t>
            </a:r>
            <a:r>
              <a:rPr lang="en-US" sz="2800" dirty="0" smtClean="0"/>
              <a:t>and </a:t>
            </a:r>
            <a:r>
              <a:rPr lang="en-US" sz="2800" dirty="0" smtClean="0"/>
              <a:t>outreach</a:t>
            </a:r>
          </a:p>
          <a:p>
            <a:r>
              <a:rPr lang="en-US" sz="2800" dirty="0" smtClean="0"/>
              <a:t>Government-wide implementation activities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the Panelists?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Ricky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“Alan” Perry, Jr.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hlinkClick r:id="rId2"/>
              </a:rPr>
              <a:t>PerryRA@fasab.gov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Technical inquiries: 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://fasab.gov/technical-inquiries-2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Project </a:t>
            </a:r>
            <a:r>
              <a:rPr lang="en-US" dirty="0" smtClean="0"/>
              <a:t>pages: </a:t>
            </a:r>
          </a:p>
          <a:p>
            <a:pPr lvl="1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://fasab.gov/projects/active-projects/leases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https://fasab.gov/about-aapc/aapc-active-projects/leases-implementation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Subscribe to the FASAB </a:t>
            </a:r>
            <a:r>
              <a:rPr lang="en-US" dirty="0" smtClean="0"/>
              <a:t>listserv</a:t>
            </a:r>
            <a:endParaRPr lang="en-US" dirty="0"/>
          </a:p>
          <a:p>
            <a:r>
              <a:rPr lang="en-US" dirty="0"/>
              <a:t>Comment on </a:t>
            </a:r>
            <a:r>
              <a:rPr lang="en-US" dirty="0" smtClean="0"/>
              <a:t>exposure </a:t>
            </a:r>
            <a:r>
              <a:rPr lang="en-US" dirty="0" smtClean="0"/>
              <a:t>documents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Ricky “Alan” Perry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CPA, CGFM 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(moderator)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8B2131"/>
                </a:solidFill>
              </a:rPr>
              <a:t>Senior Analyst, </a:t>
            </a:r>
            <a:r>
              <a:rPr lang="en-US" sz="2000" b="1" dirty="0" smtClean="0">
                <a:solidFill>
                  <a:srgbClr val="8B2131"/>
                </a:solidFill>
              </a:rPr>
              <a:t>FASAB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Robert F. Dacey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JD, CPA, CGFM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8B2131"/>
                </a:solidFill>
              </a:rPr>
              <a:t>Chief Accountant, </a:t>
            </a:r>
            <a:r>
              <a:rPr lang="en-US" sz="2000" b="1" dirty="0" smtClean="0">
                <a:solidFill>
                  <a:srgbClr val="8B2131"/>
                </a:solidFill>
              </a:rPr>
              <a:t>GAO</a:t>
            </a:r>
            <a:r>
              <a:rPr lang="en-US" sz="2000" dirty="0" smtClean="0">
                <a:solidFill>
                  <a:srgbClr val="8B2131"/>
                </a:solidFill>
              </a:rPr>
              <a:t>; Member, </a:t>
            </a:r>
            <a:r>
              <a:rPr lang="en-US" sz="2000" b="1" dirty="0" smtClean="0">
                <a:solidFill>
                  <a:srgbClr val="8B2131"/>
                </a:solidFill>
              </a:rPr>
              <a:t>FASAB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Christi M. Dewhirst</a:t>
            </a:r>
            <a:r>
              <a:rPr 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CGFM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8B2131"/>
                </a:solidFill>
              </a:rPr>
              <a:t>Senior Financial Management Analyst, </a:t>
            </a:r>
            <a:r>
              <a:rPr lang="en-US" sz="2000" b="1" dirty="0" smtClean="0">
                <a:solidFill>
                  <a:srgbClr val="8B2131"/>
                </a:solidFill>
              </a:rPr>
              <a:t>GSA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D. Scott Showalter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CPA, CGFM, CGMA</a:t>
            </a:r>
            <a:endParaRPr lang="en-US" sz="1400" dirty="0">
              <a:solidFill>
                <a:srgbClr val="8B2131"/>
              </a:solidFill>
            </a:endParaRPr>
          </a:p>
          <a:p>
            <a:pPr marL="914400" lvl="2" indent="0">
              <a:buNone/>
            </a:pPr>
            <a:r>
              <a:rPr lang="en-US" sz="2000" dirty="0">
                <a:solidFill>
                  <a:srgbClr val="8B2131"/>
                </a:solidFill>
              </a:rPr>
              <a:t>Professor of </a:t>
            </a:r>
            <a:r>
              <a:rPr lang="en-US" sz="2000" dirty="0" smtClean="0">
                <a:solidFill>
                  <a:srgbClr val="8B2131"/>
                </a:solidFill>
              </a:rPr>
              <a:t>Practice, </a:t>
            </a:r>
            <a:r>
              <a:rPr lang="en-US" sz="2000" b="1" dirty="0" smtClean="0">
                <a:solidFill>
                  <a:srgbClr val="8B2131"/>
                </a:solidFill>
              </a:rPr>
              <a:t>NC State</a:t>
            </a:r>
            <a:r>
              <a:rPr lang="en-US" sz="2000" dirty="0" smtClean="0">
                <a:solidFill>
                  <a:srgbClr val="8B2131"/>
                </a:solidFill>
              </a:rPr>
              <a:t>; Member, </a:t>
            </a:r>
            <a:r>
              <a:rPr lang="en-US" sz="2000" b="1" dirty="0" smtClean="0">
                <a:solidFill>
                  <a:srgbClr val="8B2131"/>
                </a:solidFill>
              </a:rPr>
              <a:t>IPSASB</a:t>
            </a:r>
            <a:r>
              <a:rPr lang="en-US" sz="2000" dirty="0" smtClean="0">
                <a:solidFill>
                  <a:srgbClr val="8B2131"/>
                </a:solidFill>
              </a:rPr>
              <a:t>; </a:t>
            </a:r>
            <a:r>
              <a:rPr lang="en-US" sz="2000" dirty="0">
                <a:solidFill>
                  <a:srgbClr val="8B2131"/>
                </a:solidFill>
              </a:rPr>
              <a:t>Former </a:t>
            </a:r>
            <a:r>
              <a:rPr lang="en-US" sz="2000" dirty="0" smtClean="0">
                <a:solidFill>
                  <a:srgbClr val="8B2131"/>
                </a:solidFill>
              </a:rPr>
              <a:t>Chair, </a:t>
            </a:r>
            <a:r>
              <a:rPr lang="en-US" sz="2000" b="1" dirty="0" smtClean="0">
                <a:solidFill>
                  <a:srgbClr val="8B2131"/>
                </a:solidFill>
              </a:rPr>
              <a:t>FASAB</a:t>
            </a:r>
            <a:endParaRPr lang="en-US" sz="2000" b="1" dirty="0">
              <a:solidFill>
                <a:srgbClr val="8B21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Views expressed are those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speakers and presented for discussion and educational purposes only. They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should not be construed as representing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official views of their respective organizations.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Official positions of 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Board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are reflected in its official pronouncements only after extensive due process and deliberations.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5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spcAft>
                <a:spcPts val="120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Understand</a:t>
            </a: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forthcoming changes to lease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accounting and effects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statements,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resulting line item risks and assertions,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implications.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>
              <a:spcAft>
                <a:spcPts val="120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Learn about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pplying materiality concepts and standards when auditing leases in year one of implementation (FY24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 and auditor responsibilities related to materiality and leases, 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nd strategies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achieving audit objectives and mitigating audit risk.</a:t>
            </a:r>
          </a:p>
          <a:p>
            <a:pPr lvl="0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SFFAS </a:t>
            </a:r>
            <a:r>
              <a:rPr lang="en-US" dirty="0" smtClean="0"/>
              <a:t>54 – Big Picture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5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15635" y="1778420"/>
            <a:ext cx="11194474" cy="3832672"/>
            <a:chOff x="209227" y="1627018"/>
            <a:chExt cx="11162542" cy="4288843"/>
          </a:xfrm>
        </p:grpSpPr>
        <p:sp>
          <p:nvSpPr>
            <p:cNvPr id="48" name="Rounded Rectangle 47"/>
            <p:cNvSpPr/>
            <p:nvPr/>
          </p:nvSpPr>
          <p:spPr>
            <a:xfrm>
              <a:off x="1822950" y="2225817"/>
              <a:ext cx="4678759" cy="1792401"/>
            </a:xfrm>
            <a:prstGeom prst="roundRect">
              <a:avLst/>
            </a:prstGeom>
            <a:solidFill>
              <a:srgbClr val="FAD38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Operating Leases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693010" y="2546229"/>
              <a:ext cx="4678759" cy="1227880"/>
            </a:xfrm>
            <a:prstGeom prst="roundRect">
              <a:avLst/>
            </a:prstGeom>
            <a:solidFill>
              <a:srgbClr val="6D9A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Short-Term Leases</a:t>
              </a:r>
            </a:p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Intragovernmental Leases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825290" y="5227512"/>
              <a:ext cx="4678759" cy="71626"/>
            </a:xfrm>
            <a:prstGeom prst="roundRect">
              <a:avLst/>
            </a:prstGeom>
            <a:solidFill>
              <a:srgbClr val="FAD38E">
                <a:alpha val="50000"/>
              </a:srgbClr>
            </a:solidFill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3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Capital </a:t>
              </a:r>
              <a:r>
                <a:rPr lang="en-US" sz="3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Leases</a:t>
              </a:r>
              <a:endPara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693010" y="4608854"/>
              <a:ext cx="4678759" cy="1137998"/>
            </a:xfrm>
            <a:prstGeom prst="roundRect">
              <a:avLst/>
            </a:prstGeom>
            <a:solidFill>
              <a:srgbClr val="6D9A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Lease Assets </a:t>
              </a:r>
              <a:r>
                <a: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 Liabilities</a:t>
              </a:r>
            </a:p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Lease Rec / Unearned Rev</a:t>
              </a:r>
              <a:endPara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5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Octagon 30"/>
            <p:cNvSpPr/>
            <p:nvPr/>
          </p:nvSpPr>
          <p:spPr>
            <a:xfrm>
              <a:off x="209227" y="2244916"/>
              <a:ext cx="1463040" cy="1463040"/>
            </a:xfrm>
            <a:prstGeom prst="octagon">
              <a:avLst/>
            </a:prstGeom>
            <a:solidFill>
              <a:srgbClr val="FF616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ctr"/>
            <a:lstStyle/>
            <a:p>
              <a:pPr algn="ctr"/>
              <a:r>
                <a:rPr lang="en-US" sz="23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Off Balance Sheet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209227" y="4452821"/>
              <a:ext cx="1463040" cy="146304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25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 Balance Sheet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680167" y="1627019"/>
              <a:ext cx="2989018" cy="3797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Pre-54</a:t>
              </a:r>
              <a:endPara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787355" y="1627018"/>
              <a:ext cx="2490060" cy="3797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</a:t>
              </a:r>
              <a:endPara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2547678" y="3788265"/>
              <a:ext cx="3233979" cy="352450"/>
              <a:chOff x="2448732" y="4061344"/>
              <a:chExt cx="3233979" cy="352450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47" name="Up Arrow 46"/>
              <p:cNvSpPr/>
              <p:nvPr/>
            </p:nvSpPr>
            <p:spPr>
              <a:xfrm>
                <a:off x="5310752" y="4067124"/>
                <a:ext cx="371959" cy="340817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Up Arrow 44"/>
              <p:cNvSpPr/>
              <p:nvPr/>
            </p:nvSpPr>
            <p:spPr>
              <a:xfrm>
                <a:off x="2448732" y="4061344"/>
                <a:ext cx="371959" cy="340817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Up Arrow 45"/>
              <p:cNvSpPr/>
              <p:nvPr/>
            </p:nvSpPr>
            <p:spPr>
              <a:xfrm>
                <a:off x="3879742" y="4072977"/>
                <a:ext cx="371959" cy="340817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1825287" y="4218235"/>
              <a:ext cx="4678759" cy="6159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dirty="0" smtClean="0">
                  <a:solidFill>
                    <a:srgbClr val="FF61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Bright-line rules resulting in          off-balance-sheet financing</a:t>
              </a:r>
              <a:endParaRPr lang="en-US" sz="2200" dirty="0">
                <a:solidFill>
                  <a:srgbClr val="FF61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7520029" y="3622811"/>
              <a:ext cx="3037703" cy="358303"/>
              <a:chOff x="2553362" y="4230354"/>
              <a:chExt cx="3037703" cy="358303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42" name="Up Arrow 41"/>
              <p:cNvSpPr/>
              <p:nvPr/>
            </p:nvSpPr>
            <p:spPr>
              <a:xfrm>
                <a:off x="2553362" y="4230354"/>
                <a:ext cx="175683" cy="346670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Up Arrow 42"/>
              <p:cNvSpPr/>
              <p:nvPr/>
            </p:nvSpPr>
            <p:spPr>
              <a:xfrm>
                <a:off x="3984372" y="4241987"/>
                <a:ext cx="175683" cy="346670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Up Arrow 43"/>
              <p:cNvSpPr/>
              <p:nvPr/>
            </p:nvSpPr>
            <p:spPr>
              <a:xfrm>
                <a:off x="5415382" y="4236134"/>
                <a:ext cx="175683" cy="346672"/>
              </a:xfrm>
              <a:prstGeom prst="upArrow">
                <a:avLst/>
              </a:prstGeom>
              <a:solidFill>
                <a:srgbClr val="FF616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rot="10800000">
              <a:off x="7415399" y="4343386"/>
              <a:ext cx="3233979" cy="352450"/>
              <a:chOff x="2448732" y="4045839"/>
              <a:chExt cx="3233979" cy="352450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39" name="Up Arrow 38"/>
              <p:cNvSpPr/>
              <p:nvPr/>
            </p:nvSpPr>
            <p:spPr>
              <a:xfrm>
                <a:off x="2448732" y="4045839"/>
                <a:ext cx="371959" cy="340817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Up Arrow 39"/>
              <p:cNvSpPr/>
              <p:nvPr/>
            </p:nvSpPr>
            <p:spPr>
              <a:xfrm>
                <a:off x="3879744" y="4057472"/>
                <a:ext cx="371959" cy="340817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Up Arrow 40"/>
              <p:cNvSpPr/>
              <p:nvPr/>
            </p:nvSpPr>
            <p:spPr>
              <a:xfrm>
                <a:off x="5310752" y="4051620"/>
                <a:ext cx="371959" cy="340817"/>
              </a:xfrm>
              <a:prstGeom prst="upArrow">
                <a:avLst/>
              </a:prstGeom>
              <a:solidFill>
                <a:srgbClr val="00B05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3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bg1"/>
            </a:gs>
            <a:gs pos="0">
              <a:schemeClr val="bg2">
                <a:lumMod val="90000"/>
              </a:schemeClr>
            </a:gs>
            <a:gs pos="62000">
              <a:schemeClr val="bg1"/>
            </a:gs>
            <a:gs pos="90000">
              <a:schemeClr val="bg2">
                <a:lumMod val="90000"/>
              </a:schemeClr>
            </a:gs>
            <a:gs pos="100000">
              <a:srgbClr val="0F1D41"/>
            </a:gs>
          </a:gsLst>
          <a:lin ang="19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the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Balance sheet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8B2131"/>
                </a:solidFill>
              </a:rPr>
              <a:t>Lease asset (49, 54)	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Lease receivable (56, 68)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8B2131"/>
                </a:solidFill>
              </a:rPr>
              <a:t>L</a:t>
            </a:r>
            <a:r>
              <a:rPr lang="en-US" dirty="0" smtClean="0">
                <a:solidFill>
                  <a:srgbClr val="8B2131"/>
                </a:solidFill>
              </a:rPr>
              <a:t>ease liability</a:t>
            </a:r>
            <a:r>
              <a:rPr lang="en-US" dirty="0">
                <a:solidFill>
                  <a:srgbClr val="8B2131"/>
                </a:solidFill>
              </a:rPr>
              <a:t> </a:t>
            </a:r>
            <a:r>
              <a:rPr lang="en-US" dirty="0" smtClean="0">
                <a:solidFill>
                  <a:srgbClr val="8B2131"/>
                </a:solidFill>
              </a:rPr>
              <a:t>(40)</a:t>
            </a:r>
            <a:r>
              <a:rPr lang="en-US" dirty="0" smtClean="0"/>
              <a:t>			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Unearned lease revenue (64)</a:t>
            </a:r>
          </a:p>
          <a:p>
            <a:pPr marL="457200" lvl="1" indent="0">
              <a:buNone/>
            </a:pPr>
            <a:r>
              <a:rPr lang="en-US" dirty="0" smtClean="0"/>
              <a:t> 					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Underlying asset (66)</a:t>
            </a:r>
          </a:p>
          <a:p>
            <a:r>
              <a:rPr lang="en-US" b="1" dirty="0" smtClean="0"/>
              <a:t>Statement of net cost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8B2131"/>
                </a:solidFill>
              </a:rPr>
              <a:t>Lease expense (23</a:t>
            </a:r>
            <a:r>
              <a:rPr lang="en-US" dirty="0" smtClean="0">
                <a:solidFill>
                  <a:srgbClr val="8B2131"/>
                </a:solidFill>
              </a:rPr>
              <a:t>, 27, </a:t>
            </a:r>
            <a:r>
              <a:rPr lang="en-US" dirty="0" smtClean="0">
                <a:solidFill>
                  <a:srgbClr val="8B2131"/>
                </a:solidFill>
              </a:rPr>
              <a:t>37, 54)	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Lease 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revenue (24, 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28, 65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67)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8B2131"/>
                </a:solidFill>
              </a:rPr>
              <a:t>Interest expense (43)</a:t>
            </a:r>
            <a:r>
              <a:rPr lang="en-US" dirty="0" smtClean="0"/>
              <a:t>		</a:t>
            </a: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Interest revenue (60)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r>
              <a:rPr lang="en-US" b="1" dirty="0" smtClean="0"/>
              <a:t>Statement of changes in net position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Change in accounting principle adjustment to </a:t>
            </a:r>
            <a:r>
              <a:rPr lang="en-US" dirty="0">
                <a:solidFill>
                  <a:srgbClr val="7030A0"/>
                </a:solidFill>
              </a:rPr>
              <a:t>cumulative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    results of operations (96-97)*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62222" y="5099745"/>
            <a:ext cx="38915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8B21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= lessee</a:t>
            </a:r>
          </a:p>
          <a:p>
            <a:pPr algn="r"/>
            <a:r>
              <a:rPr lang="en-US" sz="160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= lessor</a:t>
            </a:r>
          </a:p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(##) = SFFAS 54 paragraph</a:t>
            </a:r>
          </a:p>
          <a:p>
            <a:pPr algn="r"/>
            <a:r>
              <a:rPr lang="en-US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see: SFFAS 21 par. 13, TR 20 par. 97-99</a:t>
            </a:r>
            <a:endParaRPr lang="en-US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661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bg1"/>
            </a:gs>
            <a:gs pos="0">
              <a:schemeClr val="bg2">
                <a:lumMod val="90000"/>
              </a:schemeClr>
            </a:gs>
            <a:gs pos="62000">
              <a:schemeClr val="bg1"/>
            </a:gs>
            <a:gs pos="90000">
              <a:schemeClr val="bg2">
                <a:lumMod val="90000"/>
              </a:schemeClr>
            </a:gs>
            <a:gs pos="100000">
              <a:srgbClr val="0F1D41"/>
            </a:gs>
          </a:gsLst>
          <a:lin ang="19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Item Assertions and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Accuracy</a:t>
            </a:r>
            <a:endParaRPr lang="en-US" dirty="0"/>
          </a:p>
          <a:p>
            <a:r>
              <a:rPr lang="en-US" dirty="0" smtClean="0"/>
              <a:t>Completeness</a:t>
            </a:r>
          </a:p>
          <a:p>
            <a:r>
              <a:rPr lang="en-US" dirty="0"/>
              <a:t>Classification</a:t>
            </a:r>
          </a:p>
          <a:p>
            <a:r>
              <a:rPr lang="en-US" dirty="0" smtClean="0"/>
              <a:t>Existence</a:t>
            </a:r>
          </a:p>
          <a:p>
            <a:r>
              <a:rPr lang="en-US" dirty="0" smtClean="0"/>
              <a:t>Presentation/disclosure</a:t>
            </a:r>
            <a:endParaRPr lang="en-US" dirty="0"/>
          </a:p>
          <a:p>
            <a:r>
              <a:rPr lang="en-US" dirty="0" smtClean="0"/>
              <a:t>Rights/obligations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7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Definitional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Discounting</a:t>
            </a:r>
          </a:p>
          <a:p>
            <a:pPr marL="0" indent="0">
              <a:buNone/>
            </a:pPr>
            <a:r>
              <a:rPr lang="en-US" dirty="0">
                <a:solidFill>
                  <a:srgbClr val="CCCC00"/>
                </a:solidFill>
              </a:rPr>
              <a:t>Embedded leases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Lease term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DAA600"/>
                </a:solidFill>
              </a:rPr>
              <a:t>Lease type </a:t>
            </a:r>
            <a:endParaRPr lang="en-US" dirty="0" smtClean="0">
              <a:solidFill>
                <a:srgbClr val="DAA6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Systems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and controls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187688" y="2057400"/>
            <a:ext cx="1752600" cy="3115733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425688" y="2057399"/>
            <a:ext cx="2514600" cy="122766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144421" y="2057400"/>
            <a:ext cx="795868" cy="247041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682998" y="2681817"/>
            <a:ext cx="2252136" cy="478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688151" y="2640489"/>
            <a:ext cx="2246984" cy="634862"/>
          </a:xfrm>
          <a:prstGeom prst="straightConnector1">
            <a:avLst/>
          </a:prstGeom>
          <a:ln>
            <a:solidFill>
              <a:srgbClr val="CCCC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2842591" y="2056011"/>
            <a:ext cx="3092543" cy="1764011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688152" y="2046817"/>
            <a:ext cx="2252137" cy="6350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993888" y="2046817"/>
            <a:ext cx="2946400" cy="185949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3505200" y="3253454"/>
            <a:ext cx="2429934" cy="57576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5223933" y="3820022"/>
            <a:ext cx="711201" cy="70779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4234254" y="3819891"/>
            <a:ext cx="1700881" cy="1332342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3505200" y="3253455"/>
            <a:ext cx="2429934" cy="1235943"/>
          </a:xfrm>
          <a:prstGeom prst="straightConnector1">
            <a:avLst/>
          </a:prstGeom>
          <a:ln>
            <a:solidFill>
              <a:srgbClr val="DAA6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5223934" y="4480336"/>
            <a:ext cx="711200" cy="9062"/>
          </a:xfrm>
          <a:prstGeom prst="straightConnector1">
            <a:avLst/>
          </a:prstGeom>
          <a:ln>
            <a:solidFill>
              <a:srgbClr val="DAA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ie 67"/>
          <p:cNvSpPr/>
          <p:nvPr/>
        </p:nvSpPr>
        <p:spPr>
          <a:xfrm>
            <a:off x="1911774" y="1152915"/>
            <a:ext cx="8046720" cy="8046720"/>
          </a:xfrm>
          <a:prstGeom prst="pie">
            <a:avLst>
              <a:gd name="adj1" fmla="val 10791878"/>
              <a:gd name="adj2" fmla="val 13531582"/>
            </a:avLst>
          </a:prstGeom>
          <a:solidFill>
            <a:schemeClr val="accent3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>
                    <a:shade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2842591" y="2046817"/>
            <a:ext cx="3092543" cy="3126316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4187688" y="5173133"/>
            <a:ext cx="1747446" cy="4785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597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bg1"/>
            </a:gs>
            <a:gs pos="0">
              <a:schemeClr val="bg2">
                <a:lumMod val="90000"/>
              </a:schemeClr>
            </a:gs>
            <a:gs pos="62000">
              <a:schemeClr val="bg1"/>
            </a:gs>
            <a:gs pos="90000">
              <a:schemeClr val="bg2">
                <a:lumMod val="90000"/>
              </a:schemeClr>
            </a:gs>
            <a:gs pos="100000">
              <a:srgbClr val="0F1D41"/>
            </a:gs>
          </a:gsLst>
          <a:lin ang="19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Materiality</a:t>
            </a:r>
            <a:endParaRPr lang="en-US" dirty="0"/>
          </a:p>
        </p:txBody>
      </p:sp>
      <p:sp>
        <p:nvSpPr>
          <p:cNvPr id="6" name="Pie 5"/>
          <p:cNvSpPr/>
          <p:nvPr/>
        </p:nvSpPr>
        <p:spPr>
          <a:xfrm>
            <a:off x="1021080" y="1295867"/>
            <a:ext cx="10149840" cy="9235440"/>
          </a:xfrm>
          <a:prstGeom prst="pie">
            <a:avLst>
              <a:gd name="adj1" fmla="val 10807150"/>
              <a:gd name="adj2" fmla="val 21598329"/>
            </a:avLst>
          </a:prstGeom>
          <a:solidFill>
            <a:srgbClr val="FFCC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5025" y="2183429"/>
            <a:ext cx="4181053" cy="4351338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Accuracy</a:t>
            </a:r>
            <a:endParaRPr lang="en-US" sz="2400" dirty="0">
              <a:solidFill>
                <a:schemeClr val="accent1">
                  <a:lumMod val="75000"/>
                  <a:lumOff val="25000"/>
                  <a:alpha val="32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Completeness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Classification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Existence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Presentation/disclosure</a:t>
            </a:r>
            <a:endParaRPr lang="en-US" sz="2400" dirty="0">
              <a:solidFill>
                <a:schemeClr val="accent1">
                  <a:lumMod val="75000"/>
                  <a:lumOff val="25000"/>
                  <a:alpha val="32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  <a:lumOff val="25000"/>
                    <a:alpha val="32000"/>
                  </a:schemeClr>
                </a:solidFill>
              </a:rPr>
              <a:t>Rights/obligations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8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6778479" y="2183429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50000"/>
                    <a:lumOff val="50000"/>
                    <a:alpha val="40000"/>
                  </a:schemeClr>
                </a:solidFill>
              </a:rPr>
              <a:t>Definitional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75000"/>
                    <a:alpha val="40000"/>
                  </a:schemeClr>
                </a:solidFill>
              </a:rPr>
              <a:t>Discounting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CCC00">
                    <a:alpha val="50000"/>
                  </a:srgbClr>
                </a:solidFill>
              </a:rPr>
              <a:t>Embedded leases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7030A0">
                    <a:alpha val="40000"/>
                  </a:srgbClr>
                </a:solidFill>
              </a:rPr>
              <a:t>Lease term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DAA600">
                    <a:alpha val="50000"/>
                  </a:srgbClr>
                </a:solidFill>
              </a:rPr>
              <a:t>Lease type</a:t>
            </a:r>
            <a:endParaRPr lang="en-US" sz="2400" dirty="0">
              <a:solidFill>
                <a:srgbClr val="DAA600">
                  <a:alpha val="50000"/>
                </a:srgb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3">
                    <a:lumMod val="40000"/>
                    <a:lumOff val="60000"/>
                    <a:alpha val="40000"/>
                  </a:schemeClr>
                </a:solidFill>
              </a:rPr>
              <a:t>Systems and controls</a:t>
            </a:r>
            <a:endParaRPr lang="en-US" sz="2400" dirty="0">
              <a:solidFill>
                <a:schemeClr val="accent3">
                  <a:lumMod val="40000"/>
                  <a:lumOff val="60000"/>
                  <a:alpha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654" y="1517723"/>
            <a:ext cx="89627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200" i="1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overarching, fundamental concept </a:t>
            </a:r>
            <a:r>
              <a:rPr lang="en-US" sz="22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applied in:</a:t>
            </a:r>
          </a:p>
          <a:p>
            <a:pPr algn="ctr"/>
            <a:r>
              <a:rPr lang="en-US" sz="22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application of accounting requirements (management), and</a:t>
            </a:r>
          </a:p>
          <a:p>
            <a:pPr algn="ctr"/>
            <a:r>
              <a:rPr lang="en-US" sz="2200" dirty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and performing </a:t>
            </a:r>
            <a:r>
              <a:rPr lang="en-US" sz="22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fieldwork, evaluating misstatements (auditors)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0219" y="6010311"/>
            <a:ext cx="5353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See: FASAB Preamble to the Concepts, SFFAC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and AU-C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320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52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Materiality – Management </a:t>
            </a:r>
            <a:r>
              <a:rPr lang="en-US" dirty="0"/>
              <a:t>R</a:t>
            </a:r>
            <a:r>
              <a:rPr lang="en-US" dirty="0" smtClean="0"/>
              <a:t>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6045"/>
            <a:ext cx="10515600" cy="42709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Responsibility</a:t>
            </a:r>
            <a:r>
              <a:rPr lang="en-US" dirty="0" smtClean="0"/>
              <a:t>: Fair presentation in accordance with GAAP</a:t>
            </a:r>
          </a:p>
          <a:p>
            <a:pPr marL="457200" lvl="1" indent="0">
              <a:buNone/>
            </a:pPr>
            <a:r>
              <a:rPr lang="en-US" i="1" dirty="0" smtClean="0">
                <a:solidFill>
                  <a:srgbClr val="8B2131"/>
                </a:solidFill>
                <a:sym typeface="Wingdings" panose="05000000000000000000" pitchFamily="2" charset="2"/>
              </a:rPr>
              <a:t> </a:t>
            </a:r>
            <a:r>
              <a:rPr lang="en-US" i="1" u="sng" dirty="0">
                <a:sym typeface="Wingdings" panose="05000000000000000000" pitchFamily="2" charset="2"/>
              </a:rPr>
              <a:t>W</a:t>
            </a:r>
            <a:r>
              <a:rPr lang="en-US" i="1" u="sng" dirty="0" smtClean="0"/>
              <a:t>ithout</a:t>
            </a:r>
            <a:r>
              <a:rPr lang="en-US" i="1" dirty="0" smtClean="0"/>
              <a:t> misstatements or omissions considered to be </a:t>
            </a:r>
            <a:r>
              <a:rPr lang="en-US" i="1" dirty="0" smtClean="0">
                <a:solidFill>
                  <a:srgbClr val="DAA600"/>
                </a:solidFill>
              </a:rPr>
              <a:t>material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Evaluate materiality in the context of the reporting entity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Factors to consider when making materiality determinations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User needs (internal and external)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8B2131"/>
                </a:solidFill>
              </a:rPr>
              <a:t> </a:t>
            </a:r>
            <a:r>
              <a:rPr lang="en-US" dirty="0" smtClean="0"/>
              <a:t>Documenting evaluations and judgments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A438-67DF-41FE-8612-AB0F61830576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096964" y="6010311"/>
            <a:ext cx="22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See: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AU-C 210, AU-C 580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82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AB">
  <a:themeElements>
    <a:clrScheme name="FASAB">
      <a:dk1>
        <a:sysClr val="windowText" lastClr="000000"/>
      </a:dk1>
      <a:lt1>
        <a:sysClr val="window" lastClr="FFFFFF"/>
      </a:lt1>
      <a:dk2>
        <a:srgbClr val="0F1D41"/>
      </a:dk2>
      <a:lt2>
        <a:srgbClr val="BDD7EE"/>
      </a:lt2>
      <a:accent1>
        <a:srgbClr val="000000"/>
      </a:accent1>
      <a:accent2>
        <a:srgbClr val="0F1D41"/>
      </a:accent2>
      <a:accent3>
        <a:srgbClr val="8B2131"/>
      </a:accent3>
      <a:accent4>
        <a:srgbClr val="3F3F3F"/>
      </a:accent4>
      <a:accent5>
        <a:srgbClr val="5B9BD5"/>
      </a:accent5>
      <a:accent6>
        <a:srgbClr val="538135"/>
      </a:accent6>
      <a:hlink>
        <a:srgbClr val="996600"/>
      </a:hlink>
      <a:folHlink>
        <a:srgbClr val="9966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B2F2598-92C2-4397-AC46-3E88A1F97BB9}" vid="{DB443CF5-0FA5-451C-8B02-5A36D84409DD}"/>
    </a:ext>
  </a:extLst>
</a:theme>
</file>

<file path=ppt/theme/theme2.xml><?xml version="1.0" encoding="utf-8"?>
<a:theme xmlns:a="http://schemas.openxmlformats.org/drawingml/2006/main" name="1_FASAB">
  <a:themeElements>
    <a:clrScheme name="FASAB">
      <a:dk1>
        <a:sysClr val="windowText" lastClr="000000"/>
      </a:dk1>
      <a:lt1>
        <a:sysClr val="window" lastClr="FFFFFF"/>
      </a:lt1>
      <a:dk2>
        <a:srgbClr val="0F1D41"/>
      </a:dk2>
      <a:lt2>
        <a:srgbClr val="BDD7EE"/>
      </a:lt2>
      <a:accent1>
        <a:srgbClr val="000000"/>
      </a:accent1>
      <a:accent2>
        <a:srgbClr val="0F1D41"/>
      </a:accent2>
      <a:accent3>
        <a:srgbClr val="8B2131"/>
      </a:accent3>
      <a:accent4>
        <a:srgbClr val="3F3F3F"/>
      </a:accent4>
      <a:accent5>
        <a:srgbClr val="5B9BD5"/>
      </a:accent5>
      <a:accent6>
        <a:srgbClr val="538135"/>
      </a:accent6>
      <a:hlink>
        <a:srgbClr val="996600"/>
      </a:hlink>
      <a:folHlink>
        <a:srgbClr val="9966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88BDF29-46B8-4F99-BBDC-EF58574431D3}" vid="{A61F4FDE-C75F-4C3D-A9DB-AFBD276D35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ASAB">
    <a:dk1>
      <a:sysClr val="windowText" lastClr="000000"/>
    </a:dk1>
    <a:lt1>
      <a:sysClr val="window" lastClr="FFFFFF"/>
    </a:lt1>
    <a:dk2>
      <a:srgbClr val="0F1D41"/>
    </a:dk2>
    <a:lt2>
      <a:srgbClr val="BDD7EE"/>
    </a:lt2>
    <a:accent1>
      <a:srgbClr val="000000"/>
    </a:accent1>
    <a:accent2>
      <a:srgbClr val="0F1D41"/>
    </a:accent2>
    <a:accent3>
      <a:srgbClr val="8B2131"/>
    </a:accent3>
    <a:accent4>
      <a:srgbClr val="3F3F3F"/>
    </a:accent4>
    <a:accent5>
      <a:srgbClr val="5B9BD5"/>
    </a:accent5>
    <a:accent6>
      <a:srgbClr val="538135"/>
    </a:accent6>
    <a:hlink>
      <a:srgbClr val="996600"/>
    </a:hlink>
    <a:folHlink>
      <a:srgbClr val="996600"/>
    </a:folHlink>
  </a:clrScheme>
</a:themeOverride>
</file>

<file path=ppt/theme/themeOverride2.xml><?xml version="1.0" encoding="utf-8"?>
<a:themeOverride xmlns:a="http://schemas.openxmlformats.org/drawingml/2006/main">
  <a:clrScheme name="FASAB">
    <a:dk1>
      <a:sysClr val="windowText" lastClr="000000"/>
    </a:dk1>
    <a:lt1>
      <a:sysClr val="window" lastClr="FFFFFF"/>
    </a:lt1>
    <a:dk2>
      <a:srgbClr val="0F1D41"/>
    </a:dk2>
    <a:lt2>
      <a:srgbClr val="BDD7EE"/>
    </a:lt2>
    <a:accent1>
      <a:srgbClr val="000000"/>
    </a:accent1>
    <a:accent2>
      <a:srgbClr val="0F1D41"/>
    </a:accent2>
    <a:accent3>
      <a:srgbClr val="8B2131"/>
    </a:accent3>
    <a:accent4>
      <a:srgbClr val="3F3F3F"/>
    </a:accent4>
    <a:accent5>
      <a:srgbClr val="5B9BD5"/>
    </a:accent5>
    <a:accent6>
      <a:srgbClr val="538135"/>
    </a:accent6>
    <a:hlink>
      <a:srgbClr val="996600"/>
    </a:hlink>
    <a:folHlink>
      <a:srgbClr val="996600"/>
    </a:folHlink>
  </a:clrScheme>
</a:themeOverride>
</file>

<file path=ppt/theme/themeOverride3.xml><?xml version="1.0" encoding="utf-8"?>
<a:themeOverride xmlns:a="http://schemas.openxmlformats.org/drawingml/2006/main">
  <a:clrScheme name="FASAB">
    <a:dk1>
      <a:sysClr val="windowText" lastClr="000000"/>
    </a:dk1>
    <a:lt1>
      <a:sysClr val="window" lastClr="FFFFFF"/>
    </a:lt1>
    <a:dk2>
      <a:srgbClr val="0F1D41"/>
    </a:dk2>
    <a:lt2>
      <a:srgbClr val="BDD7EE"/>
    </a:lt2>
    <a:accent1>
      <a:srgbClr val="000000"/>
    </a:accent1>
    <a:accent2>
      <a:srgbClr val="0F1D41"/>
    </a:accent2>
    <a:accent3>
      <a:srgbClr val="8B2131"/>
    </a:accent3>
    <a:accent4>
      <a:srgbClr val="3F3F3F"/>
    </a:accent4>
    <a:accent5>
      <a:srgbClr val="5B9BD5"/>
    </a:accent5>
    <a:accent6>
      <a:srgbClr val="538135"/>
    </a:accent6>
    <a:hlink>
      <a:srgbClr val="996600"/>
    </a:hlink>
    <a:folHlink>
      <a:srgbClr val="99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FASAB</Template>
  <TotalTime>1983</TotalTime>
  <Words>783</Words>
  <Application>Microsoft Office PowerPoint</Application>
  <PresentationFormat>Widescreen</PresentationFormat>
  <Paragraphs>146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Wingdings</vt:lpstr>
      <vt:lpstr>FASAB</vt:lpstr>
      <vt:lpstr>1_FASAB</vt:lpstr>
      <vt:lpstr>Leases and Materiality</vt:lpstr>
      <vt:lpstr>Speakers</vt:lpstr>
      <vt:lpstr>Disclaimer</vt:lpstr>
      <vt:lpstr>Learning Objectives</vt:lpstr>
      <vt:lpstr>SFFAS 54 – Big Picture</vt:lpstr>
      <vt:lpstr>Effects on the Statements</vt:lpstr>
      <vt:lpstr>Line Item Assertions and Risks</vt:lpstr>
      <vt:lpstr>Materiality</vt:lpstr>
      <vt:lpstr>Materiality – Management Responsibilities</vt:lpstr>
      <vt:lpstr>Materiality – Auditor Responsibilities</vt:lpstr>
      <vt:lpstr>Panel Discussion</vt:lpstr>
      <vt:lpstr>Post-Issuance Activities – A Brief Update</vt:lpstr>
      <vt:lpstr>Questions for the Panelists?</vt:lpstr>
      <vt:lpstr>Contact</vt:lpstr>
    </vt:vector>
  </TitlesOfParts>
  <Company>GAO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</dc:title>
  <dc:creator>Perry, Ricky (Alan)</dc:creator>
  <cp:lastModifiedBy>Perry, Ricky (Alan)</cp:lastModifiedBy>
  <cp:revision>93</cp:revision>
  <dcterms:created xsi:type="dcterms:W3CDTF">2021-01-09T17:16:37Z</dcterms:created>
  <dcterms:modified xsi:type="dcterms:W3CDTF">2022-05-18T23:39:20Z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OCS AutoSave">
    <vt:lpwstr/>
  </property>
</Properties>
</file>