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86" r:id="rId2"/>
    <p:sldId id="257" r:id="rId3"/>
    <p:sldId id="291" r:id="rId4"/>
    <p:sldId id="316" r:id="rId5"/>
    <p:sldId id="317" r:id="rId6"/>
    <p:sldId id="344" r:id="rId7"/>
    <p:sldId id="341" r:id="rId8"/>
    <p:sldId id="343" r:id="rId9"/>
    <p:sldId id="320" r:id="rId10"/>
    <p:sldId id="345" r:id="rId11"/>
    <p:sldId id="324" r:id="rId12"/>
    <p:sldId id="346" r:id="rId13"/>
    <p:sldId id="347" r:id="rId14"/>
    <p:sldId id="323" r:id="rId15"/>
    <p:sldId id="333" r:id="rId16"/>
    <p:sldId id="315" r:id="rId17"/>
    <p:sldId id="278" r:id="rId18"/>
    <p:sldId id="328" r:id="rId19"/>
    <p:sldId id="348" r:id="rId20"/>
    <p:sldId id="329" r:id="rId21"/>
    <p:sldId id="330" r:id="rId22"/>
    <p:sldId id="331" r:id="rId23"/>
    <p:sldId id="342" r:id="rId24"/>
    <p:sldId id="349" r:id="rId25"/>
    <p:sldId id="312" r:id="rId26"/>
    <p:sldId id="313" r:id="rId27"/>
    <p:sldId id="314" r:id="rId28"/>
    <p:sldId id="301" r:id="rId29"/>
    <p:sldId id="334" r:id="rId30"/>
    <p:sldId id="303" r:id="rId31"/>
    <p:sldId id="337" r:id="rId32"/>
    <p:sldId id="338" r:id="rId33"/>
    <p:sldId id="339" r:id="rId34"/>
    <p:sldId id="340" r:id="rId35"/>
    <p:sldId id="335" r:id="rId36"/>
    <p:sldId id="336" r:id="rId37"/>
    <p:sldId id="354" r:id="rId38"/>
    <p:sldId id="350" r:id="rId39"/>
    <p:sldId id="351" r:id="rId40"/>
    <p:sldId id="352" r:id="rId41"/>
    <p:sldId id="353" r:id="rId42"/>
    <p:sldId id="355" r:id="rId43"/>
    <p:sldId id="356" r:id="rId44"/>
    <p:sldId id="357" r:id="rId45"/>
    <p:sldId id="269" r:id="rId46"/>
    <p:sldId id="33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3248" autoAdjust="0"/>
  </p:normalViewPr>
  <p:slideViewPr>
    <p:cSldViewPr>
      <p:cViewPr varScale="1">
        <p:scale>
          <a:sx n="73" d="100"/>
          <a:sy n="73" d="100"/>
        </p:scale>
        <p:origin x="1212"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E1961-B33C-4D18-99BB-65185A32424C}" type="doc">
      <dgm:prSet loTypeId="urn:microsoft.com/office/officeart/2005/8/layout/process2" loCatId="process" qsTypeId="urn:microsoft.com/office/officeart/2005/8/quickstyle/3d5" qsCatId="3D" csTypeId="urn:microsoft.com/office/officeart/2005/8/colors/accent1_2" csCatId="accent1" phldr="1"/>
      <dgm:spPr/>
      <dgm:t>
        <a:bodyPr/>
        <a:lstStyle/>
        <a:p>
          <a:endParaRPr lang="en-US"/>
        </a:p>
      </dgm:t>
    </dgm:pt>
    <dgm:pt modelId="{0492817F-2C1A-467F-8B25-58F4D454033E}">
      <dgm:prSet phldrT="[Text]"/>
      <dgm:spPr/>
      <dgm:t>
        <a:bodyPr/>
        <a:lstStyle/>
        <a:p>
          <a:r>
            <a:rPr lang="en-US" dirty="0" smtClean="0"/>
            <a:t>System Inventory and Categorization</a:t>
          </a:r>
          <a:endParaRPr lang="en-US" dirty="0"/>
        </a:p>
      </dgm:t>
    </dgm:pt>
    <dgm:pt modelId="{765E5003-7672-4872-934F-F5246C721D1A}" type="parTrans" cxnId="{2D34C333-3020-4F4D-AF9D-67742A7D501B}">
      <dgm:prSet/>
      <dgm:spPr/>
      <dgm:t>
        <a:bodyPr/>
        <a:lstStyle/>
        <a:p>
          <a:endParaRPr lang="en-US"/>
        </a:p>
      </dgm:t>
    </dgm:pt>
    <dgm:pt modelId="{1122BC0F-0469-4CD0-9200-853FDDD8C975}" type="sibTrans" cxnId="{2D34C333-3020-4F4D-AF9D-67742A7D501B}">
      <dgm:prSet/>
      <dgm:spPr/>
      <dgm:t>
        <a:bodyPr/>
        <a:lstStyle/>
        <a:p>
          <a:endParaRPr lang="en-US" dirty="0"/>
        </a:p>
      </dgm:t>
    </dgm:pt>
    <dgm:pt modelId="{E11D3E36-E6B4-4D3B-A27B-81147A251762}">
      <dgm:prSet phldrT="[Text]"/>
      <dgm:spPr/>
      <dgm:t>
        <a:bodyPr/>
        <a:lstStyle/>
        <a:p>
          <a:r>
            <a:rPr lang="en-US" dirty="0" smtClean="0"/>
            <a:t>System Assessment</a:t>
          </a:r>
          <a:endParaRPr lang="en-US" dirty="0"/>
        </a:p>
      </dgm:t>
    </dgm:pt>
    <dgm:pt modelId="{70346D3C-D043-4678-A150-DE80F7125C62}" type="parTrans" cxnId="{6CBAF1F9-9E26-4A88-BCA4-F116981C679A}">
      <dgm:prSet/>
      <dgm:spPr/>
      <dgm:t>
        <a:bodyPr/>
        <a:lstStyle/>
        <a:p>
          <a:endParaRPr lang="en-US"/>
        </a:p>
      </dgm:t>
    </dgm:pt>
    <dgm:pt modelId="{26F203A5-A04F-40A5-A4CA-D7B7E004960C}" type="sibTrans" cxnId="{6CBAF1F9-9E26-4A88-BCA4-F116981C679A}">
      <dgm:prSet/>
      <dgm:spPr/>
      <dgm:t>
        <a:bodyPr/>
        <a:lstStyle/>
        <a:p>
          <a:endParaRPr lang="en-US" dirty="0"/>
        </a:p>
      </dgm:t>
    </dgm:pt>
    <dgm:pt modelId="{C344DCC0-D2F7-4FC0-AC10-1CD184F87242}">
      <dgm:prSet/>
      <dgm:spPr/>
      <dgm:t>
        <a:bodyPr/>
        <a:lstStyle/>
        <a:p>
          <a:r>
            <a:rPr lang="en-US" dirty="0" smtClean="0"/>
            <a:t>POA&amp;Ms</a:t>
          </a:r>
          <a:endParaRPr lang="en-US" dirty="0"/>
        </a:p>
      </dgm:t>
    </dgm:pt>
    <dgm:pt modelId="{2A0E66AB-CF23-414B-B994-20CC10DA3E8B}" type="parTrans" cxnId="{385D4DA0-7BF7-4C0E-AD27-CB6AD730AA54}">
      <dgm:prSet/>
      <dgm:spPr/>
      <dgm:t>
        <a:bodyPr/>
        <a:lstStyle/>
        <a:p>
          <a:endParaRPr lang="en-US"/>
        </a:p>
      </dgm:t>
    </dgm:pt>
    <dgm:pt modelId="{AB52BD8C-DB7B-4E69-B853-5AFB652242F2}" type="sibTrans" cxnId="{385D4DA0-7BF7-4C0E-AD27-CB6AD730AA54}">
      <dgm:prSet/>
      <dgm:spPr/>
      <dgm:t>
        <a:bodyPr/>
        <a:lstStyle/>
        <a:p>
          <a:endParaRPr lang="en-US"/>
        </a:p>
      </dgm:t>
    </dgm:pt>
    <dgm:pt modelId="{FEBFFC8E-AE2C-4091-8672-41D125DD2273}" type="pres">
      <dgm:prSet presAssocID="{CE9E1961-B33C-4D18-99BB-65185A32424C}" presName="linearFlow" presStyleCnt="0">
        <dgm:presLayoutVars>
          <dgm:resizeHandles val="exact"/>
        </dgm:presLayoutVars>
      </dgm:prSet>
      <dgm:spPr/>
      <dgm:t>
        <a:bodyPr/>
        <a:lstStyle/>
        <a:p>
          <a:endParaRPr lang="en-US"/>
        </a:p>
      </dgm:t>
    </dgm:pt>
    <dgm:pt modelId="{B2FA52A3-AB73-42A1-9F7A-EC83635F735B}" type="pres">
      <dgm:prSet presAssocID="{0492817F-2C1A-467F-8B25-58F4D454033E}" presName="node" presStyleLbl="node1" presStyleIdx="0" presStyleCnt="3">
        <dgm:presLayoutVars>
          <dgm:bulletEnabled val="1"/>
        </dgm:presLayoutVars>
      </dgm:prSet>
      <dgm:spPr/>
      <dgm:t>
        <a:bodyPr/>
        <a:lstStyle/>
        <a:p>
          <a:endParaRPr lang="en-US"/>
        </a:p>
      </dgm:t>
    </dgm:pt>
    <dgm:pt modelId="{809156B5-ADB2-4D9F-862D-FA24E98AAF43}" type="pres">
      <dgm:prSet presAssocID="{1122BC0F-0469-4CD0-9200-853FDDD8C975}" presName="sibTrans" presStyleLbl="sibTrans2D1" presStyleIdx="0" presStyleCnt="2"/>
      <dgm:spPr/>
      <dgm:t>
        <a:bodyPr/>
        <a:lstStyle/>
        <a:p>
          <a:endParaRPr lang="en-US"/>
        </a:p>
      </dgm:t>
    </dgm:pt>
    <dgm:pt modelId="{BD28FA61-15C2-4390-A7CC-F7FEDD1451D8}" type="pres">
      <dgm:prSet presAssocID="{1122BC0F-0469-4CD0-9200-853FDDD8C975}" presName="connectorText" presStyleLbl="sibTrans2D1" presStyleIdx="0" presStyleCnt="2"/>
      <dgm:spPr/>
      <dgm:t>
        <a:bodyPr/>
        <a:lstStyle/>
        <a:p>
          <a:endParaRPr lang="en-US"/>
        </a:p>
      </dgm:t>
    </dgm:pt>
    <dgm:pt modelId="{180B71F4-74C6-4043-BC7B-179F1A48A23B}" type="pres">
      <dgm:prSet presAssocID="{E11D3E36-E6B4-4D3B-A27B-81147A251762}" presName="node" presStyleLbl="node1" presStyleIdx="1" presStyleCnt="3">
        <dgm:presLayoutVars>
          <dgm:bulletEnabled val="1"/>
        </dgm:presLayoutVars>
      </dgm:prSet>
      <dgm:spPr/>
      <dgm:t>
        <a:bodyPr/>
        <a:lstStyle/>
        <a:p>
          <a:endParaRPr lang="en-US"/>
        </a:p>
      </dgm:t>
    </dgm:pt>
    <dgm:pt modelId="{0104CDC3-5F9F-4CA5-B9E2-8D6E6CC220D1}" type="pres">
      <dgm:prSet presAssocID="{26F203A5-A04F-40A5-A4CA-D7B7E004960C}" presName="sibTrans" presStyleLbl="sibTrans2D1" presStyleIdx="1" presStyleCnt="2"/>
      <dgm:spPr/>
      <dgm:t>
        <a:bodyPr/>
        <a:lstStyle/>
        <a:p>
          <a:endParaRPr lang="en-US"/>
        </a:p>
      </dgm:t>
    </dgm:pt>
    <dgm:pt modelId="{7249C89B-5895-4092-A3D0-3BBF322F8C1A}" type="pres">
      <dgm:prSet presAssocID="{26F203A5-A04F-40A5-A4CA-D7B7E004960C}" presName="connectorText" presStyleLbl="sibTrans2D1" presStyleIdx="1" presStyleCnt="2"/>
      <dgm:spPr/>
      <dgm:t>
        <a:bodyPr/>
        <a:lstStyle/>
        <a:p>
          <a:endParaRPr lang="en-US"/>
        </a:p>
      </dgm:t>
    </dgm:pt>
    <dgm:pt modelId="{40F84B46-6FF9-483B-9284-4CEFC5A206F0}" type="pres">
      <dgm:prSet presAssocID="{C344DCC0-D2F7-4FC0-AC10-1CD184F87242}" presName="node" presStyleLbl="node1" presStyleIdx="2" presStyleCnt="3">
        <dgm:presLayoutVars>
          <dgm:bulletEnabled val="1"/>
        </dgm:presLayoutVars>
      </dgm:prSet>
      <dgm:spPr/>
      <dgm:t>
        <a:bodyPr/>
        <a:lstStyle/>
        <a:p>
          <a:endParaRPr lang="en-US"/>
        </a:p>
      </dgm:t>
    </dgm:pt>
  </dgm:ptLst>
  <dgm:cxnLst>
    <dgm:cxn modelId="{EA929C8E-E337-40AB-A44C-E11D0D4D7112}" type="presOf" srcId="{CE9E1961-B33C-4D18-99BB-65185A32424C}" destId="{FEBFFC8E-AE2C-4091-8672-41D125DD2273}" srcOrd="0" destOrd="0" presId="urn:microsoft.com/office/officeart/2005/8/layout/process2"/>
    <dgm:cxn modelId="{A88ED80B-F5B1-48CB-A3B3-9504744EB93C}" type="presOf" srcId="{26F203A5-A04F-40A5-A4CA-D7B7E004960C}" destId="{7249C89B-5895-4092-A3D0-3BBF322F8C1A}" srcOrd="1" destOrd="0" presId="urn:microsoft.com/office/officeart/2005/8/layout/process2"/>
    <dgm:cxn modelId="{8D85D9DE-C878-4678-B6E5-BF2CBA1189BE}" type="presOf" srcId="{0492817F-2C1A-467F-8B25-58F4D454033E}" destId="{B2FA52A3-AB73-42A1-9F7A-EC83635F735B}" srcOrd="0" destOrd="0" presId="urn:microsoft.com/office/officeart/2005/8/layout/process2"/>
    <dgm:cxn modelId="{47B0BE2A-B154-4860-8457-C4E0FC960246}" type="presOf" srcId="{E11D3E36-E6B4-4D3B-A27B-81147A251762}" destId="{180B71F4-74C6-4043-BC7B-179F1A48A23B}" srcOrd="0" destOrd="0" presId="urn:microsoft.com/office/officeart/2005/8/layout/process2"/>
    <dgm:cxn modelId="{385D4DA0-7BF7-4C0E-AD27-CB6AD730AA54}" srcId="{CE9E1961-B33C-4D18-99BB-65185A32424C}" destId="{C344DCC0-D2F7-4FC0-AC10-1CD184F87242}" srcOrd="2" destOrd="0" parTransId="{2A0E66AB-CF23-414B-B994-20CC10DA3E8B}" sibTransId="{AB52BD8C-DB7B-4E69-B853-5AFB652242F2}"/>
    <dgm:cxn modelId="{2D34C333-3020-4F4D-AF9D-67742A7D501B}" srcId="{CE9E1961-B33C-4D18-99BB-65185A32424C}" destId="{0492817F-2C1A-467F-8B25-58F4D454033E}" srcOrd="0" destOrd="0" parTransId="{765E5003-7672-4872-934F-F5246C721D1A}" sibTransId="{1122BC0F-0469-4CD0-9200-853FDDD8C975}"/>
    <dgm:cxn modelId="{558C8341-8306-4597-ABD5-28B900215B28}" type="presOf" srcId="{26F203A5-A04F-40A5-A4CA-D7B7E004960C}" destId="{0104CDC3-5F9F-4CA5-B9E2-8D6E6CC220D1}" srcOrd="0" destOrd="0" presId="urn:microsoft.com/office/officeart/2005/8/layout/process2"/>
    <dgm:cxn modelId="{E9026BA5-420F-498C-A33A-E78E0FB13D23}" type="presOf" srcId="{1122BC0F-0469-4CD0-9200-853FDDD8C975}" destId="{BD28FA61-15C2-4390-A7CC-F7FEDD1451D8}" srcOrd="1" destOrd="0" presId="urn:microsoft.com/office/officeart/2005/8/layout/process2"/>
    <dgm:cxn modelId="{6CBAF1F9-9E26-4A88-BCA4-F116981C679A}" srcId="{CE9E1961-B33C-4D18-99BB-65185A32424C}" destId="{E11D3E36-E6B4-4D3B-A27B-81147A251762}" srcOrd="1" destOrd="0" parTransId="{70346D3C-D043-4678-A150-DE80F7125C62}" sibTransId="{26F203A5-A04F-40A5-A4CA-D7B7E004960C}"/>
    <dgm:cxn modelId="{A7BC293A-AAF4-4564-9B78-87FF928320B7}" type="presOf" srcId="{1122BC0F-0469-4CD0-9200-853FDDD8C975}" destId="{809156B5-ADB2-4D9F-862D-FA24E98AAF43}" srcOrd="0" destOrd="0" presId="urn:microsoft.com/office/officeart/2005/8/layout/process2"/>
    <dgm:cxn modelId="{F03D30B1-6EA3-40EC-8A1A-A84DCB95F72E}" type="presOf" srcId="{C344DCC0-D2F7-4FC0-AC10-1CD184F87242}" destId="{40F84B46-6FF9-483B-9284-4CEFC5A206F0}" srcOrd="0" destOrd="0" presId="urn:microsoft.com/office/officeart/2005/8/layout/process2"/>
    <dgm:cxn modelId="{400FFDF9-9AD0-4D91-B91F-D43013A7027B}" type="presParOf" srcId="{FEBFFC8E-AE2C-4091-8672-41D125DD2273}" destId="{B2FA52A3-AB73-42A1-9F7A-EC83635F735B}" srcOrd="0" destOrd="0" presId="urn:microsoft.com/office/officeart/2005/8/layout/process2"/>
    <dgm:cxn modelId="{C50BDF58-9963-473E-B463-CFEA77082B33}" type="presParOf" srcId="{FEBFFC8E-AE2C-4091-8672-41D125DD2273}" destId="{809156B5-ADB2-4D9F-862D-FA24E98AAF43}" srcOrd="1" destOrd="0" presId="urn:microsoft.com/office/officeart/2005/8/layout/process2"/>
    <dgm:cxn modelId="{EF7363A8-FE32-4C12-9BC1-F35A39152C7E}" type="presParOf" srcId="{809156B5-ADB2-4D9F-862D-FA24E98AAF43}" destId="{BD28FA61-15C2-4390-A7CC-F7FEDD1451D8}" srcOrd="0" destOrd="0" presId="urn:microsoft.com/office/officeart/2005/8/layout/process2"/>
    <dgm:cxn modelId="{96E8D19C-B4ED-45AB-9004-00A85C21EF40}" type="presParOf" srcId="{FEBFFC8E-AE2C-4091-8672-41D125DD2273}" destId="{180B71F4-74C6-4043-BC7B-179F1A48A23B}" srcOrd="2" destOrd="0" presId="urn:microsoft.com/office/officeart/2005/8/layout/process2"/>
    <dgm:cxn modelId="{BF688F44-2BC9-4589-9468-F657AFFA2E13}" type="presParOf" srcId="{FEBFFC8E-AE2C-4091-8672-41D125DD2273}" destId="{0104CDC3-5F9F-4CA5-B9E2-8D6E6CC220D1}" srcOrd="3" destOrd="0" presId="urn:microsoft.com/office/officeart/2005/8/layout/process2"/>
    <dgm:cxn modelId="{DFACEDC6-FCE8-46A0-9099-C4AFBED8C363}" type="presParOf" srcId="{0104CDC3-5F9F-4CA5-B9E2-8D6E6CC220D1}" destId="{7249C89B-5895-4092-A3D0-3BBF322F8C1A}" srcOrd="0" destOrd="0" presId="urn:microsoft.com/office/officeart/2005/8/layout/process2"/>
    <dgm:cxn modelId="{AD934A37-AF3E-4267-8E99-4716F2D2EF39}" type="presParOf" srcId="{FEBFFC8E-AE2C-4091-8672-41D125DD2273}" destId="{40F84B46-6FF9-483B-9284-4CEFC5A206F0}"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D9B883-576A-4B04-83E3-976082DEB29E}" type="doc">
      <dgm:prSet loTypeId="urn:microsoft.com/office/officeart/2005/8/layout/matrix1" loCatId="matrix" qsTypeId="urn:microsoft.com/office/officeart/2005/8/quickstyle/3d5" qsCatId="3D" csTypeId="urn:microsoft.com/office/officeart/2005/8/colors/colorful1#1" csCatId="colorful" phldr="1"/>
      <dgm:spPr/>
      <dgm:t>
        <a:bodyPr/>
        <a:lstStyle/>
        <a:p>
          <a:endParaRPr lang="en-US"/>
        </a:p>
      </dgm:t>
    </dgm:pt>
    <dgm:pt modelId="{F510DF3D-90A0-41AD-BFAA-DC1DC8717B7F}">
      <dgm:prSet phldrT="[Text]" custT="1"/>
      <dgm:spPr/>
      <dgm:t>
        <a:bodyPr/>
        <a:lstStyle/>
        <a:p>
          <a:r>
            <a:rPr lang="en-US" sz="2400" baseline="0" dirty="0" smtClean="0">
              <a:solidFill>
                <a:srgbClr val="FF0000"/>
              </a:solidFill>
            </a:rPr>
            <a:t>Risk Evidence &amp; Documents</a:t>
          </a:r>
          <a:endParaRPr lang="en-US" sz="2400" baseline="0" dirty="0">
            <a:solidFill>
              <a:srgbClr val="FF0000"/>
            </a:solidFill>
          </a:endParaRPr>
        </a:p>
      </dgm:t>
    </dgm:pt>
    <dgm:pt modelId="{93F2F408-4504-4273-A4B2-C5D14138C2AA}" type="parTrans" cxnId="{2474A4F9-4D38-4685-9324-44593755AA23}">
      <dgm:prSet/>
      <dgm:spPr/>
      <dgm:t>
        <a:bodyPr/>
        <a:lstStyle/>
        <a:p>
          <a:endParaRPr lang="en-US"/>
        </a:p>
      </dgm:t>
    </dgm:pt>
    <dgm:pt modelId="{C3963447-F377-4F94-8F81-8EB36E45BD2A}" type="sibTrans" cxnId="{2474A4F9-4D38-4685-9324-44593755AA23}">
      <dgm:prSet/>
      <dgm:spPr/>
      <dgm:t>
        <a:bodyPr/>
        <a:lstStyle/>
        <a:p>
          <a:endParaRPr lang="en-US"/>
        </a:p>
      </dgm:t>
    </dgm:pt>
    <dgm:pt modelId="{FF70E206-3226-4347-869F-A76BACB3BBB2}">
      <dgm:prSet phldrT="[Text]"/>
      <dgm:spPr/>
      <dgm:t>
        <a:bodyPr/>
        <a:lstStyle/>
        <a:p>
          <a:r>
            <a:rPr lang="en-US" dirty="0" smtClean="0"/>
            <a:t>People</a:t>
          </a:r>
          <a:endParaRPr lang="en-US" dirty="0"/>
        </a:p>
      </dgm:t>
    </dgm:pt>
    <dgm:pt modelId="{8C1501BD-3217-4481-B585-8B03911FE75B}" type="parTrans" cxnId="{A002C0A9-A5D2-415E-A0AB-920857D26875}">
      <dgm:prSet/>
      <dgm:spPr/>
      <dgm:t>
        <a:bodyPr/>
        <a:lstStyle/>
        <a:p>
          <a:endParaRPr lang="en-US"/>
        </a:p>
      </dgm:t>
    </dgm:pt>
    <dgm:pt modelId="{FB4801DE-C4B7-4158-AAC8-89FEAC2752FB}" type="sibTrans" cxnId="{A002C0A9-A5D2-415E-A0AB-920857D26875}">
      <dgm:prSet/>
      <dgm:spPr/>
      <dgm:t>
        <a:bodyPr/>
        <a:lstStyle/>
        <a:p>
          <a:endParaRPr lang="en-US"/>
        </a:p>
      </dgm:t>
    </dgm:pt>
    <dgm:pt modelId="{C443BC17-6AF7-4E03-8AF8-202C3716C3E0}">
      <dgm:prSet phldrT="[Text]"/>
      <dgm:spPr/>
      <dgm:t>
        <a:bodyPr/>
        <a:lstStyle/>
        <a:p>
          <a:r>
            <a:rPr lang="en-US" dirty="0" smtClean="0"/>
            <a:t>Process</a:t>
          </a:r>
          <a:endParaRPr lang="en-US" dirty="0"/>
        </a:p>
      </dgm:t>
    </dgm:pt>
    <dgm:pt modelId="{C1F43CE1-7AC5-4FEB-849C-D7872F168BDC}" type="parTrans" cxnId="{27F8C185-A20A-4C37-B0F9-DCE39C0D477E}">
      <dgm:prSet/>
      <dgm:spPr/>
      <dgm:t>
        <a:bodyPr/>
        <a:lstStyle/>
        <a:p>
          <a:endParaRPr lang="en-US"/>
        </a:p>
      </dgm:t>
    </dgm:pt>
    <dgm:pt modelId="{9C6AE803-252F-40D1-8292-6F423DD600A0}" type="sibTrans" cxnId="{27F8C185-A20A-4C37-B0F9-DCE39C0D477E}">
      <dgm:prSet/>
      <dgm:spPr/>
      <dgm:t>
        <a:bodyPr/>
        <a:lstStyle/>
        <a:p>
          <a:endParaRPr lang="en-US"/>
        </a:p>
      </dgm:t>
    </dgm:pt>
    <dgm:pt modelId="{E59473EE-181C-43E6-93BE-A019DDDA15DA}">
      <dgm:prSet phldrT="[Text]"/>
      <dgm:spPr/>
      <dgm:t>
        <a:bodyPr/>
        <a:lstStyle/>
        <a:p>
          <a:r>
            <a:rPr lang="en-US" dirty="0" smtClean="0"/>
            <a:t>Technology</a:t>
          </a:r>
          <a:endParaRPr lang="en-US" dirty="0"/>
        </a:p>
      </dgm:t>
    </dgm:pt>
    <dgm:pt modelId="{D2C7454A-8FFE-4618-B2F3-3938158D71C9}" type="parTrans" cxnId="{10C3DBC6-BF16-4AF9-ACFD-670DAC2A36DD}">
      <dgm:prSet/>
      <dgm:spPr/>
      <dgm:t>
        <a:bodyPr/>
        <a:lstStyle/>
        <a:p>
          <a:endParaRPr lang="en-US"/>
        </a:p>
      </dgm:t>
    </dgm:pt>
    <dgm:pt modelId="{6CC6BB22-EE61-4F88-9684-CE0E876BBF9B}" type="sibTrans" cxnId="{10C3DBC6-BF16-4AF9-ACFD-670DAC2A36DD}">
      <dgm:prSet/>
      <dgm:spPr/>
      <dgm:t>
        <a:bodyPr/>
        <a:lstStyle/>
        <a:p>
          <a:endParaRPr lang="en-US"/>
        </a:p>
      </dgm:t>
    </dgm:pt>
    <dgm:pt modelId="{80B9F773-350D-4444-A5DF-DAB2110C1F81}">
      <dgm:prSet phldrT="[Text]"/>
      <dgm:spPr/>
      <dgm:t>
        <a:bodyPr/>
        <a:lstStyle/>
        <a:p>
          <a:r>
            <a:rPr lang="en-US" dirty="0" smtClean="0"/>
            <a:t>Environment</a:t>
          </a:r>
          <a:endParaRPr lang="en-US" dirty="0"/>
        </a:p>
      </dgm:t>
    </dgm:pt>
    <dgm:pt modelId="{B96A39B7-910A-4C72-8C16-5E1FF8F17E41}" type="parTrans" cxnId="{788C39EC-A01F-4119-91C6-3A09F66F9DB6}">
      <dgm:prSet/>
      <dgm:spPr/>
      <dgm:t>
        <a:bodyPr/>
        <a:lstStyle/>
        <a:p>
          <a:endParaRPr lang="en-US"/>
        </a:p>
      </dgm:t>
    </dgm:pt>
    <dgm:pt modelId="{46426B23-3565-4BCD-B1C2-8C5F885E5BA5}" type="sibTrans" cxnId="{788C39EC-A01F-4119-91C6-3A09F66F9DB6}">
      <dgm:prSet/>
      <dgm:spPr/>
      <dgm:t>
        <a:bodyPr/>
        <a:lstStyle/>
        <a:p>
          <a:endParaRPr lang="en-US"/>
        </a:p>
      </dgm:t>
    </dgm:pt>
    <dgm:pt modelId="{74F16623-7D5D-42A4-8A49-42D19E0E1BFE}" type="pres">
      <dgm:prSet presAssocID="{BAD9B883-576A-4B04-83E3-976082DEB29E}" presName="diagram" presStyleCnt="0">
        <dgm:presLayoutVars>
          <dgm:chMax val="1"/>
          <dgm:dir/>
          <dgm:animLvl val="ctr"/>
          <dgm:resizeHandles val="exact"/>
        </dgm:presLayoutVars>
      </dgm:prSet>
      <dgm:spPr/>
      <dgm:t>
        <a:bodyPr/>
        <a:lstStyle/>
        <a:p>
          <a:endParaRPr lang="en-US"/>
        </a:p>
      </dgm:t>
    </dgm:pt>
    <dgm:pt modelId="{86067919-241F-45EA-94FE-ADA19E70AA0F}" type="pres">
      <dgm:prSet presAssocID="{BAD9B883-576A-4B04-83E3-976082DEB29E}" presName="matrix" presStyleCnt="0"/>
      <dgm:spPr/>
    </dgm:pt>
    <dgm:pt modelId="{1B2A4654-E91C-4B5C-8C72-2BFED9AA002D}" type="pres">
      <dgm:prSet presAssocID="{BAD9B883-576A-4B04-83E3-976082DEB29E}" presName="tile1" presStyleLbl="node1" presStyleIdx="0" presStyleCnt="4" custLinFactNeighborX="0" custLinFactNeighborY="-5405"/>
      <dgm:spPr/>
      <dgm:t>
        <a:bodyPr/>
        <a:lstStyle/>
        <a:p>
          <a:endParaRPr lang="en-US"/>
        </a:p>
      </dgm:t>
    </dgm:pt>
    <dgm:pt modelId="{F0A380A7-AE29-4D10-8EB5-0E7C1B1F15D6}" type="pres">
      <dgm:prSet presAssocID="{BAD9B883-576A-4B04-83E3-976082DEB29E}" presName="tile1text" presStyleLbl="node1" presStyleIdx="0" presStyleCnt="4">
        <dgm:presLayoutVars>
          <dgm:chMax val="0"/>
          <dgm:chPref val="0"/>
          <dgm:bulletEnabled val="1"/>
        </dgm:presLayoutVars>
      </dgm:prSet>
      <dgm:spPr/>
      <dgm:t>
        <a:bodyPr/>
        <a:lstStyle/>
        <a:p>
          <a:endParaRPr lang="en-US"/>
        </a:p>
      </dgm:t>
    </dgm:pt>
    <dgm:pt modelId="{25A3CE49-97EF-44A7-89EE-2DF4D229397D}" type="pres">
      <dgm:prSet presAssocID="{BAD9B883-576A-4B04-83E3-976082DEB29E}" presName="tile2" presStyleLbl="node1" presStyleIdx="1" presStyleCnt="4"/>
      <dgm:spPr/>
      <dgm:t>
        <a:bodyPr/>
        <a:lstStyle/>
        <a:p>
          <a:endParaRPr lang="en-US"/>
        </a:p>
      </dgm:t>
    </dgm:pt>
    <dgm:pt modelId="{121BE44E-527B-4195-8112-1D9B2D8019E8}" type="pres">
      <dgm:prSet presAssocID="{BAD9B883-576A-4B04-83E3-976082DEB29E}" presName="tile2text" presStyleLbl="node1" presStyleIdx="1" presStyleCnt="4">
        <dgm:presLayoutVars>
          <dgm:chMax val="0"/>
          <dgm:chPref val="0"/>
          <dgm:bulletEnabled val="1"/>
        </dgm:presLayoutVars>
      </dgm:prSet>
      <dgm:spPr/>
      <dgm:t>
        <a:bodyPr/>
        <a:lstStyle/>
        <a:p>
          <a:endParaRPr lang="en-US"/>
        </a:p>
      </dgm:t>
    </dgm:pt>
    <dgm:pt modelId="{B817197B-2444-4F1C-B319-DF6C868B9218}" type="pres">
      <dgm:prSet presAssocID="{BAD9B883-576A-4B04-83E3-976082DEB29E}" presName="tile3" presStyleLbl="node1" presStyleIdx="2" presStyleCnt="4" custLinFactNeighborY="2703"/>
      <dgm:spPr/>
      <dgm:t>
        <a:bodyPr/>
        <a:lstStyle/>
        <a:p>
          <a:endParaRPr lang="en-US"/>
        </a:p>
      </dgm:t>
    </dgm:pt>
    <dgm:pt modelId="{1C6F6380-5A83-4C78-8560-B22C0E90163E}" type="pres">
      <dgm:prSet presAssocID="{BAD9B883-576A-4B04-83E3-976082DEB29E}" presName="tile3text" presStyleLbl="node1" presStyleIdx="2" presStyleCnt="4">
        <dgm:presLayoutVars>
          <dgm:chMax val="0"/>
          <dgm:chPref val="0"/>
          <dgm:bulletEnabled val="1"/>
        </dgm:presLayoutVars>
      </dgm:prSet>
      <dgm:spPr/>
      <dgm:t>
        <a:bodyPr/>
        <a:lstStyle/>
        <a:p>
          <a:endParaRPr lang="en-US"/>
        </a:p>
      </dgm:t>
    </dgm:pt>
    <dgm:pt modelId="{0C8A522E-39E7-4D9C-9B70-14F1361E7090}" type="pres">
      <dgm:prSet presAssocID="{BAD9B883-576A-4B04-83E3-976082DEB29E}" presName="tile4" presStyleLbl="node1" presStyleIdx="3" presStyleCnt="4"/>
      <dgm:spPr/>
      <dgm:t>
        <a:bodyPr/>
        <a:lstStyle/>
        <a:p>
          <a:endParaRPr lang="en-US"/>
        </a:p>
      </dgm:t>
    </dgm:pt>
    <dgm:pt modelId="{CA28D0AC-EE75-4EB5-BFD3-E076EEA43099}" type="pres">
      <dgm:prSet presAssocID="{BAD9B883-576A-4B04-83E3-976082DEB29E}" presName="tile4text" presStyleLbl="node1" presStyleIdx="3" presStyleCnt="4">
        <dgm:presLayoutVars>
          <dgm:chMax val="0"/>
          <dgm:chPref val="0"/>
          <dgm:bulletEnabled val="1"/>
        </dgm:presLayoutVars>
      </dgm:prSet>
      <dgm:spPr/>
      <dgm:t>
        <a:bodyPr/>
        <a:lstStyle/>
        <a:p>
          <a:endParaRPr lang="en-US"/>
        </a:p>
      </dgm:t>
    </dgm:pt>
    <dgm:pt modelId="{83454301-4454-4304-AAA1-A4879CA792DC}" type="pres">
      <dgm:prSet presAssocID="{BAD9B883-576A-4B04-83E3-976082DEB29E}" presName="centerTile" presStyleLbl="fgShp" presStyleIdx="0" presStyleCnt="1" custScaleX="290322" custScaleY="183784">
        <dgm:presLayoutVars>
          <dgm:chMax val="0"/>
          <dgm:chPref val="0"/>
        </dgm:presLayoutVars>
      </dgm:prSet>
      <dgm:spPr/>
      <dgm:t>
        <a:bodyPr/>
        <a:lstStyle/>
        <a:p>
          <a:endParaRPr lang="en-US"/>
        </a:p>
      </dgm:t>
    </dgm:pt>
  </dgm:ptLst>
  <dgm:cxnLst>
    <dgm:cxn modelId="{6B4C7B21-07B6-4CF0-B058-2990F2E55B83}" type="presOf" srcId="{FF70E206-3226-4347-869F-A76BACB3BBB2}" destId="{1B2A4654-E91C-4B5C-8C72-2BFED9AA002D}" srcOrd="0" destOrd="0" presId="urn:microsoft.com/office/officeart/2005/8/layout/matrix1"/>
    <dgm:cxn modelId="{2474A4F9-4D38-4685-9324-44593755AA23}" srcId="{BAD9B883-576A-4B04-83E3-976082DEB29E}" destId="{F510DF3D-90A0-41AD-BFAA-DC1DC8717B7F}" srcOrd="0" destOrd="0" parTransId="{93F2F408-4504-4273-A4B2-C5D14138C2AA}" sibTransId="{C3963447-F377-4F94-8F81-8EB36E45BD2A}"/>
    <dgm:cxn modelId="{06ED8340-28E2-406A-BC49-9B5C7B211AF7}" type="presOf" srcId="{80B9F773-350D-4444-A5DF-DAB2110C1F81}" destId="{CA28D0AC-EE75-4EB5-BFD3-E076EEA43099}" srcOrd="1" destOrd="0" presId="urn:microsoft.com/office/officeart/2005/8/layout/matrix1"/>
    <dgm:cxn modelId="{5AFB350B-C67C-4226-A572-19FE24407E38}" type="presOf" srcId="{C443BC17-6AF7-4E03-8AF8-202C3716C3E0}" destId="{25A3CE49-97EF-44A7-89EE-2DF4D229397D}" srcOrd="0" destOrd="0" presId="urn:microsoft.com/office/officeart/2005/8/layout/matrix1"/>
    <dgm:cxn modelId="{A002C0A9-A5D2-415E-A0AB-920857D26875}" srcId="{F510DF3D-90A0-41AD-BFAA-DC1DC8717B7F}" destId="{FF70E206-3226-4347-869F-A76BACB3BBB2}" srcOrd="0" destOrd="0" parTransId="{8C1501BD-3217-4481-B585-8B03911FE75B}" sibTransId="{FB4801DE-C4B7-4158-AAC8-89FEAC2752FB}"/>
    <dgm:cxn modelId="{BF8F27C4-C9D1-46E3-83E9-3C325247EAAB}" type="presOf" srcId="{FF70E206-3226-4347-869F-A76BACB3BBB2}" destId="{F0A380A7-AE29-4D10-8EB5-0E7C1B1F15D6}" srcOrd="1" destOrd="0" presId="urn:microsoft.com/office/officeart/2005/8/layout/matrix1"/>
    <dgm:cxn modelId="{788C39EC-A01F-4119-91C6-3A09F66F9DB6}" srcId="{F510DF3D-90A0-41AD-BFAA-DC1DC8717B7F}" destId="{80B9F773-350D-4444-A5DF-DAB2110C1F81}" srcOrd="3" destOrd="0" parTransId="{B96A39B7-910A-4C72-8C16-5E1FF8F17E41}" sibTransId="{46426B23-3565-4BCD-B1C2-8C5F885E5BA5}"/>
    <dgm:cxn modelId="{948AB777-4B0C-4284-A53B-CA1828DE4EA0}" type="presOf" srcId="{E59473EE-181C-43E6-93BE-A019DDDA15DA}" destId="{B817197B-2444-4F1C-B319-DF6C868B9218}" srcOrd="0" destOrd="0" presId="urn:microsoft.com/office/officeart/2005/8/layout/matrix1"/>
    <dgm:cxn modelId="{10C3DBC6-BF16-4AF9-ACFD-670DAC2A36DD}" srcId="{F510DF3D-90A0-41AD-BFAA-DC1DC8717B7F}" destId="{E59473EE-181C-43E6-93BE-A019DDDA15DA}" srcOrd="2" destOrd="0" parTransId="{D2C7454A-8FFE-4618-B2F3-3938158D71C9}" sibTransId="{6CC6BB22-EE61-4F88-9684-CE0E876BBF9B}"/>
    <dgm:cxn modelId="{4805CEDC-C3E5-4626-8F2B-87509454BF33}" type="presOf" srcId="{E59473EE-181C-43E6-93BE-A019DDDA15DA}" destId="{1C6F6380-5A83-4C78-8560-B22C0E90163E}" srcOrd="1" destOrd="0" presId="urn:microsoft.com/office/officeart/2005/8/layout/matrix1"/>
    <dgm:cxn modelId="{8BD70B81-1B89-4C17-8F0F-4861781D0A82}" type="presOf" srcId="{C443BC17-6AF7-4E03-8AF8-202C3716C3E0}" destId="{121BE44E-527B-4195-8112-1D9B2D8019E8}" srcOrd="1" destOrd="0" presId="urn:microsoft.com/office/officeart/2005/8/layout/matrix1"/>
    <dgm:cxn modelId="{750A31CD-CBA5-4BA7-A783-34011A091C31}" type="presOf" srcId="{80B9F773-350D-4444-A5DF-DAB2110C1F81}" destId="{0C8A522E-39E7-4D9C-9B70-14F1361E7090}" srcOrd="0" destOrd="0" presId="urn:microsoft.com/office/officeart/2005/8/layout/matrix1"/>
    <dgm:cxn modelId="{7687843C-0E5F-4389-8B95-D973CFA85718}" type="presOf" srcId="{F510DF3D-90A0-41AD-BFAA-DC1DC8717B7F}" destId="{83454301-4454-4304-AAA1-A4879CA792DC}" srcOrd="0" destOrd="0" presId="urn:microsoft.com/office/officeart/2005/8/layout/matrix1"/>
    <dgm:cxn modelId="{27F8C185-A20A-4C37-B0F9-DCE39C0D477E}" srcId="{F510DF3D-90A0-41AD-BFAA-DC1DC8717B7F}" destId="{C443BC17-6AF7-4E03-8AF8-202C3716C3E0}" srcOrd="1" destOrd="0" parTransId="{C1F43CE1-7AC5-4FEB-849C-D7872F168BDC}" sibTransId="{9C6AE803-252F-40D1-8292-6F423DD600A0}"/>
    <dgm:cxn modelId="{402EB5AC-43DD-4E6B-8C73-848E3EE1A4BA}" type="presOf" srcId="{BAD9B883-576A-4B04-83E3-976082DEB29E}" destId="{74F16623-7D5D-42A4-8A49-42D19E0E1BFE}" srcOrd="0" destOrd="0" presId="urn:microsoft.com/office/officeart/2005/8/layout/matrix1"/>
    <dgm:cxn modelId="{7CBA144C-9C5B-4DA9-803C-9D379A60F706}" type="presParOf" srcId="{74F16623-7D5D-42A4-8A49-42D19E0E1BFE}" destId="{86067919-241F-45EA-94FE-ADA19E70AA0F}" srcOrd="0" destOrd="0" presId="urn:microsoft.com/office/officeart/2005/8/layout/matrix1"/>
    <dgm:cxn modelId="{3FB4D706-0DF6-4AC6-B0AE-47AB6ED385DF}" type="presParOf" srcId="{86067919-241F-45EA-94FE-ADA19E70AA0F}" destId="{1B2A4654-E91C-4B5C-8C72-2BFED9AA002D}" srcOrd="0" destOrd="0" presId="urn:microsoft.com/office/officeart/2005/8/layout/matrix1"/>
    <dgm:cxn modelId="{6A384711-E0DC-4023-B431-F395C8DD8B53}" type="presParOf" srcId="{86067919-241F-45EA-94FE-ADA19E70AA0F}" destId="{F0A380A7-AE29-4D10-8EB5-0E7C1B1F15D6}" srcOrd="1" destOrd="0" presId="urn:microsoft.com/office/officeart/2005/8/layout/matrix1"/>
    <dgm:cxn modelId="{35F99B4E-AE0C-4399-9293-917CDF44C1E5}" type="presParOf" srcId="{86067919-241F-45EA-94FE-ADA19E70AA0F}" destId="{25A3CE49-97EF-44A7-89EE-2DF4D229397D}" srcOrd="2" destOrd="0" presId="urn:microsoft.com/office/officeart/2005/8/layout/matrix1"/>
    <dgm:cxn modelId="{C584B1E3-A4D4-4098-8CE7-8BC426B5EAA1}" type="presParOf" srcId="{86067919-241F-45EA-94FE-ADA19E70AA0F}" destId="{121BE44E-527B-4195-8112-1D9B2D8019E8}" srcOrd="3" destOrd="0" presId="urn:microsoft.com/office/officeart/2005/8/layout/matrix1"/>
    <dgm:cxn modelId="{540BD068-8162-49A9-AB52-46D6DE37CA92}" type="presParOf" srcId="{86067919-241F-45EA-94FE-ADA19E70AA0F}" destId="{B817197B-2444-4F1C-B319-DF6C868B9218}" srcOrd="4" destOrd="0" presId="urn:microsoft.com/office/officeart/2005/8/layout/matrix1"/>
    <dgm:cxn modelId="{5AC9D31C-35AA-4FC5-931D-70D242CADF39}" type="presParOf" srcId="{86067919-241F-45EA-94FE-ADA19E70AA0F}" destId="{1C6F6380-5A83-4C78-8560-B22C0E90163E}" srcOrd="5" destOrd="0" presId="urn:microsoft.com/office/officeart/2005/8/layout/matrix1"/>
    <dgm:cxn modelId="{75376EB5-EAA5-4DF0-944E-0F34D6C07680}" type="presParOf" srcId="{86067919-241F-45EA-94FE-ADA19E70AA0F}" destId="{0C8A522E-39E7-4D9C-9B70-14F1361E7090}" srcOrd="6" destOrd="0" presId="urn:microsoft.com/office/officeart/2005/8/layout/matrix1"/>
    <dgm:cxn modelId="{0CEB4FDB-1D0D-49DB-8D37-876EA7E5D8FA}" type="presParOf" srcId="{86067919-241F-45EA-94FE-ADA19E70AA0F}" destId="{CA28D0AC-EE75-4EB5-BFD3-E076EEA43099}" srcOrd="7" destOrd="0" presId="urn:microsoft.com/office/officeart/2005/8/layout/matrix1"/>
    <dgm:cxn modelId="{37600292-ECE6-4C20-ADF0-1541A5A031E1}" type="presParOf" srcId="{74F16623-7D5D-42A4-8A49-42D19E0E1BFE}" destId="{83454301-4454-4304-AAA1-A4879CA792DC}"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F2B222-D1F5-440A-B2C3-8980AF7830B9}"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DB203081-3730-4B61-80DD-A373D0AC820B}">
      <dgm:prSet phldrT="[Text]"/>
      <dgm:spPr/>
      <dgm:t>
        <a:bodyPr/>
        <a:lstStyle/>
        <a:p>
          <a:r>
            <a:rPr lang="en-US" dirty="0" smtClean="0">
              <a:solidFill>
                <a:srgbClr val="FF0000"/>
              </a:solidFill>
            </a:rPr>
            <a:t>Risk</a:t>
          </a:r>
          <a:endParaRPr lang="en-US" dirty="0">
            <a:solidFill>
              <a:srgbClr val="FF0000"/>
            </a:solidFill>
          </a:endParaRPr>
        </a:p>
      </dgm:t>
    </dgm:pt>
    <dgm:pt modelId="{E8B35138-D46F-40BD-A8DA-D66F62F59075}" type="parTrans" cxnId="{D4788468-9A0A-4CBF-BA33-1A00AFC4CB67}">
      <dgm:prSet/>
      <dgm:spPr/>
      <dgm:t>
        <a:bodyPr/>
        <a:lstStyle/>
        <a:p>
          <a:endParaRPr lang="en-US"/>
        </a:p>
      </dgm:t>
    </dgm:pt>
    <dgm:pt modelId="{6B1FECBF-A29C-455C-BC15-8A1CE5627E23}" type="sibTrans" cxnId="{D4788468-9A0A-4CBF-BA33-1A00AFC4CB67}">
      <dgm:prSet/>
      <dgm:spPr/>
      <dgm:t>
        <a:bodyPr/>
        <a:lstStyle/>
        <a:p>
          <a:endParaRPr lang="en-US"/>
        </a:p>
      </dgm:t>
    </dgm:pt>
    <dgm:pt modelId="{1162DE56-23E1-46E2-BBD5-203E3A9531BB}">
      <dgm:prSet phldrT="[Text]"/>
      <dgm:spPr/>
      <dgm:t>
        <a:bodyPr/>
        <a:lstStyle/>
        <a:p>
          <a:r>
            <a:rPr lang="en-US" dirty="0" smtClean="0">
              <a:solidFill>
                <a:srgbClr val="FF0000"/>
              </a:solidFill>
            </a:rPr>
            <a:t>Risk</a:t>
          </a:r>
          <a:endParaRPr lang="en-US" dirty="0">
            <a:solidFill>
              <a:srgbClr val="FF0000"/>
            </a:solidFill>
          </a:endParaRPr>
        </a:p>
      </dgm:t>
    </dgm:pt>
    <dgm:pt modelId="{C2C8918F-EBE3-40C5-B64B-FCD6B9B3318B}" type="parTrans" cxnId="{3EBB689B-04E5-4C1D-B6EC-E105806499AB}">
      <dgm:prSet/>
      <dgm:spPr/>
      <dgm:t>
        <a:bodyPr/>
        <a:lstStyle/>
        <a:p>
          <a:endParaRPr lang="en-US"/>
        </a:p>
      </dgm:t>
    </dgm:pt>
    <dgm:pt modelId="{C8864828-A878-4717-9E3C-2F1B45950FDD}" type="sibTrans" cxnId="{3EBB689B-04E5-4C1D-B6EC-E105806499AB}">
      <dgm:prSet/>
      <dgm:spPr/>
      <dgm:t>
        <a:bodyPr/>
        <a:lstStyle/>
        <a:p>
          <a:endParaRPr lang="en-US"/>
        </a:p>
      </dgm:t>
    </dgm:pt>
    <dgm:pt modelId="{EFE4EF6A-1BDB-43CE-8918-600CD808F980}">
      <dgm:prSet phldrT="[Text]"/>
      <dgm:spPr/>
      <dgm:t>
        <a:bodyPr/>
        <a:lstStyle/>
        <a:p>
          <a:r>
            <a:rPr lang="en-US" dirty="0" smtClean="0"/>
            <a:t>Risk</a:t>
          </a:r>
          <a:endParaRPr lang="en-US" dirty="0"/>
        </a:p>
      </dgm:t>
    </dgm:pt>
    <dgm:pt modelId="{14EE0CD5-9DEB-419A-B224-0518FBDF16E9}" type="parTrans" cxnId="{487E3E81-AEA9-4145-ADDD-3220A9E57618}">
      <dgm:prSet/>
      <dgm:spPr/>
      <dgm:t>
        <a:bodyPr/>
        <a:lstStyle/>
        <a:p>
          <a:endParaRPr lang="en-US"/>
        </a:p>
      </dgm:t>
    </dgm:pt>
    <dgm:pt modelId="{87E9F870-4B94-4FD7-828C-70B59CD0F65B}" type="sibTrans" cxnId="{487E3E81-AEA9-4145-ADDD-3220A9E57618}">
      <dgm:prSet/>
      <dgm:spPr/>
      <dgm:t>
        <a:bodyPr/>
        <a:lstStyle/>
        <a:p>
          <a:endParaRPr lang="en-US"/>
        </a:p>
      </dgm:t>
    </dgm:pt>
    <dgm:pt modelId="{75F2AA77-698B-4816-ABDC-C66C15B348E8}">
      <dgm:prSet phldrT="[Text]" custT="1"/>
      <dgm:spPr/>
      <dgm:t>
        <a:bodyPr/>
        <a:lstStyle/>
        <a:p>
          <a:r>
            <a:rPr lang="en-US" sz="2800" b="1" dirty="0" smtClean="0">
              <a:solidFill>
                <a:srgbClr val="00B050"/>
              </a:solidFill>
            </a:rPr>
            <a:t>Decision</a:t>
          </a:r>
          <a:endParaRPr lang="en-US" sz="2400" b="1" dirty="0">
            <a:solidFill>
              <a:srgbClr val="00B050"/>
            </a:solidFill>
          </a:endParaRPr>
        </a:p>
      </dgm:t>
    </dgm:pt>
    <dgm:pt modelId="{57B0F9FF-51BD-41DC-8F3C-3431C89327B0}" type="parTrans" cxnId="{96F2CF1D-BFDB-4367-9C91-98E74D624BFD}">
      <dgm:prSet/>
      <dgm:spPr/>
      <dgm:t>
        <a:bodyPr/>
        <a:lstStyle/>
        <a:p>
          <a:endParaRPr lang="en-US"/>
        </a:p>
      </dgm:t>
    </dgm:pt>
    <dgm:pt modelId="{C0948357-F384-4455-8A49-8BA7DC5DA2B2}" type="sibTrans" cxnId="{96F2CF1D-BFDB-4367-9C91-98E74D624BFD}">
      <dgm:prSet/>
      <dgm:spPr/>
      <dgm:t>
        <a:bodyPr/>
        <a:lstStyle/>
        <a:p>
          <a:endParaRPr lang="en-US"/>
        </a:p>
      </dgm:t>
    </dgm:pt>
    <dgm:pt modelId="{F8638BAA-13D6-4771-B0E2-EE5FB8A0EFA4}" type="pres">
      <dgm:prSet presAssocID="{C0F2B222-D1F5-440A-B2C3-8980AF7830B9}" presName="Name0" presStyleCnt="0">
        <dgm:presLayoutVars>
          <dgm:chMax val="4"/>
          <dgm:resizeHandles val="exact"/>
        </dgm:presLayoutVars>
      </dgm:prSet>
      <dgm:spPr/>
      <dgm:t>
        <a:bodyPr/>
        <a:lstStyle/>
        <a:p>
          <a:endParaRPr lang="en-US"/>
        </a:p>
      </dgm:t>
    </dgm:pt>
    <dgm:pt modelId="{CC41CA6B-4339-4145-9E8B-476BD1DAC0E5}" type="pres">
      <dgm:prSet presAssocID="{C0F2B222-D1F5-440A-B2C3-8980AF7830B9}" presName="ellipse" presStyleLbl="trBgShp" presStyleIdx="0" presStyleCnt="1" custScaleX="131497" custLinFactNeighborX="310" custLinFactNeighborY="6875"/>
      <dgm:spPr/>
    </dgm:pt>
    <dgm:pt modelId="{0DC8DC6A-4033-447D-8C41-4197CFAC4C91}" type="pres">
      <dgm:prSet presAssocID="{C0F2B222-D1F5-440A-B2C3-8980AF7830B9}" presName="arrow1" presStyleLbl="fgShp" presStyleIdx="0" presStyleCnt="1" custScaleX="161538" custScaleY="123196" custLinFactNeighborX="-11539" custLinFactNeighborY="-29776"/>
      <dgm:spPr/>
    </dgm:pt>
    <dgm:pt modelId="{6A7D2DBD-F4DA-4989-85E0-249A67C494EC}" type="pres">
      <dgm:prSet presAssocID="{C0F2B222-D1F5-440A-B2C3-8980AF7830B9}" presName="rectangle" presStyleLbl="revTx" presStyleIdx="0" presStyleCnt="1" custScaleX="166667" custScaleY="132948" custLinFactNeighborY="20427">
        <dgm:presLayoutVars>
          <dgm:bulletEnabled val="1"/>
        </dgm:presLayoutVars>
      </dgm:prSet>
      <dgm:spPr/>
      <dgm:t>
        <a:bodyPr/>
        <a:lstStyle/>
        <a:p>
          <a:endParaRPr lang="en-US"/>
        </a:p>
      </dgm:t>
    </dgm:pt>
    <dgm:pt modelId="{BD12C069-2A65-44D0-B86C-9F00C8DE57FF}" type="pres">
      <dgm:prSet presAssocID="{1162DE56-23E1-46E2-BBD5-203E3A9531BB}" presName="item1" presStyleLbl="node1" presStyleIdx="0" presStyleCnt="3">
        <dgm:presLayoutVars>
          <dgm:bulletEnabled val="1"/>
        </dgm:presLayoutVars>
      </dgm:prSet>
      <dgm:spPr/>
      <dgm:t>
        <a:bodyPr/>
        <a:lstStyle/>
        <a:p>
          <a:endParaRPr lang="en-US"/>
        </a:p>
      </dgm:t>
    </dgm:pt>
    <dgm:pt modelId="{F37AB8BC-D200-4D4A-BD9E-368A1DD32E40}" type="pres">
      <dgm:prSet presAssocID="{EFE4EF6A-1BDB-43CE-8918-600CD808F980}" presName="item2" presStyleLbl="node1" presStyleIdx="1" presStyleCnt="3">
        <dgm:presLayoutVars>
          <dgm:bulletEnabled val="1"/>
        </dgm:presLayoutVars>
      </dgm:prSet>
      <dgm:spPr/>
      <dgm:t>
        <a:bodyPr/>
        <a:lstStyle/>
        <a:p>
          <a:endParaRPr lang="en-US"/>
        </a:p>
      </dgm:t>
    </dgm:pt>
    <dgm:pt modelId="{80B8665D-8F27-4F6A-A9C3-9234531CBD10}" type="pres">
      <dgm:prSet presAssocID="{75F2AA77-698B-4816-ABDC-C66C15B348E8}" presName="item3" presStyleLbl="node1" presStyleIdx="2" presStyleCnt="3">
        <dgm:presLayoutVars>
          <dgm:bulletEnabled val="1"/>
        </dgm:presLayoutVars>
      </dgm:prSet>
      <dgm:spPr/>
      <dgm:t>
        <a:bodyPr/>
        <a:lstStyle/>
        <a:p>
          <a:endParaRPr lang="en-US"/>
        </a:p>
      </dgm:t>
    </dgm:pt>
    <dgm:pt modelId="{A180F91D-DAEC-4B12-BFB6-00561BD7F078}" type="pres">
      <dgm:prSet presAssocID="{C0F2B222-D1F5-440A-B2C3-8980AF7830B9}" presName="funnel" presStyleLbl="trAlignAcc1" presStyleIdx="0" presStyleCnt="1" custScaleX="131868" custScaleY="84570"/>
      <dgm:spPr/>
    </dgm:pt>
  </dgm:ptLst>
  <dgm:cxnLst>
    <dgm:cxn modelId="{487E3E81-AEA9-4145-ADDD-3220A9E57618}" srcId="{C0F2B222-D1F5-440A-B2C3-8980AF7830B9}" destId="{EFE4EF6A-1BDB-43CE-8918-600CD808F980}" srcOrd="2" destOrd="0" parTransId="{14EE0CD5-9DEB-419A-B224-0518FBDF16E9}" sibTransId="{87E9F870-4B94-4FD7-828C-70B59CD0F65B}"/>
    <dgm:cxn modelId="{C2087071-44C3-4E56-9FC7-36B462D87FBC}" type="presOf" srcId="{C0F2B222-D1F5-440A-B2C3-8980AF7830B9}" destId="{F8638BAA-13D6-4771-B0E2-EE5FB8A0EFA4}" srcOrd="0" destOrd="0" presId="urn:microsoft.com/office/officeart/2005/8/layout/funnel1"/>
    <dgm:cxn modelId="{96F2CF1D-BFDB-4367-9C91-98E74D624BFD}" srcId="{C0F2B222-D1F5-440A-B2C3-8980AF7830B9}" destId="{75F2AA77-698B-4816-ABDC-C66C15B348E8}" srcOrd="3" destOrd="0" parTransId="{57B0F9FF-51BD-41DC-8F3C-3431C89327B0}" sibTransId="{C0948357-F384-4455-8A49-8BA7DC5DA2B2}"/>
    <dgm:cxn modelId="{3EBB689B-04E5-4C1D-B6EC-E105806499AB}" srcId="{C0F2B222-D1F5-440A-B2C3-8980AF7830B9}" destId="{1162DE56-23E1-46E2-BBD5-203E3A9531BB}" srcOrd="1" destOrd="0" parTransId="{C2C8918F-EBE3-40C5-B64B-FCD6B9B3318B}" sibTransId="{C8864828-A878-4717-9E3C-2F1B45950FDD}"/>
    <dgm:cxn modelId="{D4788468-9A0A-4CBF-BA33-1A00AFC4CB67}" srcId="{C0F2B222-D1F5-440A-B2C3-8980AF7830B9}" destId="{DB203081-3730-4B61-80DD-A373D0AC820B}" srcOrd="0" destOrd="0" parTransId="{E8B35138-D46F-40BD-A8DA-D66F62F59075}" sibTransId="{6B1FECBF-A29C-455C-BC15-8A1CE5627E23}"/>
    <dgm:cxn modelId="{F3B4B811-918E-4CBA-B2A9-982B8944E71B}" type="presOf" srcId="{DB203081-3730-4B61-80DD-A373D0AC820B}" destId="{80B8665D-8F27-4F6A-A9C3-9234531CBD10}" srcOrd="0" destOrd="0" presId="urn:microsoft.com/office/officeart/2005/8/layout/funnel1"/>
    <dgm:cxn modelId="{812D0B54-FDF7-46A2-B8A2-F447686083D8}" type="presOf" srcId="{1162DE56-23E1-46E2-BBD5-203E3A9531BB}" destId="{F37AB8BC-D200-4D4A-BD9E-368A1DD32E40}" srcOrd="0" destOrd="0" presId="urn:microsoft.com/office/officeart/2005/8/layout/funnel1"/>
    <dgm:cxn modelId="{A08AF87D-BE3B-4844-8F49-218EEEE63EA1}" type="presOf" srcId="{75F2AA77-698B-4816-ABDC-C66C15B348E8}" destId="{6A7D2DBD-F4DA-4989-85E0-249A67C494EC}" srcOrd="0" destOrd="0" presId="urn:microsoft.com/office/officeart/2005/8/layout/funnel1"/>
    <dgm:cxn modelId="{B005CCBB-A365-4A1D-8571-EBF7AC64754B}" type="presOf" srcId="{EFE4EF6A-1BDB-43CE-8918-600CD808F980}" destId="{BD12C069-2A65-44D0-B86C-9F00C8DE57FF}" srcOrd="0" destOrd="0" presId="urn:microsoft.com/office/officeart/2005/8/layout/funnel1"/>
    <dgm:cxn modelId="{82F2291B-2579-470C-B987-8998C968F891}" type="presParOf" srcId="{F8638BAA-13D6-4771-B0E2-EE5FB8A0EFA4}" destId="{CC41CA6B-4339-4145-9E8B-476BD1DAC0E5}" srcOrd="0" destOrd="0" presId="urn:microsoft.com/office/officeart/2005/8/layout/funnel1"/>
    <dgm:cxn modelId="{AF9CD961-4B7C-4AFF-8D0D-3C866AC4100A}" type="presParOf" srcId="{F8638BAA-13D6-4771-B0E2-EE5FB8A0EFA4}" destId="{0DC8DC6A-4033-447D-8C41-4197CFAC4C91}" srcOrd="1" destOrd="0" presId="urn:microsoft.com/office/officeart/2005/8/layout/funnel1"/>
    <dgm:cxn modelId="{6A9D4E0F-FAF8-4AA6-A1E0-B55A597509A6}" type="presParOf" srcId="{F8638BAA-13D6-4771-B0E2-EE5FB8A0EFA4}" destId="{6A7D2DBD-F4DA-4989-85E0-249A67C494EC}" srcOrd="2" destOrd="0" presId="urn:microsoft.com/office/officeart/2005/8/layout/funnel1"/>
    <dgm:cxn modelId="{3F3B42D2-1F2A-4FA0-8EA6-78A667485D51}" type="presParOf" srcId="{F8638BAA-13D6-4771-B0E2-EE5FB8A0EFA4}" destId="{BD12C069-2A65-44D0-B86C-9F00C8DE57FF}" srcOrd="3" destOrd="0" presId="urn:microsoft.com/office/officeart/2005/8/layout/funnel1"/>
    <dgm:cxn modelId="{D3D83DC9-91B8-4EB4-8E63-9B9C1E2C3A62}" type="presParOf" srcId="{F8638BAA-13D6-4771-B0E2-EE5FB8A0EFA4}" destId="{F37AB8BC-D200-4D4A-BD9E-368A1DD32E40}" srcOrd="4" destOrd="0" presId="urn:microsoft.com/office/officeart/2005/8/layout/funnel1"/>
    <dgm:cxn modelId="{CDF54A6C-06D0-47E1-8E7C-95B8FC60B5C9}" type="presParOf" srcId="{F8638BAA-13D6-4771-B0E2-EE5FB8A0EFA4}" destId="{80B8665D-8F27-4F6A-A9C3-9234531CBD10}" srcOrd="5" destOrd="0" presId="urn:microsoft.com/office/officeart/2005/8/layout/funnel1"/>
    <dgm:cxn modelId="{737E0456-4D85-4393-8727-ED69E38E7472}" type="presParOf" srcId="{F8638BAA-13D6-4771-B0E2-EE5FB8A0EFA4}" destId="{A180F91D-DAEC-4B12-BFB6-00561BD7F078}" srcOrd="6" destOrd="0" presId="urn:microsoft.com/office/officeart/2005/8/layout/funne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3215C6-9D96-42C5-956A-754FD887CD0A}" type="datetimeFigureOut">
              <a:rPr lang="en-US" smtClean="0"/>
              <a:pPr/>
              <a:t>09/07/2016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3E7FFA-143F-4CBA-BE75-C757C8B686FB}" type="slidenum">
              <a:rPr lang="en-US" smtClean="0"/>
              <a:pPr/>
              <a:t>‹#›</a:t>
            </a:fld>
            <a:endParaRPr lang="en-US"/>
          </a:p>
        </p:txBody>
      </p:sp>
    </p:spTree>
    <p:extLst>
      <p:ext uri="{BB962C8B-B14F-4D97-AF65-F5344CB8AC3E}">
        <p14:creationId xmlns:p14="http://schemas.microsoft.com/office/powerpoint/2010/main" val="271485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1</a:t>
            </a:fld>
            <a:endParaRPr lang="en-US"/>
          </a:p>
        </p:txBody>
      </p:sp>
    </p:spTree>
    <p:extLst>
      <p:ext uri="{BB962C8B-B14F-4D97-AF65-F5344CB8AC3E}">
        <p14:creationId xmlns:p14="http://schemas.microsoft.com/office/powerpoint/2010/main" val="2752563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10</a:t>
            </a:fld>
            <a:endParaRPr lang="en-US"/>
          </a:p>
        </p:txBody>
      </p:sp>
    </p:spTree>
    <p:extLst>
      <p:ext uri="{BB962C8B-B14F-4D97-AF65-F5344CB8AC3E}">
        <p14:creationId xmlns:p14="http://schemas.microsoft.com/office/powerpoint/2010/main" val="3979521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11</a:t>
            </a:fld>
            <a:endParaRPr lang="en-US"/>
          </a:p>
        </p:txBody>
      </p:sp>
    </p:spTree>
    <p:extLst>
      <p:ext uri="{BB962C8B-B14F-4D97-AF65-F5344CB8AC3E}">
        <p14:creationId xmlns:p14="http://schemas.microsoft.com/office/powerpoint/2010/main" val="3835243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14</a:t>
            </a:fld>
            <a:endParaRPr lang="en-US"/>
          </a:p>
        </p:txBody>
      </p:sp>
    </p:spTree>
    <p:extLst>
      <p:ext uri="{BB962C8B-B14F-4D97-AF65-F5344CB8AC3E}">
        <p14:creationId xmlns:p14="http://schemas.microsoft.com/office/powerpoint/2010/main" val="4153836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15</a:t>
            </a:fld>
            <a:endParaRPr lang="en-US"/>
          </a:p>
        </p:txBody>
      </p:sp>
    </p:spTree>
    <p:extLst>
      <p:ext uri="{BB962C8B-B14F-4D97-AF65-F5344CB8AC3E}">
        <p14:creationId xmlns:p14="http://schemas.microsoft.com/office/powerpoint/2010/main" val="3075425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16</a:t>
            </a:fld>
            <a:endParaRPr lang="en-US"/>
          </a:p>
        </p:txBody>
      </p:sp>
    </p:spTree>
    <p:extLst>
      <p:ext uri="{BB962C8B-B14F-4D97-AF65-F5344CB8AC3E}">
        <p14:creationId xmlns:p14="http://schemas.microsoft.com/office/powerpoint/2010/main" val="1866104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25</a:t>
            </a:fld>
            <a:endParaRPr lang="en-US"/>
          </a:p>
        </p:txBody>
      </p:sp>
    </p:spTree>
    <p:extLst>
      <p:ext uri="{BB962C8B-B14F-4D97-AF65-F5344CB8AC3E}">
        <p14:creationId xmlns:p14="http://schemas.microsoft.com/office/powerpoint/2010/main" val="3581211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26</a:t>
            </a:fld>
            <a:endParaRPr lang="en-US"/>
          </a:p>
        </p:txBody>
      </p:sp>
    </p:spTree>
    <p:extLst>
      <p:ext uri="{BB962C8B-B14F-4D97-AF65-F5344CB8AC3E}">
        <p14:creationId xmlns:p14="http://schemas.microsoft.com/office/powerpoint/2010/main" val="3805192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27</a:t>
            </a:fld>
            <a:endParaRPr lang="en-US"/>
          </a:p>
        </p:txBody>
      </p:sp>
    </p:spTree>
    <p:extLst>
      <p:ext uri="{BB962C8B-B14F-4D97-AF65-F5344CB8AC3E}">
        <p14:creationId xmlns:p14="http://schemas.microsoft.com/office/powerpoint/2010/main" val="386667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28</a:t>
            </a:fld>
            <a:endParaRPr lang="en-US"/>
          </a:p>
        </p:txBody>
      </p:sp>
    </p:spTree>
    <p:extLst>
      <p:ext uri="{BB962C8B-B14F-4D97-AF65-F5344CB8AC3E}">
        <p14:creationId xmlns:p14="http://schemas.microsoft.com/office/powerpoint/2010/main" val="3418692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29</a:t>
            </a:fld>
            <a:endParaRPr lang="en-US"/>
          </a:p>
        </p:txBody>
      </p:sp>
    </p:spTree>
    <p:extLst>
      <p:ext uri="{BB962C8B-B14F-4D97-AF65-F5344CB8AC3E}">
        <p14:creationId xmlns:p14="http://schemas.microsoft.com/office/powerpoint/2010/main" val="72894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2</a:t>
            </a:fld>
            <a:endParaRPr lang="en-US"/>
          </a:p>
        </p:txBody>
      </p:sp>
    </p:spTree>
    <p:extLst>
      <p:ext uri="{BB962C8B-B14F-4D97-AF65-F5344CB8AC3E}">
        <p14:creationId xmlns:p14="http://schemas.microsoft.com/office/powerpoint/2010/main" val="2614110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30</a:t>
            </a:fld>
            <a:endParaRPr lang="en-US"/>
          </a:p>
        </p:txBody>
      </p:sp>
    </p:spTree>
    <p:extLst>
      <p:ext uri="{BB962C8B-B14F-4D97-AF65-F5344CB8AC3E}">
        <p14:creationId xmlns:p14="http://schemas.microsoft.com/office/powerpoint/2010/main" val="4239259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31</a:t>
            </a:fld>
            <a:endParaRPr lang="en-US"/>
          </a:p>
        </p:txBody>
      </p:sp>
    </p:spTree>
    <p:extLst>
      <p:ext uri="{BB962C8B-B14F-4D97-AF65-F5344CB8AC3E}">
        <p14:creationId xmlns:p14="http://schemas.microsoft.com/office/powerpoint/2010/main" val="4216791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32</a:t>
            </a:fld>
            <a:endParaRPr lang="en-US"/>
          </a:p>
        </p:txBody>
      </p:sp>
    </p:spTree>
    <p:extLst>
      <p:ext uri="{BB962C8B-B14F-4D97-AF65-F5344CB8AC3E}">
        <p14:creationId xmlns:p14="http://schemas.microsoft.com/office/powerpoint/2010/main" val="3694240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33</a:t>
            </a:fld>
            <a:endParaRPr lang="en-US"/>
          </a:p>
        </p:txBody>
      </p:sp>
    </p:spTree>
    <p:extLst>
      <p:ext uri="{BB962C8B-B14F-4D97-AF65-F5344CB8AC3E}">
        <p14:creationId xmlns:p14="http://schemas.microsoft.com/office/powerpoint/2010/main" val="3978023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34</a:t>
            </a:fld>
            <a:endParaRPr lang="en-US"/>
          </a:p>
        </p:txBody>
      </p:sp>
    </p:spTree>
    <p:extLst>
      <p:ext uri="{BB962C8B-B14F-4D97-AF65-F5344CB8AC3E}">
        <p14:creationId xmlns:p14="http://schemas.microsoft.com/office/powerpoint/2010/main" val="176972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35</a:t>
            </a:fld>
            <a:endParaRPr lang="en-US"/>
          </a:p>
        </p:txBody>
      </p:sp>
    </p:spTree>
    <p:extLst>
      <p:ext uri="{BB962C8B-B14F-4D97-AF65-F5344CB8AC3E}">
        <p14:creationId xmlns:p14="http://schemas.microsoft.com/office/powerpoint/2010/main" val="795884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36</a:t>
            </a:fld>
            <a:endParaRPr lang="en-US"/>
          </a:p>
        </p:txBody>
      </p:sp>
    </p:spTree>
    <p:extLst>
      <p:ext uri="{BB962C8B-B14F-4D97-AF65-F5344CB8AC3E}">
        <p14:creationId xmlns:p14="http://schemas.microsoft.com/office/powerpoint/2010/main" val="3822493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37</a:t>
            </a:fld>
            <a:endParaRPr lang="en-US"/>
          </a:p>
        </p:txBody>
      </p:sp>
    </p:spTree>
    <p:extLst>
      <p:ext uri="{BB962C8B-B14F-4D97-AF65-F5344CB8AC3E}">
        <p14:creationId xmlns:p14="http://schemas.microsoft.com/office/powerpoint/2010/main" val="3168949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38</a:t>
            </a:fld>
            <a:endParaRPr lang="en-US"/>
          </a:p>
        </p:txBody>
      </p:sp>
    </p:spTree>
    <p:extLst>
      <p:ext uri="{BB962C8B-B14F-4D97-AF65-F5344CB8AC3E}">
        <p14:creationId xmlns:p14="http://schemas.microsoft.com/office/powerpoint/2010/main" val="391779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39</a:t>
            </a:fld>
            <a:endParaRPr lang="en-US"/>
          </a:p>
        </p:txBody>
      </p:sp>
    </p:spTree>
    <p:extLst>
      <p:ext uri="{BB962C8B-B14F-4D97-AF65-F5344CB8AC3E}">
        <p14:creationId xmlns:p14="http://schemas.microsoft.com/office/powerpoint/2010/main" val="229160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895307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40</a:t>
            </a:fld>
            <a:endParaRPr lang="en-US"/>
          </a:p>
        </p:txBody>
      </p:sp>
    </p:spTree>
    <p:extLst>
      <p:ext uri="{BB962C8B-B14F-4D97-AF65-F5344CB8AC3E}">
        <p14:creationId xmlns:p14="http://schemas.microsoft.com/office/powerpoint/2010/main" val="3027620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41</a:t>
            </a:fld>
            <a:endParaRPr lang="en-US"/>
          </a:p>
        </p:txBody>
      </p:sp>
    </p:spTree>
    <p:extLst>
      <p:ext uri="{BB962C8B-B14F-4D97-AF65-F5344CB8AC3E}">
        <p14:creationId xmlns:p14="http://schemas.microsoft.com/office/powerpoint/2010/main" val="508888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42</a:t>
            </a:fld>
            <a:endParaRPr lang="en-US"/>
          </a:p>
        </p:txBody>
      </p:sp>
    </p:spTree>
    <p:extLst>
      <p:ext uri="{BB962C8B-B14F-4D97-AF65-F5344CB8AC3E}">
        <p14:creationId xmlns:p14="http://schemas.microsoft.com/office/powerpoint/2010/main" val="1400004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43</a:t>
            </a:fld>
            <a:endParaRPr lang="en-US"/>
          </a:p>
        </p:txBody>
      </p:sp>
    </p:spTree>
    <p:extLst>
      <p:ext uri="{BB962C8B-B14F-4D97-AF65-F5344CB8AC3E}">
        <p14:creationId xmlns:p14="http://schemas.microsoft.com/office/powerpoint/2010/main" val="3356553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https://www.federalregister.gov/articles/2015/08/26/2015-20870/defense-federal-acquisition-regulation-supplement-network-penetration-reporting-and-contracting-for</a:t>
            </a:r>
          </a:p>
          <a:p>
            <a:endParaRPr lang="en-US" dirty="0"/>
          </a:p>
        </p:txBody>
      </p:sp>
      <p:sp>
        <p:nvSpPr>
          <p:cNvPr id="4" name="Slide Number Placeholder 3"/>
          <p:cNvSpPr>
            <a:spLocks noGrp="1"/>
          </p:cNvSpPr>
          <p:nvPr>
            <p:ph type="sldNum" sz="quarter" idx="10"/>
          </p:nvPr>
        </p:nvSpPr>
        <p:spPr/>
        <p:txBody>
          <a:bodyPr/>
          <a:lstStyle/>
          <a:p>
            <a:fld id="{903E7FFA-143F-4CBA-BE75-C757C8B686FB}" type="slidenum">
              <a:rPr lang="en-US" smtClean="0"/>
              <a:pPr/>
              <a:t>44</a:t>
            </a:fld>
            <a:endParaRPr lang="en-US"/>
          </a:p>
        </p:txBody>
      </p:sp>
    </p:spTree>
    <p:extLst>
      <p:ext uri="{BB962C8B-B14F-4D97-AF65-F5344CB8AC3E}">
        <p14:creationId xmlns:p14="http://schemas.microsoft.com/office/powerpoint/2010/main" val="1544211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45</a:t>
            </a:fld>
            <a:endParaRPr lang="en-US"/>
          </a:p>
        </p:txBody>
      </p:sp>
    </p:spTree>
    <p:extLst>
      <p:ext uri="{BB962C8B-B14F-4D97-AF65-F5344CB8AC3E}">
        <p14:creationId xmlns:p14="http://schemas.microsoft.com/office/powerpoint/2010/main" val="3015860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46</a:t>
            </a:fld>
            <a:endParaRPr lang="en-US"/>
          </a:p>
        </p:txBody>
      </p:sp>
    </p:spTree>
    <p:extLst>
      <p:ext uri="{BB962C8B-B14F-4D97-AF65-F5344CB8AC3E}">
        <p14:creationId xmlns:p14="http://schemas.microsoft.com/office/powerpoint/2010/main" val="419877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4</a:t>
            </a:fld>
            <a:endParaRPr lang="en-US"/>
          </a:p>
        </p:txBody>
      </p:sp>
    </p:spTree>
    <p:extLst>
      <p:ext uri="{BB962C8B-B14F-4D97-AF65-F5344CB8AC3E}">
        <p14:creationId xmlns:p14="http://schemas.microsoft.com/office/powerpoint/2010/main" val="107408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5</a:t>
            </a:fld>
            <a:endParaRPr lang="en-US"/>
          </a:p>
        </p:txBody>
      </p:sp>
    </p:spTree>
    <p:extLst>
      <p:ext uri="{BB962C8B-B14F-4D97-AF65-F5344CB8AC3E}">
        <p14:creationId xmlns:p14="http://schemas.microsoft.com/office/powerpoint/2010/main" val="4157269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6</a:t>
            </a:fld>
            <a:endParaRPr lang="en-US"/>
          </a:p>
        </p:txBody>
      </p:sp>
    </p:spTree>
    <p:extLst>
      <p:ext uri="{BB962C8B-B14F-4D97-AF65-F5344CB8AC3E}">
        <p14:creationId xmlns:p14="http://schemas.microsoft.com/office/powerpoint/2010/main" val="3862118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7</a:t>
            </a:fld>
            <a:endParaRPr lang="en-US"/>
          </a:p>
        </p:txBody>
      </p:sp>
    </p:spTree>
    <p:extLst>
      <p:ext uri="{BB962C8B-B14F-4D97-AF65-F5344CB8AC3E}">
        <p14:creationId xmlns:p14="http://schemas.microsoft.com/office/powerpoint/2010/main" val="4037006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8</a:t>
            </a:fld>
            <a:endParaRPr lang="en-US"/>
          </a:p>
        </p:txBody>
      </p:sp>
    </p:spTree>
    <p:extLst>
      <p:ext uri="{BB962C8B-B14F-4D97-AF65-F5344CB8AC3E}">
        <p14:creationId xmlns:p14="http://schemas.microsoft.com/office/powerpoint/2010/main" val="646703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9</a:t>
            </a:fld>
            <a:endParaRPr lang="en-US"/>
          </a:p>
        </p:txBody>
      </p:sp>
    </p:spTree>
    <p:extLst>
      <p:ext uri="{BB962C8B-B14F-4D97-AF65-F5344CB8AC3E}">
        <p14:creationId xmlns:p14="http://schemas.microsoft.com/office/powerpoint/2010/main" val="479229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574147E-FF10-444B-B083-478395BEAD47}" type="datetime1">
              <a:rPr lang="en-US" smtClean="0"/>
              <a:pPr/>
              <a:t>09/07/2016</a:t>
            </a:fld>
            <a:endParaRPr lang="en-US"/>
          </a:p>
        </p:txBody>
      </p:sp>
      <p:sp>
        <p:nvSpPr>
          <p:cNvPr id="5" name="Footer Placeholder 4"/>
          <p:cNvSpPr>
            <a:spLocks noGrp="1"/>
          </p:cNvSpPr>
          <p:nvPr>
            <p:ph type="ftr" sz="quarter" idx="11"/>
          </p:nvPr>
        </p:nvSpPr>
        <p:spPr>
          <a:xfrm>
            <a:off x="3124200" y="6477000"/>
            <a:ext cx="2895600" cy="381000"/>
          </a:xfrm>
        </p:spPr>
        <p:txBody>
          <a:bodyPr/>
          <a:lstStyle/>
          <a:p>
            <a:r>
              <a:rPr lang="en-US" dirty="0" smtClean="0"/>
              <a:t>LIMITED OFFICIAL USE ONLY DHHS/OIG</a:t>
            </a:r>
            <a:endParaRPr lang="en-US" dirty="0"/>
          </a:p>
        </p:txBody>
      </p:sp>
      <p:sp>
        <p:nvSpPr>
          <p:cNvPr id="6" name="Slide Number Placeholder 5"/>
          <p:cNvSpPr>
            <a:spLocks noGrp="1"/>
          </p:cNvSpPr>
          <p:nvPr>
            <p:ph type="sldNum" sz="quarter" idx="12"/>
          </p:nvPr>
        </p:nvSpPr>
        <p:spPr/>
        <p:txBody>
          <a:bodyPr/>
          <a:lstStyle/>
          <a:p>
            <a:fld id="{D9A7E21E-E127-48B3-81F7-B399265BA9BB}" type="slidenum">
              <a:rPr lang="en-US" smtClean="0"/>
              <a:pPr/>
              <a:t>‹#›</a:t>
            </a:fld>
            <a:endParaRPr lang="en-US"/>
          </a:p>
        </p:txBody>
      </p:sp>
      <p:pic>
        <p:nvPicPr>
          <p:cNvPr id="10" name="Picture 9" descr="seal_high_res_transparent.png"/>
          <p:cNvPicPr>
            <a:picLocks noChangeAspect="1"/>
          </p:cNvPicPr>
          <p:nvPr userDrawn="1"/>
        </p:nvPicPr>
        <p:blipFill>
          <a:blip r:embed="rId2" cstate="print"/>
          <a:stretch>
            <a:fillRect/>
          </a:stretch>
        </p:blipFill>
        <p:spPr>
          <a:xfrm>
            <a:off x="3581400" y="0"/>
            <a:ext cx="1980822" cy="199070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52601"/>
            <a:ext cx="8229600" cy="426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06E4D-95DE-4B11-9E35-82BA80BCC7CD}" type="datetime1">
              <a:rPr lang="en-US" smtClean="0"/>
              <a:pPr/>
              <a:t>09/07/2016</a:t>
            </a:fld>
            <a:endParaRPr lang="en-US"/>
          </a:p>
        </p:txBody>
      </p:sp>
      <p:sp>
        <p:nvSpPr>
          <p:cNvPr id="5" name="Footer Placeholder 4"/>
          <p:cNvSpPr>
            <a:spLocks noGrp="1"/>
          </p:cNvSpPr>
          <p:nvPr>
            <p:ph type="ftr" sz="quarter" idx="11"/>
          </p:nvPr>
        </p:nvSpPr>
        <p:spPr/>
        <p:txBody>
          <a:bodyPr/>
          <a:lstStyle/>
          <a:p>
            <a:r>
              <a:rPr lang="en-US" dirty="0" smtClean="0"/>
              <a:t>LIMITED OFFICIAL USE ONLY DHHS/OIG</a:t>
            </a:r>
            <a:endParaRPr lang="en-US" dirty="0"/>
          </a:p>
        </p:txBody>
      </p:sp>
      <p:sp>
        <p:nvSpPr>
          <p:cNvPr id="6" name="Slide Number Placeholder 5"/>
          <p:cNvSpPr>
            <a:spLocks noGrp="1"/>
          </p:cNvSpPr>
          <p:nvPr>
            <p:ph type="sldNum" sz="quarter" idx="12"/>
          </p:nvPr>
        </p:nvSpPr>
        <p:spPr/>
        <p:txBody>
          <a:bodyPr/>
          <a:lstStyle/>
          <a:p>
            <a:fld id="{D9A7E21E-E127-48B3-81F7-B399265BA9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39B6B-3855-4A15-90C6-BFA2F6ABB6D1}" type="datetime1">
              <a:rPr lang="en-US" smtClean="0"/>
              <a:pPr/>
              <a:t>09/07/2016</a:t>
            </a:fld>
            <a:endParaRPr lang="en-US"/>
          </a:p>
        </p:txBody>
      </p:sp>
      <p:sp>
        <p:nvSpPr>
          <p:cNvPr id="5" name="Footer Placeholder 4"/>
          <p:cNvSpPr>
            <a:spLocks noGrp="1"/>
          </p:cNvSpPr>
          <p:nvPr>
            <p:ph type="ftr" sz="quarter" idx="11"/>
          </p:nvPr>
        </p:nvSpPr>
        <p:spPr/>
        <p:txBody>
          <a:bodyPr/>
          <a:lstStyle/>
          <a:p>
            <a:r>
              <a:rPr lang="en-US" dirty="0" smtClean="0"/>
              <a:t>LIMITED OFFICIAL USE ONLY DHHS/OIG</a:t>
            </a:r>
            <a:endParaRPr lang="en-US" dirty="0"/>
          </a:p>
        </p:txBody>
      </p:sp>
      <p:sp>
        <p:nvSpPr>
          <p:cNvPr id="6" name="Slide Number Placeholder 5"/>
          <p:cNvSpPr>
            <a:spLocks noGrp="1"/>
          </p:cNvSpPr>
          <p:nvPr>
            <p:ph type="sldNum" sz="quarter" idx="12"/>
          </p:nvPr>
        </p:nvSpPr>
        <p:spPr/>
        <p:txBody>
          <a:bodyPr/>
          <a:lstStyle/>
          <a:p>
            <a:fld id="{D9A7E21E-E127-48B3-81F7-B399265BA9B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2">
    <p:spTree>
      <p:nvGrpSpPr>
        <p:cNvPr id="1" name=""/>
        <p:cNvGrpSpPr/>
        <p:nvPr/>
      </p:nvGrpSpPr>
      <p:grpSpPr>
        <a:xfrm>
          <a:off x="0" y="0"/>
          <a:ext cx="0" cy="0"/>
          <a:chOff x="0" y="0"/>
          <a:chExt cx="0" cy="0"/>
        </a:xfrm>
      </p:grpSpPr>
      <p:sp>
        <p:nvSpPr>
          <p:cNvPr id="11" name="Slide Number Placeholder 1"/>
          <p:cNvSpPr>
            <a:spLocks noGrp="1"/>
          </p:cNvSpPr>
          <p:nvPr>
            <p:ph type="sldNum" sz="quarter" idx="4"/>
          </p:nvPr>
        </p:nvSpPr>
        <p:spPr>
          <a:xfrm>
            <a:off x="8584440" y="6519510"/>
            <a:ext cx="440511" cy="297546"/>
          </a:xfrm>
          <a:prstGeom prst="rect">
            <a:avLst/>
          </a:prstGeom>
        </p:spPr>
        <p:txBody>
          <a:bodyPr vert="horz" lIns="91440" tIns="45720" rIns="91440" bIns="45720" rtlCol="0" anchor="ctr"/>
          <a:lstStyle>
            <a:lvl1pPr algn="l">
              <a:defRPr sz="1400" b="1" baseline="0">
                <a:solidFill>
                  <a:schemeClr val="tx1">
                    <a:lumMod val="75000"/>
                    <a:lumOff val="25000"/>
                  </a:schemeClr>
                </a:solidFill>
                <a:latin typeface="Calibri Light" panose="020F0302020204030204" pitchFamily="34" charset="0"/>
              </a:defRPr>
            </a:lvl1pPr>
          </a:lstStyle>
          <a:p>
            <a:fld id="{D2668A6D-6FC5-418D-A5FF-C3E301006BAE}" type="slidenum">
              <a:rPr lang="en-US" smtClean="0"/>
              <a:pPr/>
              <a:t>‹#›</a:t>
            </a:fld>
            <a:endParaRPr lang="en-US" dirty="0"/>
          </a:p>
        </p:txBody>
      </p:sp>
      <p:sp>
        <p:nvSpPr>
          <p:cNvPr id="14" name="Content Placeholder 2"/>
          <p:cNvSpPr>
            <a:spLocks noGrp="1"/>
          </p:cNvSpPr>
          <p:nvPr>
            <p:ph idx="1"/>
          </p:nvPr>
        </p:nvSpPr>
        <p:spPr>
          <a:xfrm>
            <a:off x="361664" y="1290694"/>
            <a:ext cx="4114800" cy="5081134"/>
          </a:xfrm>
        </p:spPr>
        <p:txBody>
          <a:bodyPr/>
          <a:lstStyle>
            <a:lvl1pPr>
              <a:defRPr sz="1800">
                <a:solidFill>
                  <a:schemeClr val="tx1"/>
                </a:solidFill>
                <a:latin typeface="Calibri Light" panose="020F0302020204030204" pitchFamily="34" charset="0"/>
              </a:defRPr>
            </a:lvl1pPr>
            <a:lvl2pPr>
              <a:defRPr sz="1800">
                <a:solidFill>
                  <a:schemeClr val="tx1"/>
                </a:solidFill>
                <a:latin typeface="Calibri Light" panose="020F0302020204030204" pitchFamily="34" charset="0"/>
              </a:defRPr>
            </a:lvl2pPr>
            <a:lvl3pPr>
              <a:defRPr sz="1800">
                <a:solidFill>
                  <a:schemeClr val="tx1"/>
                </a:solidFill>
                <a:latin typeface="Calibri Light" panose="020F0302020204030204" pitchFamily="34" charset="0"/>
              </a:defRPr>
            </a:lvl3pPr>
            <a:lvl4pPr>
              <a:defRPr sz="1600">
                <a:solidFill>
                  <a:schemeClr val="tx1"/>
                </a:solidFill>
                <a:latin typeface="Calibri Light" panose="020F0302020204030204" pitchFamily="34" charset="0"/>
              </a:defRPr>
            </a:lvl4pPr>
            <a:lvl5pPr>
              <a:defRPr sz="1400">
                <a:solidFill>
                  <a:schemeClr val="tx1"/>
                </a:solidFill>
                <a:latin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0"/>
          </p:nvPr>
        </p:nvSpPr>
        <p:spPr>
          <a:xfrm>
            <a:off x="4715300" y="1290694"/>
            <a:ext cx="4114800" cy="5081134"/>
          </a:xfrm>
        </p:spPr>
        <p:txBody>
          <a:bodyPr/>
          <a:lstStyle>
            <a:lvl1pPr>
              <a:defRPr sz="1800">
                <a:solidFill>
                  <a:schemeClr val="tx1"/>
                </a:solidFill>
                <a:latin typeface="Calibri Light" panose="020F0302020204030204" pitchFamily="34" charset="0"/>
              </a:defRPr>
            </a:lvl1pPr>
            <a:lvl2pPr>
              <a:defRPr sz="1800">
                <a:solidFill>
                  <a:schemeClr val="tx1"/>
                </a:solidFill>
                <a:latin typeface="Calibri Light" panose="020F0302020204030204" pitchFamily="34" charset="0"/>
              </a:defRPr>
            </a:lvl2pPr>
            <a:lvl3pPr>
              <a:defRPr sz="1800">
                <a:solidFill>
                  <a:schemeClr val="tx1"/>
                </a:solidFill>
                <a:latin typeface="Calibri Light" panose="020F0302020204030204" pitchFamily="34" charset="0"/>
              </a:defRPr>
            </a:lvl3pPr>
            <a:lvl4pPr>
              <a:defRPr sz="1600">
                <a:solidFill>
                  <a:schemeClr val="tx1"/>
                </a:solidFill>
                <a:latin typeface="Calibri Light" panose="020F0302020204030204" pitchFamily="34" charset="0"/>
              </a:defRPr>
            </a:lvl4pPr>
            <a:lvl5pPr>
              <a:defRPr sz="1400">
                <a:solidFill>
                  <a:schemeClr val="tx1"/>
                </a:solidFill>
                <a:latin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633208" y="238054"/>
            <a:ext cx="7333372" cy="804862"/>
          </a:xfrm>
          <a:prstGeom prst="rect">
            <a:avLst/>
          </a:prstGeom>
        </p:spPr>
        <p:txBody>
          <a:bodyPr/>
          <a:lstStyle>
            <a:lvl1pPr>
              <a:defRPr sz="2400" b="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246255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D66D75C-A77E-4C0C-AB9E-00A9E2D2DA3E}" type="datetime1">
              <a:rPr lang="en-US" smtClean="0"/>
              <a:pPr/>
              <a:t>09/07/2016</a:t>
            </a:fld>
            <a:endParaRPr lang="en-US"/>
          </a:p>
        </p:txBody>
      </p:sp>
      <p:sp>
        <p:nvSpPr>
          <p:cNvPr id="5" name="Footer Placeholder 4"/>
          <p:cNvSpPr>
            <a:spLocks noGrp="1"/>
          </p:cNvSpPr>
          <p:nvPr>
            <p:ph type="ftr" sz="quarter" idx="11"/>
          </p:nvPr>
        </p:nvSpPr>
        <p:spPr/>
        <p:txBody>
          <a:bodyPr/>
          <a:lstStyle/>
          <a:p>
            <a:r>
              <a:rPr lang="en-US" dirty="0" smtClean="0"/>
              <a:t>LIMITED OFFICIAL USE ONLY DHHS/OIG</a:t>
            </a:r>
            <a:endParaRPr lang="en-US" dirty="0"/>
          </a:p>
        </p:txBody>
      </p:sp>
      <p:sp>
        <p:nvSpPr>
          <p:cNvPr id="6" name="Slide Number Placeholder 5"/>
          <p:cNvSpPr>
            <a:spLocks noGrp="1"/>
          </p:cNvSpPr>
          <p:nvPr>
            <p:ph type="sldNum" sz="quarter" idx="12"/>
          </p:nvPr>
        </p:nvSpPr>
        <p:spPr/>
        <p:txBody>
          <a:bodyPr/>
          <a:lstStyle/>
          <a:p>
            <a:fld id="{D9A7E21E-E127-48B3-81F7-B399265BA9BB}" type="slidenum">
              <a:rPr lang="en-US" smtClean="0"/>
              <a:pPr/>
              <a:t>‹#›</a:t>
            </a:fld>
            <a:endParaRPr lang="en-US"/>
          </a:p>
        </p:txBody>
      </p:sp>
      <p:pic>
        <p:nvPicPr>
          <p:cNvPr id="10" name="Picture 9" descr="seal_high_res_transparent.png"/>
          <p:cNvPicPr>
            <a:picLocks noChangeAspect="1"/>
          </p:cNvPicPr>
          <p:nvPr userDrawn="1"/>
        </p:nvPicPr>
        <p:blipFill>
          <a:blip r:embed="rId2" cstate="print"/>
          <a:stretch>
            <a:fillRect/>
          </a:stretch>
        </p:blipFill>
        <p:spPr>
          <a:xfrm>
            <a:off x="152400" y="228600"/>
            <a:ext cx="1143000" cy="114870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8D12848-3A73-4DBE-9EF0-4C4E2CFE3CF9}" type="datetime1">
              <a:rPr lang="en-US" smtClean="0"/>
              <a:pPr/>
              <a:t>09/07/2016</a:t>
            </a:fld>
            <a:endParaRPr lang="en-US"/>
          </a:p>
        </p:txBody>
      </p:sp>
      <p:sp>
        <p:nvSpPr>
          <p:cNvPr id="5" name="Footer Placeholder 4"/>
          <p:cNvSpPr>
            <a:spLocks noGrp="1"/>
          </p:cNvSpPr>
          <p:nvPr>
            <p:ph type="ftr" sz="quarter" idx="11"/>
          </p:nvPr>
        </p:nvSpPr>
        <p:spPr/>
        <p:txBody>
          <a:bodyPr/>
          <a:lstStyle/>
          <a:p>
            <a:r>
              <a:rPr lang="en-US" dirty="0" smtClean="0"/>
              <a:t>LIMITED OFFICIAL USE ONLY DHHS/OIG</a:t>
            </a:r>
            <a:endParaRPr lang="en-US" dirty="0"/>
          </a:p>
        </p:txBody>
      </p:sp>
      <p:sp>
        <p:nvSpPr>
          <p:cNvPr id="6" name="Slide Number Placeholder 5"/>
          <p:cNvSpPr>
            <a:spLocks noGrp="1"/>
          </p:cNvSpPr>
          <p:nvPr>
            <p:ph type="sldNum" sz="quarter" idx="12"/>
          </p:nvPr>
        </p:nvSpPr>
        <p:spPr/>
        <p:txBody>
          <a:bodyPr/>
          <a:lstStyle/>
          <a:p>
            <a:fld id="{D9A7E21E-E127-48B3-81F7-B399265BA9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E6F9DB-CA7A-4E7F-A3CA-5704CB9DD0EB}" type="datetime1">
              <a:rPr lang="en-US" smtClean="0"/>
              <a:pPr/>
              <a:t>09/07/2016</a:t>
            </a:fld>
            <a:endParaRPr lang="en-US"/>
          </a:p>
        </p:txBody>
      </p:sp>
      <p:sp>
        <p:nvSpPr>
          <p:cNvPr id="6" name="Footer Placeholder 5"/>
          <p:cNvSpPr>
            <a:spLocks noGrp="1"/>
          </p:cNvSpPr>
          <p:nvPr>
            <p:ph type="ftr" sz="quarter" idx="11"/>
          </p:nvPr>
        </p:nvSpPr>
        <p:spPr/>
        <p:txBody>
          <a:bodyPr/>
          <a:lstStyle/>
          <a:p>
            <a:r>
              <a:rPr lang="en-US" dirty="0" smtClean="0"/>
              <a:t>LIMITED OFFICIAL USE ONLY DHHS/OIG</a:t>
            </a:r>
            <a:endParaRPr lang="en-US" dirty="0"/>
          </a:p>
        </p:txBody>
      </p:sp>
      <p:sp>
        <p:nvSpPr>
          <p:cNvPr id="7" name="Slide Number Placeholder 6"/>
          <p:cNvSpPr>
            <a:spLocks noGrp="1"/>
          </p:cNvSpPr>
          <p:nvPr>
            <p:ph type="sldNum" sz="quarter" idx="12"/>
          </p:nvPr>
        </p:nvSpPr>
        <p:spPr/>
        <p:txBody>
          <a:bodyPr/>
          <a:lstStyle/>
          <a:p>
            <a:fld id="{D9A7E21E-E127-48B3-81F7-B399265BA9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76400"/>
            <a:ext cx="4040188" cy="4984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76399"/>
            <a:ext cx="4041775" cy="498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03E830-E085-466B-8476-48C2607D9D95}" type="datetime1">
              <a:rPr lang="en-US" smtClean="0"/>
              <a:pPr/>
              <a:t>09/07/2016</a:t>
            </a:fld>
            <a:endParaRPr lang="en-US"/>
          </a:p>
        </p:txBody>
      </p:sp>
      <p:sp>
        <p:nvSpPr>
          <p:cNvPr id="8" name="Footer Placeholder 7"/>
          <p:cNvSpPr>
            <a:spLocks noGrp="1"/>
          </p:cNvSpPr>
          <p:nvPr>
            <p:ph type="ftr" sz="quarter" idx="11"/>
          </p:nvPr>
        </p:nvSpPr>
        <p:spPr/>
        <p:txBody>
          <a:bodyPr/>
          <a:lstStyle/>
          <a:p>
            <a:r>
              <a:rPr lang="en-US" dirty="0" smtClean="0"/>
              <a:t>LIMITED OFFICIAL USE ONLY DHHS/OIG</a:t>
            </a:r>
            <a:endParaRPr lang="en-US" dirty="0"/>
          </a:p>
        </p:txBody>
      </p:sp>
      <p:sp>
        <p:nvSpPr>
          <p:cNvPr id="9" name="Slide Number Placeholder 8"/>
          <p:cNvSpPr>
            <a:spLocks noGrp="1"/>
          </p:cNvSpPr>
          <p:nvPr>
            <p:ph type="sldNum" sz="quarter" idx="12"/>
          </p:nvPr>
        </p:nvSpPr>
        <p:spPr/>
        <p:txBody>
          <a:bodyPr/>
          <a:lstStyle/>
          <a:p>
            <a:fld id="{D9A7E21E-E127-48B3-81F7-B399265BA9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24842C-15F8-4D6A-85F7-480DE5B2859E}" type="datetime1">
              <a:rPr lang="en-US" smtClean="0"/>
              <a:pPr/>
              <a:t>09/07/2016</a:t>
            </a:fld>
            <a:endParaRPr lang="en-US"/>
          </a:p>
        </p:txBody>
      </p:sp>
      <p:sp>
        <p:nvSpPr>
          <p:cNvPr id="4" name="Footer Placeholder 3"/>
          <p:cNvSpPr>
            <a:spLocks noGrp="1"/>
          </p:cNvSpPr>
          <p:nvPr>
            <p:ph type="ftr" sz="quarter" idx="11"/>
          </p:nvPr>
        </p:nvSpPr>
        <p:spPr/>
        <p:txBody>
          <a:bodyPr/>
          <a:lstStyle/>
          <a:p>
            <a:r>
              <a:rPr lang="en-US" dirty="0" smtClean="0"/>
              <a:t>LIMITED OFFICIAL USE ONLY DHHS/OIG</a:t>
            </a:r>
            <a:endParaRPr lang="en-US" dirty="0"/>
          </a:p>
        </p:txBody>
      </p:sp>
      <p:sp>
        <p:nvSpPr>
          <p:cNvPr id="5" name="Slide Number Placeholder 4"/>
          <p:cNvSpPr>
            <a:spLocks noGrp="1"/>
          </p:cNvSpPr>
          <p:nvPr>
            <p:ph type="sldNum" sz="quarter" idx="12"/>
          </p:nvPr>
        </p:nvSpPr>
        <p:spPr/>
        <p:txBody>
          <a:bodyPr/>
          <a:lstStyle/>
          <a:p>
            <a:fld id="{D9A7E21E-E127-48B3-81F7-B399265BA9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55355-1CA2-479D-BD2B-B7D8AD951BD5}" type="datetime1">
              <a:rPr lang="en-US" smtClean="0"/>
              <a:pPr/>
              <a:t>09/07/2016</a:t>
            </a:fld>
            <a:endParaRPr lang="en-US"/>
          </a:p>
        </p:txBody>
      </p:sp>
      <p:sp>
        <p:nvSpPr>
          <p:cNvPr id="3" name="Footer Placeholder 2"/>
          <p:cNvSpPr>
            <a:spLocks noGrp="1"/>
          </p:cNvSpPr>
          <p:nvPr>
            <p:ph type="ftr" sz="quarter" idx="11"/>
          </p:nvPr>
        </p:nvSpPr>
        <p:spPr/>
        <p:txBody>
          <a:bodyPr/>
          <a:lstStyle/>
          <a:p>
            <a:r>
              <a:rPr lang="en-US" dirty="0" smtClean="0"/>
              <a:t>LIMITED OFFICIAL USE ONLY DHHS/OIG</a:t>
            </a:r>
            <a:endParaRPr lang="en-US" dirty="0"/>
          </a:p>
        </p:txBody>
      </p:sp>
      <p:sp>
        <p:nvSpPr>
          <p:cNvPr id="4" name="Slide Number Placeholder 3"/>
          <p:cNvSpPr>
            <a:spLocks noGrp="1"/>
          </p:cNvSpPr>
          <p:nvPr>
            <p:ph type="sldNum" sz="quarter" idx="12"/>
          </p:nvPr>
        </p:nvSpPr>
        <p:spPr/>
        <p:txBody>
          <a:bodyPr/>
          <a:lstStyle/>
          <a:p>
            <a:fld id="{D9A7E21E-E127-48B3-81F7-B399265BA9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0BC5A-BD39-4FF2-B14E-B4D482E094B3}" type="datetime1">
              <a:rPr lang="en-US" smtClean="0"/>
              <a:pPr/>
              <a:t>09/07/2016</a:t>
            </a:fld>
            <a:endParaRPr lang="en-US"/>
          </a:p>
        </p:txBody>
      </p:sp>
      <p:sp>
        <p:nvSpPr>
          <p:cNvPr id="6" name="Footer Placeholder 5"/>
          <p:cNvSpPr>
            <a:spLocks noGrp="1"/>
          </p:cNvSpPr>
          <p:nvPr>
            <p:ph type="ftr" sz="quarter" idx="11"/>
          </p:nvPr>
        </p:nvSpPr>
        <p:spPr/>
        <p:txBody>
          <a:bodyPr/>
          <a:lstStyle/>
          <a:p>
            <a:r>
              <a:rPr lang="en-US" dirty="0" smtClean="0"/>
              <a:t>LIMITED OFFICIAL USE ONLY DHHS/OIG</a:t>
            </a:r>
            <a:endParaRPr lang="en-US" dirty="0"/>
          </a:p>
        </p:txBody>
      </p:sp>
      <p:sp>
        <p:nvSpPr>
          <p:cNvPr id="7" name="Slide Number Placeholder 6"/>
          <p:cNvSpPr>
            <a:spLocks noGrp="1"/>
          </p:cNvSpPr>
          <p:nvPr>
            <p:ph type="sldNum" sz="quarter" idx="12"/>
          </p:nvPr>
        </p:nvSpPr>
        <p:spPr/>
        <p:txBody>
          <a:bodyPr/>
          <a:lstStyle/>
          <a:p>
            <a:fld id="{D9A7E21E-E127-48B3-81F7-B399265BA9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1676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354948-B589-425D-9A55-57E70C319CD0}" type="datetime1">
              <a:rPr lang="en-US" smtClean="0"/>
              <a:pPr/>
              <a:t>09/07/2016</a:t>
            </a:fld>
            <a:endParaRPr lang="en-US"/>
          </a:p>
        </p:txBody>
      </p:sp>
      <p:sp>
        <p:nvSpPr>
          <p:cNvPr id="6" name="Footer Placeholder 5"/>
          <p:cNvSpPr>
            <a:spLocks noGrp="1"/>
          </p:cNvSpPr>
          <p:nvPr>
            <p:ph type="ftr" sz="quarter" idx="11"/>
          </p:nvPr>
        </p:nvSpPr>
        <p:spPr/>
        <p:txBody>
          <a:bodyPr/>
          <a:lstStyle/>
          <a:p>
            <a:r>
              <a:rPr lang="en-US" dirty="0" smtClean="0"/>
              <a:t>LIMITED OFFICIAL USE ONLY DHHS/OIG</a:t>
            </a:r>
            <a:endParaRPr lang="en-US" dirty="0"/>
          </a:p>
        </p:txBody>
      </p:sp>
      <p:sp>
        <p:nvSpPr>
          <p:cNvPr id="7" name="Slide Number Placeholder 6"/>
          <p:cNvSpPr>
            <a:spLocks noGrp="1"/>
          </p:cNvSpPr>
          <p:nvPr>
            <p:ph type="sldNum" sz="quarter" idx="12"/>
          </p:nvPr>
        </p:nvSpPr>
        <p:spPr/>
        <p:txBody>
          <a:bodyPr/>
          <a:lstStyle/>
          <a:p>
            <a:fld id="{D9A7E21E-E127-48B3-81F7-B399265BA9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4" name="Picture 6"/>
          <p:cNvPicPr>
            <a:picLocks noChangeAspect="1" noChangeArrowheads="1"/>
          </p:cNvPicPr>
          <p:nvPr userDrawn="1"/>
        </p:nvPicPr>
        <p:blipFill>
          <a:blip r:embed="rId14" cstate="print"/>
          <a:srcRect t="1805" b="66390"/>
          <a:stretch>
            <a:fillRect/>
          </a:stretch>
        </p:blipFill>
        <p:spPr bwMode="auto">
          <a:xfrm>
            <a:off x="0" y="6015336"/>
            <a:ext cx="9144000" cy="842664"/>
          </a:xfrm>
          <a:prstGeom prst="rect">
            <a:avLst/>
          </a:prstGeom>
          <a:noFill/>
          <a:ln w="9525">
            <a:noFill/>
            <a:miter lim="800000"/>
            <a:headEnd/>
            <a:tailEnd/>
          </a:ln>
        </p:spPr>
      </p:pic>
      <p:pic>
        <p:nvPicPr>
          <p:cNvPr id="2053" name="Picture 5"/>
          <p:cNvPicPr>
            <a:picLocks noChangeAspect="1" noChangeArrowheads="1"/>
          </p:cNvPicPr>
          <p:nvPr userDrawn="1"/>
        </p:nvPicPr>
        <p:blipFill>
          <a:blip r:embed="rId15" cstate="print"/>
          <a:srcRect b="9225"/>
          <a:stretch>
            <a:fillRect/>
          </a:stretch>
        </p:blipFill>
        <p:spPr bwMode="auto">
          <a:xfrm>
            <a:off x="0" y="-1"/>
            <a:ext cx="9144000" cy="1524001"/>
          </a:xfrm>
          <a:prstGeom prst="rect">
            <a:avLst/>
          </a:prstGeom>
          <a:noFill/>
          <a:ln w="9525">
            <a:noFill/>
            <a:miter lim="800000"/>
            <a:headEnd/>
            <a:tailEnd/>
          </a:ln>
        </p:spPr>
      </p:pic>
      <p:sp>
        <p:nvSpPr>
          <p:cNvPr id="2" name="Title Placeholder 1"/>
          <p:cNvSpPr>
            <a:spLocks noGrp="1"/>
          </p:cNvSpPr>
          <p:nvPr>
            <p:ph type="title"/>
          </p:nvPr>
        </p:nvSpPr>
        <p:spPr>
          <a:xfrm>
            <a:off x="381000" y="152400"/>
            <a:ext cx="8305800" cy="1219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0B39AB0D-2C1D-4179-A9CA-AA505CC5BE1A}" type="datetime1">
              <a:rPr lang="en-US" smtClean="0"/>
              <a:pPr/>
              <a:t>09/07/2016</a:t>
            </a:fld>
            <a:endParaRPr lang="en-US" dirty="0"/>
          </a:p>
        </p:txBody>
      </p:sp>
      <p:sp>
        <p:nvSpPr>
          <p:cNvPr id="5" name="Footer Placeholder 4"/>
          <p:cNvSpPr>
            <a:spLocks noGrp="1"/>
          </p:cNvSpPr>
          <p:nvPr>
            <p:ph type="ftr" sz="quarter" idx="3"/>
          </p:nvPr>
        </p:nvSpPr>
        <p:spPr>
          <a:xfrm>
            <a:off x="3124200" y="6477000"/>
            <a:ext cx="2895600" cy="381000"/>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LIMITED OFFICIAL USE ONLY DHHS/OIG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D9A7E21E-E127-48B3-81F7-B399265BA9B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io.gov/wp-content/uploads/2012/09/fedrampmemo.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8" Type="http://schemas.openxmlformats.org/officeDocument/2006/relationships/hyperlink" Target="http://cloud.cio.gov/document/fedramp-policy-memo" TargetMode="External"/><Relationship Id="rId13" Type="http://schemas.openxmlformats.org/officeDocument/2006/relationships/hyperlink" Target="http://cloud.cio.gov/document/cloud-best-practices-white-paper" TargetMode="External"/><Relationship Id="rId18" Type="http://schemas.openxmlformats.org/officeDocument/2006/relationships/hyperlink" Target="http://cloud.cio.gov/document/incident-communications-procedure" TargetMode="External"/><Relationship Id="rId3" Type="http://schemas.openxmlformats.org/officeDocument/2006/relationships/hyperlink" Target="http://cloud.cio.gov/document/fedramp-package-request-form" TargetMode="External"/><Relationship Id="rId7" Type="http://schemas.openxmlformats.org/officeDocument/2006/relationships/hyperlink" Target="http://cloud.cio.gov/document/quick-guide-fedramp-readiness-process" TargetMode="External"/><Relationship Id="rId12" Type="http://schemas.openxmlformats.org/officeDocument/2006/relationships/hyperlink" Target="http://cloud.cio.gov/document/control-specific-contract-clauses" TargetMode="External"/><Relationship Id="rId17" Type="http://schemas.openxmlformats.org/officeDocument/2006/relationships/hyperlink" Target="http://cloud.cio.gov/document/significant-change-form" TargetMode="External"/><Relationship Id="rId2" Type="http://schemas.openxmlformats.org/officeDocument/2006/relationships/notesSlide" Target="../notesSlides/notesSlide11.xml"/><Relationship Id="rId16" Type="http://schemas.openxmlformats.org/officeDocument/2006/relationships/hyperlink" Target="http://cloud.cio.gov/document/continuous-monitoring-strategy-guide" TargetMode="External"/><Relationship Id="rId1" Type="http://schemas.openxmlformats.org/officeDocument/2006/relationships/slideLayout" Target="../slideLayouts/slideLayout2.xml"/><Relationship Id="rId6" Type="http://schemas.openxmlformats.org/officeDocument/2006/relationships/hyperlink" Target="http://cloud.cio.gov/document/fedramp-revision-4-transition-guide" TargetMode="External"/><Relationship Id="rId11" Type="http://schemas.openxmlformats.org/officeDocument/2006/relationships/hyperlink" Target="http://cloud.cio.gov/document/fedramp-standard-contract-clauses" TargetMode="External"/><Relationship Id="rId5" Type="http://schemas.openxmlformats.org/officeDocument/2006/relationships/hyperlink" Target="http://cloud.cio.gov/document/guide-understanding-fedramp" TargetMode="External"/><Relationship Id="rId15" Type="http://schemas.openxmlformats.org/officeDocument/2006/relationships/hyperlink" Target="http://cloud.cio.gov/document/joint-authorization-board-charter" TargetMode="External"/><Relationship Id="rId10" Type="http://schemas.openxmlformats.org/officeDocument/2006/relationships/hyperlink" Target="http://cloud.cio.gov/document/fedramp-control-quick-guide" TargetMode="External"/><Relationship Id="rId19" Type="http://schemas.openxmlformats.org/officeDocument/2006/relationships/hyperlink" Target="http://cloud.cio.gov/document/branding-guidance" TargetMode="External"/><Relationship Id="rId4" Type="http://schemas.openxmlformats.org/officeDocument/2006/relationships/hyperlink" Target="http://cloud.cio.gov/document/security-assessment-framework" TargetMode="External"/><Relationship Id="rId9" Type="http://schemas.openxmlformats.org/officeDocument/2006/relationships/hyperlink" Target="http://cloud.cio.gov/document/fedramp-security-controls" TargetMode="External"/><Relationship Id="rId14" Type="http://schemas.openxmlformats.org/officeDocument/2006/relationships/hyperlink" Target="http://cloud.cio.gov/document/template-fedramp-ato-lett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fedramp.gov/files/2015/06/FedRAMP-Security-Assessment-Framework-v1.0-2.docx"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edramp.gov/files/2015/01/FedRAMP-Security-Assessment-Test-Cases-Rev-4-v1_.xlsx" TargetMode="External"/><Relationship Id="rId2" Type="http://schemas.openxmlformats.org/officeDocument/2006/relationships/hyperlink" Target="http://www.fedramp.gov/resources/templates-3/"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11.png"/><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0.awsstatic.com/whitepapers/compliance/Guidance_for_Trusted_Internet_Connection_TIC_Readiness_on_AWS.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io.gov/wp-content/uploads/2012/09/fedrampmemo.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600200"/>
          </a:xfrm>
        </p:spPr>
        <p:txBody>
          <a:bodyPr>
            <a:normAutofit/>
          </a:bodyPr>
          <a:lstStyle/>
          <a:p>
            <a:r>
              <a:rPr lang="en-US" sz="3200" dirty="0"/>
              <a:t>Information </a:t>
            </a:r>
            <a:r>
              <a:rPr lang="en-US" sz="3200" dirty="0" smtClean="0"/>
              <a:t>Assurance Update: </a:t>
            </a:r>
            <a:r>
              <a:rPr lang="en-US" sz="3200" dirty="0"/>
              <a:t>Cloud, Trusted Internet Connections and Continuous Monitoring</a:t>
            </a:r>
            <a:endParaRPr lang="en-US" dirty="0"/>
          </a:p>
        </p:txBody>
      </p:sp>
      <p:sp>
        <p:nvSpPr>
          <p:cNvPr id="3" name="Subtitle 2"/>
          <p:cNvSpPr>
            <a:spLocks noGrp="1"/>
          </p:cNvSpPr>
          <p:nvPr>
            <p:ph type="subTitle" idx="1"/>
          </p:nvPr>
        </p:nvSpPr>
        <p:spPr>
          <a:xfrm>
            <a:off x="1371600" y="4191000"/>
            <a:ext cx="6400800" cy="1752600"/>
          </a:xfrm>
        </p:spPr>
        <p:txBody>
          <a:bodyPr>
            <a:normAutofit fontScale="92500" lnSpcReduction="20000"/>
          </a:bodyPr>
          <a:lstStyle/>
          <a:p>
            <a:r>
              <a:rPr lang="en-US" dirty="0" smtClean="0"/>
              <a:t>Steven Hernandez</a:t>
            </a:r>
          </a:p>
          <a:p>
            <a:r>
              <a:rPr lang="en-US" dirty="0" smtClean="0"/>
              <a:t>Chief Information Security Officer HHS/OIG</a:t>
            </a:r>
          </a:p>
          <a:p>
            <a:r>
              <a:rPr lang="en-US" dirty="0" smtClean="0"/>
              <a:t>September </a:t>
            </a:r>
            <a:r>
              <a:rPr lang="en-US" dirty="0"/>
              <a:t>9</a:t>
            </a:r>
            <a:r>
              <a:rPr lang="en-US" baseline="30000" dirty="0" smtClean="0"/>
              <a:t>th</a:t>
            </a:r>
            <a:r>
              <a:rPr lang="en-US" dirty="0" smtClean="0"/>
              <a:t> 2016</a:t>
            </a:r>
            <a:endParaRPr lang="en-US" dirty="0"/>
          </a:p>
        </p:txBody>
      </p:sp>
      <p:sp>
        <p:nvSpPr>
          <p:cNvPr id="4" name="Footer Placeholder 6"/>
          <p:cNvSpPr>
            <a:spLocks noGrp="1"/>
          </p:cNvSpPr>
          <p:nvPr>
            <p:ph type="ftr" sz="quarter" idx="11"/>
          </p:nvPr>
        </p:nvSpPr>
        <p:spPr>
          <a:xfrm>
            <a:off x="3124200" y="6477000"/>
            <a:ext cx="2895600" cy="381000"/>
          </a:xfrm>
        </p:spPr>
        <p:txBody>
          <a:bodyPr/>
          <a:lstStyle/>
          <a:p>
            <a:r>
              <a:rPr lang="en-US" dirty="0" smtClean="0"/>
              <a:t>LIMITED OFFICIAL USE ONLY DHHS/OIG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Responsibilities</a:t>
            </a:r>
            <a:endParaRPr lang="en-US"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dirty="0"/>
          </a:p>
        </p:txBody>
      </p:sp>
      <p:sp>
        <p:nvSpPr>
          <p:cNvPr id="6" name="Slide Number Placeholder 5"/>
          <p:cNvSpPr>
            <a:spLocks noGrp="1"/>
          </p:cNvSpPr>
          <p:nvPr>
            <p:ph type="sldNum" sz="quarter" idx="12"/>
          </p:nvPr>
        </p:nvSpPr>
        <p:spPr/>
        <p:txBody>
          <a:bodyPr/>
          <a:lstStyle/>
          <a:p>
            <a:fld id="{D9A7E21E-E127-48B3-81F7-B399265BA9BB}" type="slidenum">
              <a:rPr lang="en-US" smtClean="0"/>
              <a:pPr/>
              <a:t>10</a:t>
            </a:fld>
            <a:endParaRPr lang="en-US"/>
          </a:p>
        </p:txBody>
      </p:sp>
      <p:sp>
        <p:nvSpPr>
          <p:cNvPr id="8" name="Content Placeholder 7"/>
          <p:cNvSpPr>
            <a:spLocks noGrp="1"/>
          </p:cNvSpPr>
          <p:nvPr>
            <p:ph idx="1"/>
          </p:nvPr>
        </p:nvSpPr>
        <p:spPr/>
        <p:txBody>
          <a:bodyPr/>
          <a:lstStyle/>
          <a:p>
            <a:pPr>
              <a:buNone/>
            </a:pPr>
            <a:r>
              <a:rPr lang="en-US" sz="1800" dirty="0" smtClean="0">
                <a:hlinkClick r:id="rId3"/>
              </a:rPr>
              <a:t>https</a:t>
            </a:r>
            <a:r>
              <a:rPr lang="en-US" sz="1800" dirty="0">
                <a:hlinkClick r:id="rId3"/>
              </a:rPr>
              <a:t>://</a:t>
            </a:r>
            <a:r>
              <a:rPr lang="en-US" sz="1800" dirty="0" smtClean="0">
                <a:hlinkClick r:id="rId3"/>
              </a:rPr>
              <a:t>cio.gov/wp-content/uploads/2012/09/fedrampmemo.pdf</a:t>
            </a:r>
            <a:endParaRPr lang="en-US" sz="1800" dirty="0" smtClean="0"/>
          </a:p>
          <a:p>
            <a:pPr>
              <a:buNone/>
            </a:pPr>
            <a:endParaRPr lang="en-US" dirty="0"/>
          </a:p>
        </p:txBody>
      </p:sp>
      <p:pic>
        <p:nvPicPr>
          <p:cNvPr id="4" name="Picture 3"/>
          <p:cNvPicPr>
            <a:picLocks noChangeAspect="1"/>
          </p:cNvPicPr>
          <p:nvPr/>
        </p:nvPicPr>
        <p:blipFill>
          <a:blip r:embed="rId4"/>
          <a:stretch>
            <a:fillRect/>
          </a:stretch>
        </p:blipFill>
        <p:spPr>
          <a:xfrm>
            <a:off x="0" y="2057400"/>
            <a:ext cx="8808640" cy="2052825"/>
          </a:xfrm>
          <a:prstGeom prst="rect">
            <a:avLst/>
          </a:prstGeom>
        </p:spPr>
      </p:pic>
      <p:pic>
        <p:nvPicPr>
          <p:cNvPr id="9" name="Picture 8"/>
          <p:cNvPicPr>
            <a:picLocks noChangeAspect="1"/>
          </p:cNvPicPr>
          <p:nvPr/>
        </p:nvPicPr>
        <p:blipFill>
          <a:blip r:embed="rId5"/>
          <a:stretch>
            <a:fillRect/>
          </a:stretch>
        </p:blipFill>
        <p:spPr>
          <a:xfrm>
            <a:off x="164829" y="4110225"/>
            <a:ext cx="8643811" cy="1007131"/>
          </a:xfrm>
          <a:prstGeom prst="rect">
            <a:avLst/>
          </a:prstGeom>
        </p:spPr>
      </p:pic>
      <p:sp>
        <p:nvSpPr>
          <p:cNvPr id="10" name="TextBox 9"/>
          <p:cNvSpPr txBox="1"/>
          <p:nvPr/>
        </p:nvSpPr>
        <p:spPr>
          <a:xfrm>
            <a:off x="304800" y="5410200"/>
            <a:ext cx="8912568" cy="369332"/>
          </a:xfrm>
          <a:prstGeom prst="rect">
            <a:avLst/>
          </a:prstGeom>
          <a:noFill/>
        </p:spPr>
        <p:txBody>
          <a:bodyPr wrap="none" rtlCol="0">
            <a:spAutoFit/>
          </a:bodyPr>
          <a:lstStyle/>
          <a:p>
            <a:r>
              <a:rPr lang="en-US" b="1" u="sng" dirty="0" smtClean="0"/>
              <a:t>FedRAMP launched June 6</a:t>
            </a:r>
            <a:r>
              <a:rPr lang="en-US" b="1" u="sng" baseline="30000" dirty="0" smtClean="0"/>
              <a:t>th</a:t>
            </a:r>
            <a:r>
              <a:rPr lang="en-US" b="1" u="sng" dirty="0" smtClean="0"/>
              <a:t> 2012: Agencies must be compliant since June 6</a:t>
            </a:r>
            <a:r>
              <a:rPr lang="en-US" b="1" u="sng" baseline="30000" dirty="0" smtClean="0"/>
              <a:t>th</a:t>
            </a:r>
            <a:r>
              <a:rPr lang="en-US" b="1" u="sng" dirty="0" smtClean="0"/>
              <a:t>, 2014</a:t>
            </a:r>
            <a:endParaRPr lang="en-US" b="1" u="sng" dirty="0"/>
          </a:p>
        </p:txBody>
      </p:sp>
    </p:spTree>
    <p:extLst>
      <p:ext uri="{BB962C8B-B14F-4D97-AF65-F5344CB8AC3E}">
        <p14:creationId xmlns:p14="http://schemas.microsoft.com/office/powerpoint/2010/main" val="3586039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Examples</a:t>
            </a:r>
            <a:endParaRPr lang="en-US"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11</a:t>
            </a:fld>
            <a:endParaRPr lang="en-US"/>
          </a:p>
        </p:txBody>
      </p:sp>
      <p:sp>
        <p:nvSpPr>
          <p:cNvPr id="8" name="Content Placeholder 7"/>
          <p:cNvSpPr>
            <a:spLocks noGrp="1"/>
          </p:cNvSpPr>
          <p:nvPr>
            <p:ph idx="1"/>
          </p:nvPr>
        </p:nvSpPr>
        <p:spPr>
          <a:xfrm>
            <a:off x="457200" y="1600201"/>
            <a:ext cx="8229600" cy="1143000"/>
          </a:xfrm>
        </p:spPr>
        <p:txBody>
          <a:bodyPr>
            <a:normAutofit fontScale="85000" lnSpcReduction="10000"/>
          </a:bodyPr>
          <a:lstStyle/>
          <a:p>
            <a:r>
              <a:rPr lang="en-US" dirty="0" smtClean="0"/>
              <a:t>Templates (</a:t>
            </a:r>
            <a:r>
              <a:rPr lang="en-US" dirty="0" err="1" smtClean="0"/>
              <a:t>Fedramp</a:t>
            </a:r>
            <a:r>
              <a:rPr lang="en-US" dirty="0" smtClean="0"/>
              <a:t>)</a:t>
            </a:r>
          </a:p>
          <a:p>
            <a:pPr lvl="1"/>
            <a:r>
              <a:rPr lang="en-US" dirty="0"/>
              <a:t>https://www.fedramp.gov/resources/templates-2016/</a:t>
            </a:r>
          </a:p>
        </p:txBody>
      </p:sp>
      <p:graphicFrame>
        <p:nvGraphicFramePr>
          <p:cNvPr id="9" name="Table 8"/>
          <p:cNvGraphicFramePr>
            <a:graphicFrameLocks noGrp="1"/>
          </p:cNvGraphicFramePr>
          <p:nvPr>
            <p:extLst>
              <p:ext uri="{D42A27DB-BD31-4B8C-83A1-F6EECF244321}">
                <p14:modId xmlns:p14="http://schemas.microsoft.com/office/powerpoint/2010/main" val="3249787924"/>
              </p:ext>
            </p:extLst>
          </p:nvPr>
        </p:nvGraphicFramePr>
        <p:xfrm>
          <a:off x="914400" y="2667000"/>
          <a:ext cx="7353300" cy="3310890"/>
        </p:xfrm>
        <a:graphic>
          <a:graphicData uri="http://schemas.openxmlformats.org/drawingml/2006/table">
            <a:tbl>
              <a:tblPr/>
              <a:tblGrid>
                <a:gridCol w="3547896">
                  <a:extLst>
                    <a:ext uri="{9D8B030D-6E8A-4147-A177-3AD203B41FA5}">
                      <a16:colId xmlns:a16="http://schemas.microsoft.com/office/drawing/2014/main" xmlns="" val="20000"/>
                    </a:ext>
                  </a:extLst>
                </a:gridCol>
                <a:gridCol w="3805404">
                  <a:extLst>
                    <a:ext uri="{9D8B030D-6E8A-4147-A177-3AD203B41FA5}">
                      <a16:colId xmlns:a16="http://schemas.microsoft.com/office/drawing/2014/main" xmlns="" val="20001"/>
                    </a:ext>
                  </a:extLst>
                </a:gridCol>
              </a:tblGrid>
              <a:tr h="3004344">
                <a:tc>
                  <a:txBody>
                    <a:bodyPr/>
                    <a:lstStyle/>
                    <a:p>
                      <a:pPr marL="285750" indent="-285750" algn="l">
                        <a:buFont typeface="Arial" panose="020B0604020202020204" pitchFamily="34" charset="0"/>
                        <a:buChar char="•"/>
                      </a:pPr>
                      <a:r>
                        <a:rPr lang="en-US" dirty="0">
                          <a:effectLst/>
                          <a:hlinkClick r:id="rId3"/>
                        </a:rPr>
                        <a:t>Package Request Form</a:t>
                      </a:r>
                      <a:endParaRPr lang="en-US" dirty="0">
                        <a:effectLst/>
                      </a:endParaRPr>
                    </a:p>
                    <a:p>
                      <a:pPr marL="285750" indent="-285750" algn="l">
                        <a:buFont typeface="Arial" panose="020B0604020202020204" pitchFamily="34" charset="0"/>
                        <a:buChar char="•"/>
                      </a:pPr>
                      <a:r>
                        <a:rPr lang="en-US" dirty="0">
                          <a:effectLst/>
                          <a:hlinkClick r:id="rId4"/>
                        </a:rPr>
                        <a:t>Security Assessment Framework</a:t>
                      </a:r>
                      <a:endParaRPr lang="en-US" dirty="0">
                        <a:effectLst/>
                      </a:endParaRPr>
                    </a:p>
                    <a:p>
                      <a:pPr marL="285750" indent="-285750" algn="l">
                        <a:buFont typeface="Arial" panose="020B0604020202020204" pitchFamily="34" charset="0"/>
                        <a:buChar char="•"/>
                      </a:pPr>
                      <a:r>
                        <a:rPr lang="en-US" dirty="0">
                          <a:effectLst/>
                          <a:hlinkClick r:id="rId5"/>
                        </a:rPr>
                        <a:t>Guide to Understanding </a:t>
                      </a:r>
                      <a:r>
                        <a:rPr lang="en-US" dirty="0" err="1">
                          <a:effectLst/>
                          <a:hlinkClick r:id="rId5"/>
                        </a:rPr>
                        <a:t>FedRAMP</a:t>
                      </a:r>
                      <a:endParaRPr lang="en-US" dirty="0">
                        <a:effectLst/>
                      </a:endParaRPr>
                    </a:p>
                    <a:p>
                      <a:pPr marL="285750" indent="-285750" algn="l">
                        <a:buFont typeface="Arial" panose="020B0604020202020204" pitchFamily="34" charset="0"/>
                        <a:buChar char="•"/>
                      </a:pPr>
                      <a:r>
                        <a:rPr lang="en-US" dirty="0" err="1">
                          <a:effectLst/>
                          <a:hlinkClick r:id="rId6"/>
                        </a:rPr>
                        <a:t>FedRAMP</a:t>
                      </a:r>
                      <a:r>
                        <a:rPr lang="en-US" dirty="0">
                          <a:effectLst/>
                          <a:hlinkClick r:id="rId6"/>
                        </a:rPr>
                        <a:t> Revision 4 Transition Guide</a:t>
                      </a:r>
                      <a:endParaRPr lang="en-US" dirty="0">
                        <a:effectLst/>
                      </a:endParaRPr>
                    </a:p>
                    <a:p>
                      <a:pPr marL="285750" indent="-285750" algn="l">
                        <a:buFont typeface="Arial" panose="020B0604020202020204" pitchFamily="34" charset="0"/>
                        <a:buChar char="•"/>
                      </a:pPr>
                      <a:r>
                        <a:rPr lang="en-US" dirty="0">
                          <a:effectLst/>
                          <a:hlinkClick r:id="rId7"/>
                        </a:rPr>
                        <a:t>Quick Guide to </a:t>
                      </a:r>
                      <a:r>
                        <a:rPr lang="en-US" dirty="0" err="1">
                          <a:effectLst/>
                          <a:hlinkClick r:id="rId7"/>
                        </a:rPr>
                        <a:t>FedRAMP</a:t>
                      </a:r>
                      <a:r>
                        <a:rPr lang="en-US" dirty="0">
                          <a:effectLst/>
                          <a:hlinkClick r:id="rId7"/>
                        </a:rPr>
                        <a:t> Readiness Process</a:t>
                      </a:r>
                      <a:endParaRPr lang="en-US" dirty="0">
                        <a:effectLst/>
                      </a:endParaRPr>
                    </a:p>
                    <a:p>
                      <a:pPr marL="285750" indent="-285750" algn="l">
                        <a:buFont typeface="Arial" panose="020B0604020202020204" pitchFamily="34" charset="0"/>
                        <a:buChar char="•"/>
                      </a:pPr>
                      <a:r>
                        <a:rPr lang="en-US" dirty="0" err="1">
                          <a:effectLst/>
                          <a:hlinkClick r:id="rId8"/>
                        </a:rPr>
                        <a:t>FedRAMP</a:t>
                      </a:r>
                      <a:r>
                        <a:rPr lang="en-US" dirty="0">
                          <a:effectLst/>
                          <a:hlinkClick r:id="rId8"/>
                        </a:rPr>
                        <a:t> Policy </a:t>
                      </a:r>
                      <a:r>
                        <a:rPr lang="en-US" dirty="0" smtClean="0">
                          <a:effectLst/>
                          <a:hlinkClick r:id="rId8"/>
                        </a:rPr>
                        <a:t>Memo</a:t>
                      </a:r>
                      <a:endParaRPr lang="en-US" dirty="0" smtClean="0">
                        <a:effectLst/>
                      </a:endParaRPr>
                    </a:p>
                    <a:p>
                      <a:pPr marL="285750" indent="-285750" algn="l">
                        <a:buFont typeface="Arial" panose="020B0604020202020204" pitchFamily="34" charset="0"/>
                        <a:buChar char="•"/>
                      </a:pPr>
                      <a:r>
                        <a:rPr lang="en-US" dirty="0" smtClean="0">
                          <a:effectLst/>
                          <a:hlinkClick r:id="rId9"/>
                        </a:rPr>
                        <a:t>Security Controls</a:t>
                      </a:r>
                      <a:endParaRPr lang="en-US" dirty="0" smtClean="0">
                        <a:effectLst/>
                      </a:endParaRPr>
                    </a:p>
                    <a:p>
                      <a:pPr marL="285750" indent="-285750" algn="l">
                        <a:buFont typeface="Arial" panose="020B0604020202020204" pitchFamily="34" charset="0"/>
                        <a:buChar char="•"/>
                      </a:pPr>
                      <a:r>
                        <a:rPr lang="en-US" dirty="0" smtClean="0">
                          <a:effectLst/>
                          <a:hlinkClick r:id="rId10"/>
                        </a:rPr>
                        <a:t>Control Quick Guide</a:t>
                      </a:r>
                      <a:endParaRPr lang="en-US" dirty="0" smtClean="0">
                        <a:effectLst/>
                      </a:endParaRPr>
                    </a:p>
                    <a:p>
                      <a:pPr marL="285750" indent="-285750" algn="l">
                        <a:buFont typeface="Arial" panose="020B0604020202020204" pitchFamily="34" charset="0"/>
                        <a:buChar char="•"/>
                      </a:pPr>
                      <a:endParaRPr lang="en-US" dirty="0">
                        <a:effectLst/>
                      </a:endParaRPr>
                    </a:p>
                  </a:txBody>
                  <a:tcPr marL="9525" marR="9525" marT="9525" marB="9525" anchor="ctr">
                    <a:lnL>
                      <a:noFill/>
                    </a:lnL>
                    <a:lnR>
                      <a:noFill/>
                    </a:lnR>
                    <a:lnT>
                      <a:noFill/>
                    </a:lnT>
                    <a:lnB>
                      <a:noFill/>
                    </a:lnB>
                  </a:tcPr>
                </a:tc>
                <a:tc>
                  <a:txBody>
                    <a:bodyPr/>
                    <a:lstStyle/>
                    <a:p>
                      <a:pPr marL="285750" indent="-285750" algn="l">
                        <a:buFont typeface="Arial" panose="020B0604020202020204" pitchFamily="34" charset="0"/>
                        <a:buChar char="•"/>
                      </a:pPr>
                      <a:r>
                        <a:rPr lang="en-US" dirty="0" smtClean="0">
                          <a:effectLst/>
                          <a:hlinkClick r:id="rId11"/>
                        </a:rPr>
                        <a:t>Standard </a:t>
                      </a:r>
                      <a:r>
                        <a:rPr lang="en-US" dirty="0">
                          <a:effectLst/>
                          <a:hlinkClick r:id="rId11"/>
                        </a:rPr>
                        <a:t>Contract Clauses</a:t>
                      </a:r>
                      <a:endParaRPr lang="en-US" dirty="0">
                        <a:effectLst/>
                      </a:endParaRPr>
                    </a:p>
                    <a:p>
                      <a:pPr marL="285750" indent="-285750" algn="l">
                        <a:buFont typeface="Arial" panose="020B0604020202020204" pitchFamily="34" charset="0"/>
                        <a:buChar char="•"/>
                      </a:pPr>
                      <a:r>
                        <a:rPr lang="en-US" dirty="0">
                          <a:effectLst/>
                          <a:hlinkClick r:id="rId12"/>
                        </a:rPr>
                        <a:t>Control Specific Contract Clauses</a:t>
                      </a:r>
                      <a:endParaRPr lang="en-US" dirty="0">
                        <a:effectLst/>
                      </a:endParaRPr>
                    </a:p>
                    <a:p>
                      <a:pPr marL="285750" indent="-285750" algn="l">
                        <a:buFont typeface="Arial" panose="020B0604020202020204" pitchFamily="34" charset="0"/>
                        <a:buChar char="•"/>
                      </a:pPr>
                      <a:r>
                        <a:rPr lang="en-US" dirty="0">
                          <a:effectLst/>
                          <a:hlinkClick r:id="rId13"/>
                        </a:rPr>
                        <a:t>Cloud Procurement Best Practices</a:t>
                      </a:r>
                      <a:endParaRPr lang="en-US" dirty="0">
                        <a:effectLst/>
                      </a:endParaRPr>
                    </a:p>
                    <a:p>
                      <a:pPr marL="285750" indent="-285750" algn="l">
                        <a:buFont typeface="Arial" panose="020B0604020202020204" pitchFamily="34" charset="0"/>
                        <a:buChar char="•"/>
                      </a:pPr>
                      <a:r>
                        <a:rPr lang="en-US" dirty="0">
                          <a:effectLst/>
                          <a:hlinkClick r:id="rId14"/>
                        </a:rPr>
                        <a:t>Template </a:t>
                      </a:r>
                      <a:r>
                        <a:rPr lang="en-US" dirty="0" err="1">
                          <a:effectLst/>
                          <a:hlinkClick r:id="rId14"/>
                        </a:rPr>
                        <a:t>FedRAMP</a:t>
                      </a:r>
                      <a:r>
                        <a:rPr lang="en-US" dirty="0">
                          <a:effectLst/>
                          <a:hlinkClick r:id="rId14"/>
                        </a:rPr>
                        <a:t> ATO </a:t>
                      </a:r>
                      <a:r>
                        <a:rPr lang="en-US" dirty="0" smtClean="0">
                          <a:effectLst/>
                          <a:hlinkClick r:id="rId14"/>
                        </a:rPr>
                        <a:t>Letter</a:t>
                      </a:r>
                      <a:endParaRPr lang="en-US" dirty="0" smtClean="0">
                        <a:effectLst/>
                      </a:endParaRPr>
                    </a:p>
                    <a:p>
                      <a:pPr marL="285750" indent="-285750" algn="l">
                        <a:buFont typeface="Arial" panose="020B0604020202020204" pitchFamily="34" charset="0"/>
                        <a:buChar char="•"/>
                      </a:pPr>
                      <a:r>
                        <a:rPr lang="en-US" dirty="0" smtClean="0">
                          <a:effectLst/>
                          <a:hlinkClick r:id="rId15"/>
                        </a:rPr>
                        <a:t>JAB Charter</a:t>
                      </a:r>
                      <a:endParaRPr lang="en-US" dirty="0" smtClean="0">
                        <a:effectLst/>
                      </a:endParaRPr>
                    </a:p>
                    <a:p>
                      <a:pPr marL="285750" indent="-285750" algn="l">
                        <a:buFont typeface="Arial" panose="020B0604020202020204" pitchFamily="34" charset="0"/>
                        <a:buChar char="•"/>
                      </a:pPr>
                      <a:r>
                        <a:rPr lang="en-US" dirty="0" smtClean="0">
                          <a:effectLst/>
                          <a:hlinkClick r:id="rId16"/>
                        </a:rPr>
                        <a:t>Continuous Monitoring Strategy Guide</a:t>
                      </a:r>
                      <a:endParaRPr lang="en-US" dirty="0" smtClean="0">
                        <a:effectLst/>
                      </a:endParaRPr>
                    </a:p>
                    <a:p>
                      <a:pPr marL="285750" indent="-285750" algn="l">
                        <a:buFont typeface="Arial" panose="020B0604020202020204" pitchFamily="34" charset="0"/>
                        <a:buChar char="•"/>
                      </a:pPr>
                      <a:r>
                        <a:rPr lang="en-US" dirty="0" smtClean="0">
                          <a:effectLst/>
                          <a:hlinkClick r:id="rId17"/>
                        </a:rPr>
                        <a:t>Significant Change Form</a:t>
                      </a:r>
                      <a:endParaRPr lang="en-US" dirty="0" smtClean="0">
                        <a:effectLst/>
                      </a:endParaRPr>
                    </a:p>
                    <a:p>
                      <a:pPr marL="285750" indent="-285750" algn="l">
                        <a:buFont typeface="Arial" panose="020B0604020202020204" pitchFamily="34" charset="0"/>
                        <a:buChar char="•"/>
                      </a:pPr>
                      <a:r>
                        <a:rPr lang="en-US" dirty="0" smtClean="0">
                          <a:effectLst/>
                          <a:hlinkClick r:id="rId18"/>
                        </a:rPr>
                        <a:t>Incident Communications Procedure</a:t>
                      </a:r>
                      <a:endParaRPr lang="en-US" dirty="0" smtClean="0">
                        <a:effectLst/>
                      </a:endParaRPr>
                    </a:p>
                    <a:p>
                      <a:pPr marL="285750" indent="-285750" algn="l">
                        <a:buFont typeface="Arial" panose="020B0604020202020204" pitchFamily="34" charset="0"/>
                        <a:buChar char="•"/>
                      </a:pPr>
                      <a:r>
                        <a:rPr lang="en-US" dirty="0" smtClean="0">
                          <a:effectLst/>
                          <a:hlinkClick r:id="rId19"/>
                        </a:rPr>
                        <a:t>Branding Guidance</a:t>
                      </a:r>
                      <a:endParaRPr lang="en-US" dirty="0" smtClean="0">
                        <a:effectLst/>
                      </a:endParaRPr>
                    </a:p>
                    <a:p>
                      <a:pPr marL="285750" indent="-285750" algn="l">
                        <a:buFont typeface="Arial" panose="020B0604020202020204" pitchFamily="34" charset="0"/>
                        <a:buChar char="•"/>
                      </a:pPr>
                      <a:endParaRPr lang="en-US" dirty="0">
                        <a:effectLst/>
                      </a:endParaRPr>
                    </a:p>
                  </a:txBody>
                  <a:tcPr marL="9525" marR="9525" marT="9525" marB="9525"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553161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2668A6D-6FC5-418D-A5FF-C3E301006BAE}" type="slidenum">
              <a:rPr lang="en-US" smtClean="0"/>
              <a:pPr/>
              <a:t>12</a:t>
            </a:fld>
            <a:endParaRPr lang="en-US" dirty="0"/>
          </a:p>
        </p:txBody>
      </p:sp>
      <p:sp>
        <p:nvSpPr>
          <p:cNvPr id="4" name="Content Placeholder 3"/>
          <p:cNvSpPr>
            <a:spLocks noGrp="1"/>
          </p:cNvSpPr>
          <p:nvPr>
            <p:ph idx="10"/>
          </p:nvPr>
        </p:nvSpPr>
        <p:spPr>
          <a:xfrm>
            <a:off x="4689895" y="1776866"/>
            <a:ext cx="4114800" cy="5081134"/>
          </a:xfrm>
        </p:spPr>
        <p:txBody>
          <a:bodyPr/>
          <a:lstStyle/>
          <a:p>
            <a:r>
              <a:rPr lang="en-US" dirty="0" smtClean="0"/>
              <a:t>The </a:t>
            </a:r>
            <a:r>
              <a:rPr lang="en-US" dirty="0" err="1" smtClean="0"/>
              <a:t>FedRAMP</a:t>
            </a:r>
            <a:r>
              <a:rPr lang="en-US" dirty="0" smtClean="0"/>
              <a:t> Agency ATO authorization process should follow the </a:t>
            </a:r>
            <a:r>
              <a:rPr lang="en-US" dirty="0" smtClean="0">
                <a:hlinkClick r:id="rId2"/>
              </a:rPr>
              <a:t>FedRAMP Security Assessment Framework (SAF)</a:t>
            </a:r>
            <a:endParaRPr lang="en-US" dirty="0" smtClean="0"/>
          </a:p>
          <a:p>
            <a:endParaRPr lang="en-US" u="sng" dirty="0" smtClean="0"/>
          </a:p>
          <a:p>
            <a:r>
              <a:rPr lang="en-US" dirty="0" smtClean="0"/>
              <a:t>The </a:t>
            </a:r>
            <a:r>
              <a:rPr lang="en-US" dirty="0" err="1" smtClean="0"/>
              <a:t>FedRAMP</a:t>
            </a:r>
            <a:r>
              <a:rPr lang="en-US" dirty="0" smtClean="0"/>
              <a:t> SAF is based on the NIST Risk Management Framework (RMF)</a:t>
            </a:r>
          </a:p>
          <a:p>
            <a:endParaRPr lang="en-US" u="sng" dirty="0" smtClean="0"/>
          </a:p>
          <a:p>
            <a:r>
              <a:rPr lang="en-US" dirty="0" smtClean="0"/>
              <a:t>The </a:t>
            </a:r>
            <a:r>
              <a:rPr lang="en-US" dirty="0" err="1" smtClean="0"/>
              <a:t>FedRAMP</a:t>
            </a:r>
            <a:r>
              <a:rPr lang="en-US" dirty="0" smtClean="0"/>
              <a:t> SAF is available on FedRAMP.gov by navigating to </a:t>
            </a:r>
            <a:r>
              <a:rPr lang="en-US" dirty="0"/>
              <a:t>the </a:t>
            </a:r>
            <a:r>
              <a:rPr lang="en-US" dirty="0" smtClean="0"/>
              <a:t>Resources </a:t>
            </a:r>
            <a:r>
              <a:rPr lang="en-US" dirty="0"/>
              <a:t>-&gt; </a:t>
            </a:r>
            <a:r>
              <a:rPr lang="en-US" dirty="0" smtClean="0"/>
              <a:t>Program Documents </a:t>
            </a:r>
            <a:r>
              <a:rPr lang="en-US" dirty="0"/>
              <a:t>webpage</a:t>
            </a:r>
          </a:p>
        </p:txBody>
      </p:sp>
      <p:sp>
        <p:nvSpPr>
          <p:cNvPr id="5" name="Title 4"/>
          <p:cNvSpPr>
            <a:spLocks noGrp="1"/>
          </p:cNvSpPr>
          <p:nvPr>
            <p:ph type="title"/>
          </p:nvPr>
        </p:nvSpPr>
        <p:spPr/>
        <p:txBody>
          <a:bodyPr/>
          <a:lstStyle/>
          <a:p>
            <a:r>
              <a:rPr lang="en-US" dirty="0" smtClean="0"/>
              <a:t>Assessment Process</a:t>
            </a:r>
            <a:endParaRPr lang="en-US" dirty="0"/>
          </a:p>
        </p:txBody>
      </p:sp>
      <p:pic>
        <p:nvPicPr>
          <p:cNvPr id="6" name="Picture 5" descr="FedRAMP_Graphic_FINAL_A.png"/>
          <p:cNvPicPr>
            <a:picLocks noChangeAspect="1"/>
          </p:cNvPicPr>
          <p:nvPr/>
        </p:nvPicPr>
        <p:blipFill>
          <a:blip r:embed="rId3"/>
          <a:stretch>
            <a:fillRect/>
          </a:stretch>
        </p:blipFill>
        <p:spPr>
          <a:xfrm>
            <a:off x="139950" y="1619832"/>
            <a:ext cx="4308907" cy="4308907"/>
          </a:xfrm>
          <a:prstGeom prst="rect">
            <a:avLst/>
          </a:prstGeom>
        </p:spPr>
      </p:pic>
    </p:spTree>
    <p:extLst>
      <p:ext uri="{BB962C8B-B14F-4D97-AF65-F5344CB8AC3E}">
        <p14:creationId xmlns:p14="http://schemas.microsoft.com/office/powerpoint/2010/main" val="4171142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2668A6D-6FC5-418D-A5FF-C3E301006BAE}" type="slidenum">
              <a:rPr lang="en-US" smtClean="0"/>
              <a:pPr/>
              <a:t>13</a:t>
            </a:fld>
            <a:endParaRPr lang="en-US" dirty="0"/>
          </a:p>
        </p:txBody>
      </p:sp>
      <p:sp>
        <p:nvSpPr>
          <p:cNvPr id="3" name="Content Placeholder 2"/>
          <p:cNvSpPr>
            <a:spLocks noGrp="1"/>
          </p:cNvSpPr>
          <p:nvPr>
            <p:ph idx="1"/>
          </p:nvPr>
        </p:nvSpPr>
        <p:spPr>
          <a:xfrm>
            <a:off x="-44622" y="1538633"/>
            <a:ext cx="3282288" cy="4384346"/>
          </a:xfrm>
        </p:spPr>
        <p:txBody>
          <a:bodyPr>
            <a:normAutofit fontScale="92500"/>
          </a:bodyPr>
          <a:lstStyle/>
          <a:p>
            <a:r>
              <a:rPr lang="en-US" sz="1600" dirty="0" err="1">
                <a:hlinkClick r:id="rId2"/>
              </a:rPr>
              <a:t>FedRAMP</a:t>
            </a:r>
            <a:r>
              <a:rPr lang="en-US" sz="1600" dirty="0">
                <a:hlinkClick r:id="rId2"/>
              </a:rPr>
              <a:t> templates </a:t>
            </a:r>
            <a:r>
              <a:rPr lang="en-US" sz="1600" dirty="0"/>
              <a:t>are available at FedRAMP.gov on the </a:t>
            </a:r>
            <a:r>
              <a:rPr lang="en-US" sz="1600" dirty="0" smtClean="0"/>
              <a:t>Resources -&gt; Templates webpage</a:t>
            </a:r>
            <a:endParaRPr lang="en-US" sz="1600" dirty="0"/>
          </a:p>
          <a:p>
            <a:r>
              <a:rPr lang="en-US" sz="1600" dirty="0" smtClean="0"/>
              <a:t>Agency ATO </a:t>
            </a:r>
            <a:r>
              <a:rPr lang="en-US" sz="1600" dirty="0"/>
              <a:t>p</a:t>
            </a:r>
            <a:r>
              <a:rPr lang="en-US" sz="1600" dirty="0" smtClean="0"/>
              <a:t>ackages submitted to </a:t>
            </a:r>
            <a:r>
              <a:rPr lang="en-US" sz="1600" dirty="0" err="1" smtClean="0"/>
              <a:t>FedRAMP</a:t>
            </a:r>
            <a:r>
              <a:rPr lang="en-US" sz="1600" dirty="0" smtClean="0"/>
              <a:t> must include 14 </a:t>
            </a:r>
            <a:r>
              <a:rPr lang="en-US" sz="1600" dirty="0" err="1" smtClean="0"/>
              <a:t>FedRAMP</a:t>
            </a:r>
            <a:r>
              <a:rPr lang="en-US" sz="1600" dirty="0" smtClean="0"/>
              <a:t> templates  </a:t>
            </a:r>
          </a:p>
          <a:p>
            <a:r>
              <a:rPr lang="en-US" sz="1600" dirty="0" smtClean="0"/>
              <a:t>The PMO will check these templates for completeness, critical security control showstoppers, and quality</a:t>
            </a:r>
          </a:p>
          <a:p>
            <a:r>
              <a:rPr lang="en-US" sz="1600" dirty="0" smtClean="0"/>
              <a:t>It’s recommended that you use the Rev 4 Security Assessment Test Cases that the </a:t>
            </a:r>
            <a:r>
              <a:rPr lang="en-US" sz="1600" dirty="0" err="1" smtClean="0"/>
              <a:t>FedRAMP</a:t>
            </a:r>
            <a:r>
              <a:rPr lang="en-US" sz="1600" dirty="0" smtClean="0"/>
              <a:t> PMO released in Excel format for public comment: </a:t>
            </a:r>
            <a:r>
              <a:rPr lang="en-US" sz="1600" dirty="0" smtClean="0">
                <a:hlinkClick r:id="rId3"/>
              </a:rPr>
              <a:t>https://www.fedramp.gov/files/2015/01/FedRAMP-Security-Assessment-Test-Cases-Rev-4-v1_.xlsx</a:t>
            </a:r>
            <a:endParaRPr lang="en-US" sz="1600" dirty="0" smtClean="0"/>
          </a:p>
        </p:txBody>
      </p:sp>
      <p:sp>
        <p:nvSpPr>
          <p:cNvPr id="4" name="Content Placeholder 3"/>
          <p:cNvSpPr>
            <a:spLocks noGrp="1"/>
          </p:cNvSpPr>
          <p:nvPr>
            <p:ph idx="10"/>
          </p:nvPr>
        </p:nvSpPr>
        <p:spPr>
          <a:xfrm>
            <a:off x="6302059" y="2021162"/>
            <a:ext cx="2684515" cy="5081134"/>
          </a:xfrm>
        </p:spPr>
        <p:txBody>
          <a:bodyPr/>
          <a:lstStyle/>
          <a:p>
            <a:r>
              <a:rPr lang="en-US" sz="1600" b="1" dirty="0" smtClean="0"/>
              <a:t>Security Assessment Plan (SAP)</a:t>
            </a:r>
          </a:p>
          <a:p>
            <a:pPr lvl="1"/>
            <a:r>
              <a:rPr lang="en-US" sz="1600" dirty="0" smtClean="0"/>
              <a:t>Security Assessment Test Cases</a:t>
            </a:r>
            <a:endParaRPr lang="en-US" sz="1600" dirty="0"/>
          </a:p>
          <a:p>
            <a:r>
              <a:rPr lang="en-US" sz="1600" b="1" dirty="0" smtClean="0"/>
              <a:t>Security Assessment Report (SAR)</a:t>
            </a:r>
          </a:p>
          <a:p>
            <a:pPr lvl="1"/>
            <a:r>
              <a:rPr lang="en-US" sz="1600" dirty="0" smtClean="0"/>
              <a:t>Security Test Cases</a:t>
            </a:r>
          </a:p>
          <a:p>
            <a:r>
              <a:rPr lang="en-US" sz="1600" b="1" dirty="0" smtClean="0"/>
              <a:t>Plan of Action and Milestone (POA&amp;M)</a:t>
            </a:r>
          </a:p>
          <a:p>
            <a:r>
              <a:rPr lang="en-US" sz="1600" b="1" dirty="0" smtClean="0"/>
              <a:t>Agency ATO Letter</a:t>
            </a:r>
            <a:endParaRPr lang="en-US" sz="1600" b="1" dirty="0"/>
          </a:p>
          <a:p>
            <a:pPr marL="0" indent="0">
              <a:buNone/>
            </a:pPr>
            <a:endParaRPr lang="en-US" sz="1600" dirty="0"/>
          </a:p>
          <a:p>
            <a:endParaRPr lang="en-US" sz="1600" dirty="0"/>
          </a:p>
          <a:p>
            <a:pPr marL="0" indent="0">
              <a:buNone/>
            </a:pPr>
            <a:endParaRPr lang="en-US" sz="1600" b="1" dirty="0"/>
          </a:p>
          <a:p>
            <a:endParaRPr lang="en-US" sz="1600" dirty="0"/>
          </a:p>
        </p:txBody>
      </p:sp>
      <p:sp>
        <p:nvSpPr>
          <p:cNvPr id="5" name="Title 4"/>
          <p:cNvSpPr>
            <a:spLocks noGrp="1"/>
          </p:cNvSpPr>
          <p:nvPr>
            <p:ph type="title"/>
          </p:nvPr>
        </p:nvSpPr>
        <p:spPr/>
        <p:txBody>
          <a:bodyPr/>
          <a:lstStyle/>
          <a:p>
            <a:r>
              <a:rPr lang="en-US" dirty="0"/>
              <a:t>Document Check List – FedRAMP Templates</a:t>
            </a:r>
          </a:p>
        </p:txBody>
      </p:sp>
      <p:sp>
        <p:nvSpPr>
          <p:cNvPr id="6" name="Content Placeholder 3"/>
          <p:cNvSpPr txBox="1">
            <a:spLocks/>
          </p:cNvSpPr>
          <p:nvPr/>
        </p:nvSpPr>
        <p:spPr bwMode="auto">
          <a:xfrm>
            <a:off x="3244593" y="1483324"/>
            <a:ext cx="5609230" cy="5868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1800" kern="1200">
                <a:solidFill>
                  <a:schemeClr val="tx1"/>
                </a:solidFill>
                <a:latin typeface="Calibri Light" panose="020F0302020204030204" pitchFamily="34" charset="0"/>
                <a:ea typeface="+mn-ea"/>
                <a:cs typeface="+mn-cs"/>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Calibri Light" panose="020F0302020204030204" pitchFamily="34" charset="0"/>
                <a:ea typeface="+mn-ea"/>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Calibri Light" panose="020F0302020204030204" pitchFamily="34" charset="0"/>
                <a:ea typeface="+mn-ea"/>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Calibri Light" panose="020F0302020204030204" pitchFamily="34" charset="0"/>
                <a:ea typeface="+mn-ea"/>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Calibri Light" panose="020F03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r>
              <a:rPr lang="en-US" sz="2400" dirty="0">
                <a:latin typeface="Open Sans Light" panose="020B0306030504020204" pitchFamily="34" charset="0"/>
                <a:ea typeface="Open Sans Light" panose="020B0306030504020204" pitchFamily="34" charset="0"/>
                <a:cs typeface="Open Sans Light" panose="020B0306030504020204" pitchFamily="34" charset="0"/>
              </a:rPr>
              <a:t>FedRAMP Templates Available:</a:t>
            </a:r>
          </a:p>
          <a:p>
            <a:pPr algn="ctr"/>
            <a:endParaRPr lang="en-US" dirty="0"/>
          </a:p>
        </p:txBody>
      </p:sp>
      <p:sp>
        <p:nvSpPr>
          <p:cNvPr id="7" name="Content Placeholder 3"/>
          <p:cNvSpPr txBox="1">
            <a:spLocks/>
          </p:cNvSpPr>
          <p:nvPr/>
        </p:nvSpPr>
        <p:spPr bwMode="auto">
          <a:xfrm>
            <a:off x="3398294" y="1828656"/>
            <a:ext cx="3085007" cy="5254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1800" kern="1200">
                <a:solidFill>
                  <a:schemeClr val="tx1"/>
                </a:solidFill>
                <a:latin typeface="Calibri Light" panose="020F0302020204030204" pitchFamily="34" charset="0"/>
                <a:ea typeface="+mn-ea"/>
                <a:cs typeface="+mn-cs"/>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Calibri Light" panose="020F0302020204030204" pitchFamily="34" charset="0"/>
                <a:ea typeface="+mn-ea"/>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Calibri Light" panose="020F0302020204030204" pitchFamily="34" charset="0"/>
                <a:ea typeface="+mn-ea"/>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Calibri Light" panose="020F0302020204030204" pitchFamily="34" charset="0"/>
                <a:ea typeface="+mn-ea"/>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Calibri Light" panose="020F03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dirty="0"/>
              <a:t>System Security Plan (SSP)</a:t>
            </a:r>
          </a:p>
          <a:p>
            <a:pPr lvl="1"/>
            <a:r>
              <a:rPr lang="en-US" sz="1600" dirty="0" smtClean="0"/>
              <a:t>FIPS Pub 199</a:t>
            </a:r>
          </a:p>
          <a:p>
            <a:pPr lvl="1"/>
            <a:r>
              <a:rPr lang="en-US" sz="1600" dirty="0" smtClean="0"/>
              <a:t>E-Authentication</a:t>
            </a:r>
          </a:p>
          <a:p>
            <a:pPr lvl="1"/>
            <a:r>
              <a:rPr lang="en-US" sz="1600" dirty="0" smtClean="0"/>
              <a:t>Control Implementation Summary (CIS)</a:t>
            </a:r>
          </a:p>
          <a:p>
            <a:pPr lvl="1"/>
            <a:r>
              <a:rPr lang="en-US" sz="1600" dirty="0" smtClean="0"/>
              <a:t>CIS Worksheet</a:t>
            </a:r>
          </a:p>
          <a:p>
            <a:pPr lvl="1"/>
            <a:r>
              <a:rPr lang="en-US" sz="1600" dirty="0"/>
              <a:t>IT Contingency Plan (CP) and CP Test </a:t>
            </a:r>
            <a:endParaRPr lang="en-US" sz="1600" dirty="0" smtClean="0"/>
          </a:p>
          <a:p>
            <a:pPr lvl="1"/>
            <a:r>
              <a:rPr lang="en-US" sz="1600" dirty="0"/>
              <a:t>Privacy Threshold Analysis (PTA) / Privacy Impact Assessment (PIA) </a:t>
            </a:r>
            <a:endParaRPr lang="en-US" sz="1600" dirty="0" smtClean="0"/>
          </a:p>
          <a:p>
            <a:pPr lvl="1"/>
            <a:r>
              <a:rPr lang="en-US" sz="1600" dirty="0"/>
              <a:t>Rules of Behavior (ROB</a:t>
            </a:r>
            <a:r>
              <a:rPr lang="en-US" sz="1600" dirty="0" smtClean="0"/>
              <a:t>)</a:t>
            </a:r>
          </a:p>
          <a:p>
            <a:endParaRPr lang="en-US" sz="1600" dirty="0" smtClean="0"/>
          </a:p>
          <a:p>
            <a:endParaRPr lang="en-US" sz="1600" dirty="0" smtClean="0"/>
          </a:p>
          <a:p>
            <a:endParaRPr lang="en-US" sz="1600" dirty="0"/>
          </a:p>
        </p:txBody>
      </p:sp>
      <p:cxnSp>
        <p:nvCxnSpPr>
          <p:cNvPr id="9" name="Straight Connector 8"/>
          <p:cNvCxnSpPr/>
          <p:nvPr/>
        </p:nvCxnSpPr>
        <p:spPr>
          <a:xfrm flipH="1">
            <a:off x="3330054" y="1296532"/>
            <a:ext cx="0" cy="5029200"/>
          </a:xfrm>
          <a:prstGeom prst="line">
            <a:avLst/>
          </a:prstGeom>
          <a:ln>
            <a:solidFill>
              <a:schemeClr val="accent1">
                <a:lumMod val="20000"/>
                <a:lumOff val="80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6372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Submission of Cloud to GSA</a:t>
            </a:r>
            <a:endParaRPr lang="en-US" sz="40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14</a:t>
            </a:fld>
            <a:endParaRPr lang="en-US"/>
          </a:p>
        </p:txBody>
      </p:sp>
      <p:sp>
        <p:nvSpPr>
          <p:cNvPr id="3" name="Rectangle 2"/>
          <p:cNvSpPr/>
          <p:nvPr/>
        </p:nvSpPr>
        <p:spPr>
          <a:xfrm>
            <a:off x="125321" y="1524000"/>
            <a:ext cx="8686800" cy="4662815"/>
          </a:xfrm>
          <a:prstGeom prst="rect">
            <a:avLst/>
          </a:prstGeom>
        </p:spPr>
        <p:txBody>
          <a:bodyPr wrap="square">
            <a:spAutoFit/>
          </a:bodyPr>
          <a:lstStyle/>
          <a:p>
            <a:pPr marL="342900" indent="-342900">
              <a:spcAft>
                <a:spcPts val="600"/>
              </a:spcAft>
              <a:buFont typeface="+mj-lt"/>
              <a:buAutoNum type="arabicPeriod"/>
            </a:pPr>
            <a:r>
              <a:rPr lang="en-US" sz="1400" dirty="0"/>
              <a:t>CSP contracts with an accredited 3PAO and submits a 3PAO Designation Form to the </a:t>
            </a:r>
            <a:r>
              <a:rPr lang="en-US" sz="1400" dirty="0" err="1"/>
              <a:t>FedRAMP</a:t>
            </a:r>
            <a:r>
              <a:rPr lang="en-US" sz="1400" dirty="0"/>
              <a:t> PMO.</a:t>
            </a:r>
          </a:p>
          <a:p>
            <a:pPr marL="342900" indent="-342900">
              <a:spcAft>
                <a:spcPts val="600"/>
              </a:spcAft>
              <a:buFont typeface="+mj-lt"/>
              <a:buAutoNum type="arabicPeriod"/>
            </a:pPr>
            <a:r>
              <a:rPr lang="en-US" sz="1400" dirty="0" err="1"/>
              <a:t>FedRAMP</a:t>
            </a:r>
            <a:r>
              <a:rPr lang="en-US" sz="1400" dirty="0"/>
              <a:t> ISSO holds a meeting with CSP and 3PAO to discuss expectations and set timeframes for deliverables.</a:t>
            </a:r>
          </a:p>
          <a:p>
            <a:pPr marL="342900" indent="-342900">
              <a:spcAft>
                <a:spcPts val="600"/>
              </a:spcAft>
              <a:buFont typeface="+mj-lt"/>
              <a:buAutoNum type="arabicPeriod"/>
            </a:pPr>
            <a:r>
              <a:rPr lang="en-US" sz="1400" dirty="0"/>
              <a:t>3PAO creates and the </a:t>
            </a:r>
            <a:r>
              <a:rPr lang="en-US" sz="1400" dirty="0" err="1"/>
              <a:t>FedRAMP</a:t>
            </a:r>
            <a:r>
              <a:rPr lang="en-US" sz="1400" dirty="0"/>
              <a:t> ISSO approves a testing plan that ensures the assessment will cover the state authorization boundary and controls.</a:t>
            </a:r>
          </a:p>
          <a:p>
            <a:pPr marL="342900" indent="-342900">
              <a:spcAft>
                <a:spcPts val="600"/>
              </a:spcAft>
              <a:buFont typeface="+mj-lt"/>
              <a:buAutoNum type="arabicPeriod"/>
            </a:pPr>
            <a:r>
              <a:rPr lang="en-US" sz="1400" dirty="0"/>
              <a:t>3PAO performs and independently tests the CSP's system and generates a Security Assessment Report (SAR) that documents findings and provides and analysis of the test results to determine the risk exposure.</a:t>
            </a:r>
          </a:p>
          <a:p>
            <a:pPr marL="342900" indent="-342900">
              <a:spcAft>
                <a:spcPts val="600"/>
              </a:spcAft>
              <a:buFont typeface="+mj-lt"/>
              <a:buAutoNum type="arabicPeriod"/>
            </a:pPr>
            <a:r>
              <a:rPr lang="en-US" sz="1400" dirty="0"/>
              <a:t>CSP develops a Plan of Action &amp; Milestones (POA&amp;M) that addresses the specific tasks, resources, and schedule for correcting each of the weaknesses and residual risks identified.</a:t>
            </a:r>
          </a:p>
          <a:p>
            <a:pPr marL="342900" indent="-342900">
              <a:spcAft>
                <a:spcPts val="600"/>
              </a:spcAft>
              <a:buFont typeface="+mj-lt"/>
              <a:buAutoNum type="arabicPeriod"/>
            </a:pPr>
            <a:r>
              <a:rPr lang="en-US" sz="1400" dirty="0"/>
              <a:t>CSP submits the SAR and POA&amp;M to the </a:t>
            </a:r>
            <a:r>
              <a:rPr lang="en-US" sz="1400" dirty="0" err="1"/>
              <a:t>FedRAMP</a:t>
            </a:r>
            <a:r>
              <a:rPr lang="en-US" sz="1400" dirty="0"/>
              <a:t> ISSO for a completeness and overall risk posture review.</a:t>
            </a:r>
          </a:p>
          <a:p>
            <a:pPr marL="342900" indent="-342900">
              <a:spcAft>
                <a:spcPts val="600"/>
              </a:spcAft>
              <a:buFont typeface="+mj-lt"/>
              <a:buAutoNum type="arabicPeriod"/>
            </a:pPr>
            <a:r>
              <a:rPr lang="en-US" sz="1400" dirty="0"/>
              <a:t>The Joint Authorization Board (JAB) makes a risk-based decision on whether to accept the vulnerabilities and planned fixes.</a:t>
            </a:r>
          </a:p>
          <a:p>
            <a:pPr marL="342900" indent="-342900">
              <a:spcAft>
                <a:spcPts val="600"/>
              </a:spcAft>
              <a:buFont typeface="+mj-lt"/>
              <a:buAutoNum type="arabicPeriod"/>
            </a:pPr>
            <a:r>
              <a:rPr lang="en-US" sz="1400" dirty="0"/>
              <a:t>If JAB determines the risk level is too high it recommends remediation steps that the </a:t>
            </a:r>
            <a:r>
              <a:rPr lang="en-US" sz="1400" dirty="0" err="1"/>
              <a:t>FedRAMP</a:t>
            </a:r>
            <a:r>
              <a:rPr lang="en-US" sz="1400" dirty="0"/>
              <a:t> ISSO shares with the CSP.</a:t>
            </a:r>
          </a:p>
          <a:p>
            <a:pPr marL="342900" indent="-342900">
              <a:spcAft>
                <a:spcPts val="600"/>
              </a:spcAft>
              <a:buFont typeface="+mj-lt"/>
              <a:buAutoNum type="arabicPeriod"/>
            </a:pPr>
            <a:r>
              <a:rPr lang="en-US" sz="1400" dirty="0"/>
              <a:t>CSP corrects control implementations, retests affected controls, and resubmits revised documentation</a:t>
            </a:r>
          </a:p>
          <a:p>
            <a:pPr marL="342900" indent="-342900">
              <a:spcAft>
                <a:spcPts val="600"/>
              </a:spcAft>
              <a:buFont typeface="+mj-lt"/>
              <a:buAutoNum type="arabicPeriod"/>
            </a:pPr>
            <a:r>
              <a:rPr lang="en-US" sz="1400" dirty="0"/>
              <a:t>If JAB accepts the risks associated with the system, the </a:t>
            </a:r>
            <a:r>
              <a:rPr lang="en-US" sz="1400" dirty="0" err="1"/>
              <a:t>FedRAMP</a:t>
            </a:r>
            <a:r>
              <a:rPr lang="en-US" sz="1400" dirty="0"/>
              <a:t> ISSO notifies the CSP that they are ready to finalize the security assessment.</a:t>
            </a:r>
          </a:p>
        </p:txBody>
      </p:sp>
    </p:spTree>
    <p:extLst>
      <p:ext uri="{BB962C8B-B14F-4D97-AF65-F5344CB8AC3E}">
        <p14:creationId xmlns:p14="http://schemas.microsoft.com/office/powerpoint/2010/main" val="2682478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Is FedRAMP working?</a:t>
            </a:r>
            <a:endParaRPr lang="en-US" sz="40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15</a:t>
            </a:fld>
            <a:endParaRPr lang="en-US"/>
          </a:p>
        </p:txBody>
      </p:sp>
      <p:sp>
        <p:nvSpPr>
          <p:cNvPr id="3" name="Rectangle 2"/>
          <p:cNvSpPr/>
          <p:nvPr/>
        </p:nvSpPr>
        <p:spPr>
          <a:xfrm>
            <a:off x="125321" y="1524000"/>
            <a:ext cx="8686800" cy="5262979"/>
          </a:xfrm>
          <a:prstGeom prst="rect">
            <a:avLst/>
          </a:prstGeom>
        </p:spPr>
        <p:txBody>
          <a:bodyPr wrap="square">
            <a:spAutoFit/>
          </a:bodyPr>
          <a:lstStyle/>
          <a:p>
            <a:pPr marL="457200" indent="-457200">
              <a:spcAft>
                <a:spcPts val="600"/>
              </a:spcAft>
              <a:buFont typeface="Arial" panose="020B0604020202020204" pitchFamily="34" charset="0"/>
              <a:buChar char="•"/>
            </a:pPr>
            <a:r>
              <a:rPr lang="en-US" sz="2400" dirty="0" smtClean="0"/>
              <a:t>Yes!</a:t>
            </a:r>
            <a:endParaRPr lang="en-US" sz="2400" dirty="0"/>
          </a:p>
          <a:p>
            <a:pPr marL="914400" lvl="1" indent="-457200">
              <a:spcAft>
                <a:spcPts val="600"/>
              </a:spcAft>
              <a:buFont typeface="Arial" panose="020B0604020202020204" pitchFamily="34" charset="0"/>
              <a:buChar char="•"/>
            </a:pPr>
            <a:r>
              <a:rPr lang="en-US" sz="2400" dirty="0" smtClean="0"/>
              <a:t>Cloud providers are beginning to understand this is the minimum necessary to compete in the federal space. 82% of all cloud procurements are including FedRAMP requirements.</a:t>
            </a:r>
          </a:p>
          <a:p>
            <a:pPr marL="914400" lvl="1" indent="-457200">
              <a:spcAft>
                <a:spcPts val="600"/>
              </a:spcAft>
              <a:buFont typeface="Arial" panose="020B0604020202020204" pitchFamily="34" charset="0"/>
              <a:buChar char="•"/>
            </a:pPr>
            <a:r>
              <a:rPr lang="en-US" sz="2400" dirty="0" smtClean="0"/>
              <a:t>73 CSPs have been deemed compliant (+28)</a:t>
            </a:r>
          </a:p>
          <a:p>
            <a:pPr marL="914400" lvl="1" indent="-457200">
              <a:spcAft>
                <a:spcPts val="600"/>
              </a:spcAft>
              <a:buFont typeface="Arial" panose="020B0604020202020204" pitchFamily="34" charset="0"/>
              <a:buChar char="•"/>
            </a:pPr>
            <a:r>
              <a:rPr lang="en-US" sz="2400" dirty="0"/>
              <a:t>4</a:t>
            </a:r>
            <a:r>
              <a:rPr lang="en-US" sz="2400" dirty="0" smtClean="0"/>
              <a:t> CSPs in process for JAB PATO (-6)</a:t>
            </a:r>
          </a:p>
          <a:p>
            <a:pPr marL="914400" lvl="1" indent="-457200">
              <a:spcAft>
                <a:spcPts val="600"/>
              </a:spcAft>
              <a:buFont typeface="Arial" panose="020B0604020202020204" pitchFamily="34" charset="0"/>
              <a:buChar char="•"/>
            </a:pPr>
            <a:r>
              <a:rPr lang="en-US" sz="2400" dirty="0" smtClean="0"/>
              <a:t>40 CSPs in process for Agency ATO (+12)</a:t>
            </a:r>
          </a:p>
          <a:p>
            <a:pPr marL="914400" lvl="1" indent="-457200">
              <a:spcAft>
                <a:spcPts val="600"/>
              </a:spcAft>
              <a:buFont typeface="Arial" panose="020B0604020202020204" pitchFamily="34" charset="0"/>
              <a:buChar char="•"/>
            </a:pPr>
            <a:r>
              <a:rPr lang="en-US" sz="2400" dirty="0" smtClean="0"/>
              <a:t>3 CSPs are FedRAMP “ready”</a:t>
            </a:r>
          </a:p>
          <a:p>
            <a:pPr marL="914400" lvl="1" indent="-457200">
              <a:spcAft>
                <a:spcPts val="600"/>
              </a:spcAft>
              <a:buFont typeface="Arial" panose="020B0604020202020204" pitchFamily="34" charset="0"/>
              <a:buChar char="•"/>
            </a:pPr>
            <a:r>
              <a:rPr lang="en-US" sz="2400" dirty="0" smtClean="0"/>
              <a:t>Marketplace.fedramp.gov</a:t>
            </a:r>
          </a:p>
          <a:p>
            <a:pPr marL="914400" lvl="1" indent="-457200">
              <a:spcAft>
                <a:spcPts val="600"/>
              </a:spcAft>
              <a:buFont typeface="Arial" panose="020B0604020202020204" pitchFamily="34" charset="0"/>
              <a:buChar char="•"/>
            </a:pPr>
            <a:endParaRPr lang="en-US" sz="2800" dirty="0" smtClean="0"/>
          </a:p>
          <a:p>
            <a:pPr marL="914400" lvl="1" indent="-457200">
              <a:spcAft>
                <a:spcPts val="600"/>
              </a:spcAft>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3955048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Monitoring</a:t>
            </a:r>
            <a:endParaRPr lang="en-US" dirty="0"/>
          </a:p>
        </p:txBody>
      </p:sp>
      <p:sp>
        <p:nvSpPr>
          <p:cNvPr id="3" name="Content Placeholder 2"/>
          <p:cNvSpPr>
            <a:spLocks noGrp="1"/>
          </p:cNvSpPr>
          <p:nvPr>
            <p:ph idx="1"/>
          </p:nvPr>
        </p:nvSpPr>
        <p:spPr/>
        <p:txBody>
          <a:bodyPr>
            <a:noAutofit/>
          </a:bodyPr>
          <a:lstStyle/>
          <a:p>
            <a:r>
              <a:rPr lang="en-US" sz="2400" dirty="0" smtClean="0"/>
              <a:t>Continuous Monitoring has always been part of the NIST Risk Management Framework (RMF!)</a:t>
            </a:r>
          </a:p>
          <a:p>
            <a:r>
              <a:rPr lang="en-US" sz="2400" dirty="0" smtClean="0"/>
              <a:t>Continuous monitoring has always been part of the certification and accreditation/authorization process.</a:t>
            </a:r>
          </a:p>
          <a:p>
            <a:r>
              <a:rPr lang="en-US" sz="2400" dirty="0" smtClean="0"/>
              <a:t>Why does Certification/Assessment and Authorization matter?</a:t>
            </a:r>
          </a:p>
          <a:p>
            <a:pPr lvl="1"/>
            <a:r>
              <a:rPr lang="en-US" sz="1800" dirty="0" smtClean="0"/>
              <a:t>Understanding the risk you take when using a system</a:t>
            </a:r>
          </a:p>
          <a:p>
            <a:pPr lvl="1"/>
            <a:r>
              <a:rPr lang="en-US" sz="1800" dirty="0" smtClean="0"/>
              <a:t>Understanding the limitations and strengths of a system</a:t>
            </a:r>
          </a:p>
          <a:p>
            <a:pPr lvl="1"/>
            <a:r>
              <a:rPr lang="en-US" sz="1800" dirty="0" smtClean="0"/>
              <a:t>Having a level of assurance and due diligence for a system</a:t>
            </a:r>
          </a:p>
          <a:p>
            <a:pPr lvl="1"/>
            <a:r>
              <a:rPr lang="en-US" sz="1800" dirty="0" smtClean="0"/>
              <a:t>Continuously monitor a system for vulnerabilities and resulting risk</a:t>
            </a:r>
          </a:p>
          <a:p>
            <a:pPr lvl="1"/>
            <a:r>
              <a:rPr lang="en-US" sz="1800" dirty="0" smtClean="0"/>
              <a:t>It’s the Law!  FISMA requires we do this and for good reason!</a:t>
            </a:r>
            <a:endParaRPr lang="en-US" sz="20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16</a:t>
            </a:fld>
            <a:endParaRPr lang="en-US"/>
          </a:p>
        </p:txBody>
      </p:sp>
    </p:spTree>
    <p:extLst>
      <p:ext uri="{BB962C8B-B14F-4D97-AF65-F5344CB8AC3E}">
        <p14:creationId xmlns:p14="http://schemas.microsoft.com/office/powerpoint/2010/main" val="3578155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eaLnBrk="1" hangingPunct="1"/>
            <a:r>
              <a:rPr lang="en-US" dirty="0" smtClean="0"/>
              <a:t>Overall Risk View</a:t>
            </a:r>
          </a:p>
        </p:txBody>
      </p:sp>
      <p:sp>
        <p:nvSpPr>
          <p:cNvPr id="20483" name="Content Placeholder 2"/>
          <p:cNvSpPr>
            <a:spLocks noGrp="1"/>
          </p:cNvSpPr>
          <p:nvPr>
            <p:ph idx="1"/>
          </p:nvPr>
        </p:nvSpPr>
        <p:spPr>
          <a:xfrm>
            <a:off x="304800" y="1524000"/>
            <a:ext cx="8458200" cy="990600"/>
          </a:xfrm>
        </p:spPr>
        <p:txBody>
          <a:bodyPr/>
          <a:lstStyle/>
          <a:p>
            <a:pPr algn="ctr" eaLnBrk="1" hangingPunct="1">
              <a:buFont typeface="Arial" charset="0"/>
              <a:buNone/>
            </a:pPr>
            <a:r>
              <a:rPr lang="en-US" sz="1800" dirty="0" smtClean="0"/>
              <a:t>Rolling up comprehensive risk information for sound decision making!</a:t>
            </a:r>
          </a:p>
        </p:txBody>
      </p:sp>
      <p:sp>
        <p:nvSpPr>
          <p:cNvPr id="16388"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6188DF-3BF7-4EE7-A631-DA1D1E6F5B54}" type="datetime1">
              <a:rPr lang="en-US" smtClean="0"/>
              <a:pPr fontAlgn="base">
                <a:spcBef>
                  <a:spcPct val="0"/>
                </a:spcBef>
                <a:spcAft>
                  <a:spcPct val="0"/>
                </a:spcAft>
                <a:defRPr/>
              </a:pPr>
              <a:t>09/07/2016</a:t>
            </a:fld>
            <a:endParaRPr lang="en-US" dirty="0" smtClean="0"/>
          </a:p>
        </p:txBody>
      </p:sp>
      <p:sp>
        <p:nvSpPr>
          <p:cNvPr id="16389"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LIMITED OFFICAL USE ONLY DHHS/OIG/OCIO/IA</a:t>
            </a:r>
          </a:p>
        </p:txBody>
      </p:sp>
      <p:sp>
        <p:nvSpPr>
          <p:cNvPr id="16390"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430C9B-78F5-4ABE-BB42-657812545B51}" type="slidenum">
              <a:rPr lang="en-US" smtClean="0"/>
              <a:pPr fontAlgn="base">
                <a:spcBef>
                  <a:spcPct val="0"/>
                </a:spcBef>
                <a:spcAft>
                  <a:spcPct val="0"/>
                </a:spcAft>
                <a:defRPr/>
              </a:pPr>
              <a:t>17</a:t>
            </a:fld>
            <a:endParaRPr lang="en-US" dirty="0" smtClean="0"/>
          </a:p>
        </p:txBody>
      </p:sp>
      <p:pic>
        <p:nvPicPr>
          <p:cNvPr id="20487" name="Picture 2"/>
          <p:cNvPicPr>
            <a:picLocks noChangeAspect="1" noChangeArrowheads="1"/>
          </p:cNvPicPr>
          <p:nvPr/>
        </p:nvPicPr>
        <p:blipFill>
          <a:blip r:embed="rId2" cstate="print"/>
          <a:srcRect/>
          <a:stretch>
            <a:fillRect/>
          </a:stretch>
        </p:blipFill>
        <p:spPr bwMode="auto">
          <a:xfrm>
            <a:off x="169403" y="2236787"/>
            <a:ext cx="2514600" cy="2536825"/>
          </a:xfrm>
          <a:prstGeom prst="rect">
            <a:avLst/>
          </a:prstGeom>
          <a:noFill/>
          <a:ln w="9525">
            <a:noFill/>
            <a:miter lim="800000"/>
            <a:headEnd/>
            <a:tailEnd/>
          </a:ln>
        </p:spPr>
      </p:pic>
      <p:sp>
        <p:nvSpPr>
          <p:cNvPr id="8" name="Right Arrow 7"/>
          <p:cNvSpPr/>
          <p:nvPr/>
        </p:nvSpPr>
        <p:spPr>
          <a:xfrm>
            <a:off x="2743200" y="3048000"/>
            <a:ext cx="762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ight Arrow 8"/>
          <p:cNvSpPr/>
          <p:nvPr/>
        </p:nvSpPr>
        <p:spPr>
          <a:xfrm flipH="1">
            <a:off x="5791200" y="3048000"/>
            <a:ext cx="838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490" name="TextBox 9"/>
          <p:cNvSpPr txBox="1">
            <a:spLocks noChangeArrowheads="1"/>
          </p:cNvSpPr>
          <p:nvPr/>
        </p:nvSpPr>
        <p:spPr bwMode="auto">
          <a:xfrm>
            <a:off x="76200" y="4800600"/>
            <a:ext cx="2895600" cy="923330"/>
          </a:xfrm>
          <a:prstGeom prst="rect">
            <a:avLst/>
          </a:prstGeom>
          <a:noFill/>
          <a:ln w="9525">
            <a:noFill/>
            <a:miter lim="800000"/>
            <a:headEnd/>
            <a:tailEnd/>
          </a:ln>
        </p:spPr>
        <p:txBody>
          <a:bodyPr>
            <a:spAutoFit/>
          </a:bodyPr>
          <a:lstStyle/>
          <a:p>
            <a:pPr algn="ctr"/>
            <a:r>
              <a:rPr lang="en-US" dirty="0"/>
              <a:t>Continuous Monitoring Automated Process </a:t>
            </a:r>
            <a:r>
              <a:rPr lang="en-US" dirty="0" smtClean="0"/>
              <a:t>Areas</a:t>
            </a:r>
          </a:p>
          <a:p>
            <a:pPr algn="ctr"/>
            <a:r>
              <a:rPr lang="en-US" dirty="0" smtClean="0"/>
              <a:t>DHS/CDM</a:t>
            </a:r>
            <a:endParaRPr lang="en-US" dirty="0"/>
          </a:p>
        </p:txBody>
      </p:sp>
      <p:graphicFrame>
        <p:nvGraphicFramePr>
          <p:cNvPr id="11" name="Diagram 10"/>
          <p:cNvGraphicFramePr/>
          <p:nvPr/>
        </p:nvGraphicFramePr>
        <p:xfrm>
          <a:off x="6477000" y="2286000"/>
          <a:ext cx="25146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val="3823113440"/>
              </p:ext>
            </p:extLst>
          </p:nvPr>
        </p:nvGraphicFramePr>
        <p:xfrm>
          <a:off x="3505200" y="2057400"/>
          <a:ext cx="2133600" cy="228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 14"/>
          <p:cNvGraphicFramePr/>
          <p:nvPr/>
        </p:nvGraphicFramePr>
        <p:xfrm>
          <a:off x="3657600" y="4267200"/>
          <a:ext cx="1981200" cy="1803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0494" name="TextBox 16"/>
          <p:cNvSpPr txBox="1">
            <a:spLocks noChangeArrowheads="1"/>
          </p:cNvSpPr>
          <p:nvPr/>
        </p:nvSpPr>
        <p:spPr bwMode="auto">
          <a:xfrm>
            <a:off x="5791200" y="5181600"/>
            <a:ext cx="3352800" cy="923330"/>
          </a:xfrm>
          <a:prstGeom prst="rect">
            <a:avLst/>
          </a:prstGeom>
          <a:noFill/>
          <a:ln w="9525">
            <a:noFill/>
            <a:miter lim="800000"/>
            <a:headEnd/>
            <a:tailEnd/>
          </a:ln>
        </p:spPr>
        <p:txBody>
          <a:bodyPr>
            <a:spAutoFit/>
          </a:bodyPr>
          <a:lstStyle/>
          <a:p>
            <a:pPr algn="ctr"/>
            <a:r>
              <a:rPr lang="en-US" dirty="0" smtClean="0"/>
              <a:t>Manual Assessment </a:t>
            </a:r>
          </a:p>
          <a:p>
            <a:pPr algn="ctr"/>
            <a:r>
              <a:rPr lang="en-US" dirty="0" smtClean="0"/>
              <a:t>Process Areas</a:t>
            </a:r>
          </a:p>
          <a:p>
            <a:pPr algn="ctr"/>
            <a:r>
              <a:rPr lang="en-US" dirty="0" smtClean="0"/>
              <a:t>800-53A and Test Cases</a:t>
            </a:r>
            <a:endParaRPr lang="en-US" dirty="0"/>
          </a:p>
        </p:txBody>
      </p:sp>
      <p:sp>
        <p:nvSpPr>
          <p:cNvPr id="2" name="TextBox 1"/>
          <p:cNvSpPr txBox="1"/>
          <p:nvPr/>
        </p:nvSpPr>
        <p:spPr>
          <a:xfrm>
            <a:off x="2590800" y="2667000"/>
            <a:ext cx="1066800" cy="381000"/>
          </a:xfrm>
          <a:prstGeom prst="rect">
            <a:avLst/>
          </a:prstGeom>
          <a:noFill/>
        </p:spPr>
        <p:txBody>
          <a:bodyPr wrap="square" rtlCol="0">
            <a:spAutoFit/>
          </a:bodyPr>
          <a:lstStyle/>
          <a:p>
            <a:pPr algn="ctr"/>
            <a:r>
              <a:rPr lang="en-US" dirty="0" smtClean="0"/>
              <a:t>SAR</a:t>
            </a:r>
            <a:endParaRPr lang="en-US" dirty="0"/>
          </a:p>
        </p:txBody>
      </p:sp>
      <p:sp>
        <p:nvSpPr>
          <p:cNvPr id="16" name="TextBox 15"/>
          <p:cNvSpPr txBox="1"/>
          <p:nvPr/>
        </p:nvSpPr>
        <p:spPr>
          <a:xfrm>
            <a:off x="5791200" y="2635512"/>
            <a:ext cx="1066800" cy="381000"/>
          </a:xfrm>
          <a:prstGeom prst="rect">
            <a:avLst/>
          </a:prstGeom>
          <a:noFill/>
        </p:spPr>
        <p:txBody>
          <a:bodyPr wrap="square" rtlCol="0">
            <a:spAutoFit/>
          </a:bodyPr>
          <a:lstStyle/>
          <a:p>
            <a:pPr algn="ctr"/>
            <a:r>
              <a:rPr lang="en-US" dirty="0" smtClean="0"/>
              <a:t>SAR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eaLnBrk="1" hangingPunct="1"/>
            <a:r>
              <a:rPr lang="en-US" sz="3600" dirty="0" smtClean="0"/>
              <a:t>Cloud Continuous Monitoring</a:t>
            </a:r>
          </a:p>
        </p:txBody>
      </p:sp>
      <p:sp>
        <p:nvSpPr>
          <p:cNvPr id="20483" name="Content Placeholder 2"/>
          <p:cNvSpPr>
            <a:spLocks noGrp="1"/>
          </p:cNvSpPr>
          <p:nvPr>
            <p:ph idx="1"/>
          </p:nvPr>
        </p:nvSpPr>
        <p:spPr>
          <a:xfrm>
            <a:off x="304800" y="1524000"/>
            <a:ext cx="8458200" cy="4191000"/>
          </a:xfrm>
        </p:spPr>
        <p:txBody>
          <a:bodyPr>
            <a:normAutofit/>
          </a:bodyPr>
          <a:lstStyle/>
          <a:p>
            <a:r>
              <a:rPr lang="en-US" sz="2800" dirty="0" smtClean="0"/>
              <a:t>When the vendor controls everything how can we ensure risk visibility?</a:t>
            </a:r>
          </a:p>
          <a:p>
            <a:r>
              <a:rPr lang="en-US" sz="2800" dirty="0" smtClean="0"/>
              <a:t>Remember:</a:t>
            </a:r>
          </a:p>
          <a:p>
            <a:pPr lvl="1"/>
            <a:r>
              <a:rPr lang="en-US" sz="2400" dirty="0" smtClean="0"/>
              <a:t>FedRAMP is going to ensure the CM capability exists for the cloud provider in three areas:</a:t>
            </a:r>
          </a:p>
          <a:p>
            <a:pPr lvl="2"/>
            <a:r>
              <a:rPr lang="en-US" sz="2000" dirty="0" smtClean="0"/>
              <a:t>Operational Visibility</a:t>
            </a:r>
          </a:p>
          <a:p>
            <a:pPr lvl="2"/>
            <a:r>
              <a:rPr lang="en-US" sz="2000" dirty="0" smtClean="0"/>
              <a:t>Change Management</a:t>
            </a:r>
          </a:p>
          <a:p>
            <a:pPr lvl="2"/>
            <a:r>
              <a:rPr lang="en-US" sz="2000" dirty="0" smtClean="0"/>
              <a:t>Incidence Response</a:t>
            </a:r>
          </a:p>
          <a:p>
            <a:pPr lvl="2"/>
            <a:endParaRPr lang="en-US" sz="2000" dirty="0" smtClean="0"/>
          </a:p>
          <a:p>
            <a:pPr lvl="2"/>
            <a:endParaRPr lang="en-US" sz="2000" dirty="0" smtClean="0"/>
          </a:p>
          <a:p>
            <a:endParaRPr lang="en-US" sz="2800" dirty="0" smtClean="0"/>
          </a:p>
        </p:txBody>
      </p:sp>
      <p:sp>
        <p:nvSpPr>
          <p:cNvPr id="16388"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6188DF-3BF7-4EE7-A631-DA1D1E6F5B54}" type="datetime1">
              <a:rPr lang="en-US" smtClean="0"/>
              <a:pPr fontAlgn="base">
                <a:spcBef>
                  <a:spcPct val="0"/>
                </a:spcBef>
                <a:spcAft>
                  <a:spcPct val="0"/>
                </a:spcAft>
                <a:defRPr/>
              </a:pPr>
              <a:t>09/07/2016</a:t>
            </a:fld>
            <a:endParaRPr lang="en-US" dirty="0" smtClean="0"/>
          </a:p>
        </p:txBody>
      </p:sp>
      <p:sp>
        <p:nvSpPr>
          <p:cNvPr id="16389"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LIMITED OFFICAL USE ONLY DHHS/OIG/OCIO/IA</a:t>
            </a:r>
          </a:p>
        </p:txBody>
      </p:sp>
      <p:sp>
        <p:nvSpPr>
          <p:cNvPr id="16390"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430C9B-78F5-4ABE-BB42-657812545B51}" type="slidenum">
              <a:rPr lang="en-US" smtClean="0"/>
              <a:pPr fontAlgn="base">
                <a:spcBef>
                  <a:spcPct val="0"/>
                </a:spcBef>
                <a:spcAft>
                  <a:spcPct val="0"/>
                </a:spcAft>
                <a:defRPr/>
              </a:pPr>
              <a:t>18</a:t>
            </a:fld>
            <a:endParaRPr lang="en-US" dirty="0" smtClean="0"/>
          </a:p>
        </p:txBody>
      </p:sp>
    </p:spTree>
    <p:extLst>
      <p:ext uri="{BB962C8B-B14F-4D97-AF65-F5344CB8AC3E}">
        <p14:creationId xmlns:p14="http://schemas.microsoft.com/office/powerpoint/2010/main" val="2773807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eaLnBrk="1" hangingPunct="1"/>
            <a:r>
              <a:rPr lang="en-US" sz="3600" dirty="0" smtClean="0"/>
              <a:t>Cloud Continuous Monitoring</a:t>
            </a:r>
          </a:p>
        </p:txBody>
      </p:sp>
      <p:sp>
        <p:nvSpPr>
          <p:cNvPr id="16388"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6188DF-3BF7-4EE7-A631-DA1D1E6F5B54}" type="datetime1">
              <a:rPr lang="en-US" smtClean="0"/>
              <a:pPr fontAlgn="base">
                <a:spcBef>
                  <a:spcPct val="0"/>
                </a:spcBef>
                <a:spcAft>
                  <a:spcPct val="0"/>
                </a:spcAft>
                <a:defRPr/>
              </a:pPr>
              <a:t>09/07/2016</a:t>
            </a:fld>
            <a:endParaRPr lang="en-US" dirty="0" smtClean="0"/>
          </a:p>
        </p:txBody>
      </p:sp>
      <p:sp>
        <p:nvSpPr>
          <p:cNvPr id="16389"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LIMITED OFFICAL USE ONLY DHHS/OIG/OCIO/IA</a:t>
            </a:r>
          </a:p>
        </p:txBody>
      </p:sp>
      <p:sp>
        <p:nvSpPr>
          <p:cNvPr id="16390"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430C9B-78F5-4ABE-BB42-657812545B51}" type="slidenum">
              <a:rPr lang="en-US" smtClean="0"/>
              <a:pPr fontAlgn="base">
                <a:spcBef>
                  <a:spcPct val="0"/>
                </a:spcBef>
                <a:spcAft>
                  <a:spcPct val="0"/>
                </a:spcAft>
                <a:defRPr/>
              </a:pPr>
              <a:t>19</a:t>
            </a:fld>
            <a:endParaRPr lang="en-US" dirty="0" smtClean="0"/>
          </a:p>
        </p:txBody>
      </p:sp>
      <p:pic>
        <p:nvPicPr>
          <p:cNvPr id="3" name="Picture 2"/>
          <p:cNvPicPr>
            <a:picLocks noChangeAspect="1"/>
          </p:cNvPicPr>
          <p:nvPr/>
        </p:nvPicPr>
        <p:blipFill>
          <a:blip r:embed="rId2"/>
          <a:stretch>
            <a:fillRect/>
          </a:stretch>
        </p:blipFill>
        <p:spPr>
          <a:xfrm>
            <a:off x="381000" y="1524000"/>
            <a:ext cx="8451273" cy="4504487"/>
          </a:xfrm>
          <a:prstGeom prst="rect">
            <a:avLst/>
          </a:prstGeom>
        </p:spPr>
      </p:pic>
    </p:spTree>
    <p:extLst>
      <p:ext uri="{BB962C8B-B14F-4D97-AF65-F5344CB8AC3E}">
        <p14:creationId xmlns:p14="http://schemas.microsoft.com/office/powerpoint/2010/main" val="829456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Autofit/>
          </a:bodyPr>
          <a:lstStyle/>
          <a:p>
            <a:pPr lvl="0"/>
            <a:r>
              <a:rPr lang="en-US" sz="1800" dirty="0" smtClean="0"/>
              <a:t>Introduction</a:t>
            </a:r>
          </a:p>
          <a:p>
            <a:r>
              <a:rPr lang="en-US" sz="1800" dirty="0" smtClean="0"/>
              <a:t>Cloud </a:t>
            </a:r>
            <a:r>
              <a:rPr lang="en-US" sz="1800" dirty="0"/>
              <a:t>assurance </a:t>
            </a:r>
            <a:r>
              <a:rPr lang="en-US" sz="1800" dirty="0" smtClean="0"/>
              <a:t>overview</a:t>
            </a:r>
          </a:p>
          <a:p>
            <a:r>
              <a:rPr lang="en-US" sz="1800" dirty="0"/>
              <a:t>Cloud </a:t>
            </a:r>
            <a:r>
              <a:rPr lang="en-US" sz="1800" dirty="0" smtClean="0"/>
              <a:t>Assessment</a:t>
            </a:r>
          </a:p>
          <a:p>
            <a:pPr lvl="0"/>
            <a:r>
              <a:rPr lang="en-US" sz="1800" dirty="0" smtClean="0"/>
              <a:t>Continuous Monitoring Challenges in the Cloud</a:t>
            </a:r>
          </a:p>
          <a:p>
            <a:r>
              <a:rPr lang="en-US" sz="2000" dirty="0" smtClean="0"/>
              <a:t>Trusted Internet Challenges in the Cloud</a:t>
            </a:r>
          </a:p>
          <a:p>
            <a:r>
              <a:rPr lang="en-US" sz="2000" dirty="0" smtClean="0"/>
              <a:t>Legal concerns with cloud providers</a:t>
            </a:r>
          </a:p>
          <a:p>
            <a:r>
              <a:rPr lang="en-US" sz="2000" dirty="0" smtClean="0"/>
              <a:t>Litigation Hold and eDiscovery</a:t>
            </a:r>
          </a:p>
          <a:p>
            <a:r>
              <a:rPr lang="en-US" sz="2000" dirty="0" smtClean="0"/>
              <a:t>Moving forward with best recommendations</a:t>
            </a:r>
          </a:p>
          <a:p>
            <a:pPr lvl="0"/>
            <a:r>
              <a:rPr lang="en-US" sz="1800" dirty="0" smtClean="0"/>
              <a:t>Questions</a:t>
            </a:r>
            <a:endParaRPr lang="en-US" sz="18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eaLnBrk="1" hangingPunct="1"/>
            <a:r>
              <a:rPr lang="en-US" sz="3600" dirty="0" smtClean="0"/>
              <a:t>Cloud Continuous Monitoring</a:t>
            </a:r>
          </a:p>
        </p:txBody>
      </p:sp>
      <p:sp>
        <p:nvSpPr>
          <p:cNvPr id="20483" name="Content Placeholder 2"/>
          <p:cNvSpPr>
            <a:spLocks noGrp="1"/>
          </p:cNvSpPr>
          <p:nvPr>
            <p:ph idx="1"/>
          </p:nvPr>
        </p:nvSpPr>
        <p:spPr>
          <a:xfrm>
            <a:off x="304800" y="1524000"/>
            <a:ext cx="8458200" cy="4191000"/>
          </a:xfrm>
        </p:spPr>
        <p:txBody>
          <a:bodyPr>
            <a:normAutofit/>
          </a:bodyPr>
          <a:lstStyle/>
          <a:p>
            <a:r>
              <a:rPr lang="en-US" sz="2800" dirty="0" smtClean="0"/>
              <a:t>Operational Visibility:</a:t>
            </a:r>
          </a:p>
          <a:p>
            <a:pPr lvl="2"/>
            <a:r>
              <a:rPr lang="en-US" sz="2000" dirty="0"/>
              <a:t>Operational visibility provides a look-in into the security control implementations of the </a:t>
            </a:r>
            <a:r>
              <a:rPr lang="en-US" sz="2000" dirty="0" smtClean="0"/>
              <a:t>CSP</a:t>
            </a:r>
          </a:p>
          <a:p>
            <a:pPr lvl="3"/>
            <a:r>
              <a:rPr lang="en-US" sz="1600" dirty="0" smtClean="0"/>
              <a:t>What contract language or clauses does the organization have for ongoing and as needed (ad hoc) security assessments?</a:t>
            </a:r>
          </a:p>
          <a:p>
            <a:pPr lvl="3"/>
            <a:r>
              <a:rPr lang="en-US" sz="1600" dirty="0" smtClean="0"/>
              <a:t>How much visibility through automated or manual assessments does the organization have into the cloud provider.</a:t>
            </a:r>
          </a:p>
          <a:p>
            <a:r>
              <a:rPr lang="en-US" sz="2800" dirty="0"/>
              <a:t>Change Control and </a:t>
            </a:r>
            <a:r>
              <a:rPr lang="en-US" sz="2800" dirty="0" smtClean="0"/>
              <a:t>Management:</a:t>
            </a:r>
          </a:p>
          <a:p>
            <a:pPr lvl="2"/>
            <a:r>
              <a:rPr lang="en-US" sz="2000" dirty="0" smtClean="0"/>
              <a:t>How does the cloud provider control changes and configurations?  What assurance does the organization and agency have that breaches or downtime will not occur due to unintended changes or poorly tested changes?</a:t>
            </a:r>
            <a:endParaRPr lang="en-US" sz="2000" dirty="0"/>
          </a:p>
          <a:p>
            <a:endParaRPr lang="en-US" dirty="0" smtClean="0"/>
          </a:p>
          <a:p>
            <a:pPr lvl="2"/>
            <a:endParaRPr lang="en-US" sz="2000" dirty="0" smtClean="0"/>
          </a:p>
          <a:p>
            <a:endParaRPr lang="en-US" sz="2800" dirty="0" smtClean="0"/>
          </a:p>
        </p:txBody>
      </p:sp>
      <p:sp>
        <p:nvSpPr>
          <p:cNvPr id="16388"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6188DF-3BF7-4EE7-A631-DA1D1E6F5B54}" type="datetime1">
              <a:rPr lang="en-US" smtClean="0"/>
              <a:pPr fontAlgn="base">
                <a:spcBef>
                  <a:spcPct val="0"/>
                </a:spcBef>
                <a:spcAft>
                  <a:spcPct val="0"/>
                </a:spcAft>
                <a:defRPr/>
              </a:pPr>
              <a:t>09/07/2016</a:t>
            </a:fld>
            <a:endParaRPr lang="en-US" dirty="0" smtClean="0"/>
          </a:p>
        </p:txBody>
      </p:sp>
      <p:sp>
        <p:nvSpPr>
          <p:cNvPr id="16389"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LIMITED OFFICAL USE ONLY DHHS/OIG/OCIO/IA</a:t>
            </a:r>
          </a:p>
        </p:txBody>
      </p:sp>
      <p:sp>
        <p:nvSpPr>
          <p:cNvPr id="16390"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430C9B-78F5-4ABE-BB42-657812545B51}" type="slidenum">
              <a:rPr lang="en-US" smtClean="0"/>
              <a:pPr fontAlgn="base">
                <a:spcBef>
                  <a:spcPct val="0"/>
                </a:spcBef>
                <a:spcAft>
                  <a:spcPct val="0"/>
                </a:spcAft>
                <a:defRPr/>
              </a:pPr>
              <a:t>20</a:t>
            </a:fld>
            <a:endParaRPr lang="en-US" dirty="0" smtClean="0"/>
          </a:p>
        </p:txBody>
      </p:sp>
    </p:spTree>
    <p:extLst>
      <p:ext uri="{BB962C8B-B14F-4D97-AF65-F5344CB8AC3E}">
        <p14:creationId xmlns:p14="http://schemas.microsoft.com/office/powerpoint/2010/main" val="1375658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eaLnBrk="1" hangingPunct="1"/>
            <a:r>
              <a:rPr lang="en-US" sz="3600" dirty="0" smtClean="0"/>
              <a:t>Cloud Continuous Monitoring</a:t>
            </a:r>
          </a:p>
        </p:txBody>
      </p:sp>
      <p:sp>
        <p:nvSpPr>
          <p:cNvPr id="20483" name="Content Placeholder 2"/>
          <p:cNvSpPr>
            <a:spLocks noGrp="1"/>
          </p:cNvSpPr>
          <p:nvPr>
            <p:ph idx="1"/>
          </p:nvPr>
        </p:nvSpPr>
        <p:spPr>
          <a:xfrm>
            <a:off x="304800" y="1524000"/>
            <a:ext cx="8458200" cy="4191000"/>
          </a:xfrm>
        </p:spPr>
        <p:txBody>
          <a:bodyPr>
            <a:normAutofit/>
          </a:bodyPr>
          <a:lstStyle/>
          <a:p>
            <a:r>
              <a:rPr lang="en-US" sz="3600" dirty="0" smtClean="0"/>
              <a:t>Incident Response and Law Enforcement</a:t>
            </a:r>
          </a:p>
          <a:p>
            <a:pPr lvl="1"/>
            <a:r>
              <a:rPr lang="en-US" sz="2000" dirty="0" smtClean="0"/>
              <a:t>What automated scanning, patching and reporting is available to the agency?</a:t>
            </a:r>
          </a:p>
          <a:p>
            <a:pPr lvl="1"/>
            <a:r>
              <a:rPr lang="en-US" sz="2000" dirty="0" smtClean="0"/>
              <a:t>Is the cloud provider using SCAP compliant tools and providing DHS compliant feeds back to the agency?</a:t>
            </a:r>
          </a:p>
          <a:p>
            <a:pPr lvl="1"/>
            <a:r>
              <a:rPr lang="en-US" sz="2000" dirty="0" smtClean="0"/>
              <a:t>What contractual provisions are in place for internal investigations, employee monitoring and formal investigations?</a:t>
            </a:r>
            <a:endParaRPr lang="en-US" sz="2000" dirty="0"/>
          </a:p>
          <a:p>
            <a:endParaRPr lang="en-US" dirty="0" smtClean="0"/>
          </a:p>
          <a:p>
            <a:pPr lvl="2"/>
            <a:endParaRPr lang="en-US" sz="2000" dirty="0" smtClean="0"/>
          </a:p>
          <a:p>
            <a:endParaRPr lang="en-US" sz="2800" dirty="0" smtClean="0"/>
          </a:p>
        </p:txBody>
      </p:sp>
      <p:sp>
        <p:nvSpPr>
          <p:cNvPr id="16388"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6188DF-3BF7-4EE7-A631-DA1D1E6F5B54}" type="datetime1">
              <a:rPr lang="en-US" smtClean="0"/>
              <a:pPr fontAlgn="base">
                <a:spcBef>
                  <a:spcPct val="0"/>
                </a:spcBef>
                <a:spcAft>
                  <a:spcPct val="0"/>
                </a:spcAft>
                <a:defRPr/>
              </a:pPr>
              <a:t>09/07/2016</a:t>
            </a:fld>
            <a:endParaRPr lang="en-US" dirty="0" smtClean="0"/>
          </a:p>
        </p:txBody>
      </p:sp>
      <p:sp>
        <p:nvSpPr>
          <p:cNvPr id="16389"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LIMITED OFFICAL USE ONLY DHHS/OIG/OCIO/IA</a:t>
            </a:r>
          </a:p>
        </p:txBody>
      </p:sp>
      <p:sp>
        <p:nvSpPr>
          <p:cNvPr id="16390"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430C9B-78F5-4ABE-BB42-657812545B51}" type="slidenum">
              <a:rPr lang="en-US" smtClean="0"/>
              <a:pPr fontAlgn="base">
                <a:spcBef>
                  <a:spcPct val="0"/>
                </a:spcBef>
                <a:spcAft>
                  <a:spcPct val="0"/>
                </a:spcAft>
                <a:defRPr/>
              </a:pPr>
              <a:t>21</a:t>
            </a:fld>
            <a:endParaRPr lang="en-US" dirty="0" smtClean="0"/>
          </a:p>
        </p:txBody>
      </p:sp>
    </p:spTree>
    <p:extLst>
      <p:ext uri="{BB962C8B-B14F-4D97-AF65-F5344CB8AC3E}">
        <p14:creationId xmlns:p14="http://schemas.microsoft.com/office/powerpoint/2010/main" val="1317060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eaLnBrk="1" hangingPunct="1"/>
            <a:r>
              <a:rPr lang="en-US" sz="3600" dirty="0" smtClean="0"/>
              <a:t>Cloud Continuous Monitoring</a:t>
            </a:r>
          </a:p>
        </p:txBody>
      </p:sp>
      <p:sp>
        <p:nvSpPr>
          <p:cNvPr id="20483" name="Content Placeholder 2"/>
          <p:cNvSpPr>
            <a:spLocks noGrp="1"/>
          </p:cNvSpPr>
          <p:nvPr>
            <p:ph idx="1"/>
          </p:nvPr>
        </p:nvSpPr>
        <p:spPr>
          <a:xfrm>
            <a:off x="304800" y="1524000"/>
            <a:ext cx="8458200" cy="4191000"/>
          </a:xfrm>
        </p:spPr>
        <p:txBody>
          <a:bodyPr>
            <a:normAutofit/>
          </a:bodyPr>
          <a:lstStyle/>
          <a:p>
            <a:r>
              <a:rPr lang="en-US" sz="4000" dirty="0" smtClean="0"/>
              <a:t>Recommendations:</a:t>
            </a:r>
          </a:p>
          <a:p>
            <a:pPr lvl="1"/>
            <a:r>
              <a:rPr lang="en-US" sz="1800" dirty="0" smtClean="0"/>
              <a:t>Ensure contractual  provisions exist which ensure the cloud provider must provide SCAP compliant configuration, asset, vulnerability and patch status for DHS CDM dashboards and feeds.</a:t>
            </a:r>
          </a:p>
          <a:p>
            <a:pPr lvl="1"/>
            <a:r>
              <a:rPr lang="en-US" sz="1800" dirty="0" smtClean="0"/>
              <a:t>Ensure contracts are vetted by law enforcement partners and Legal to ensure all legal actions are routed to the appropriate agency resources and when the agency needs information from the cloud provider there are no surprises.</a:t>
            </a:r>
          </a:p>
          <a:p>
            <a:pPr lvl="1"/>
            <a:r>
              <a:rPr lang="en-US" sz="1800" dirty="0" smtClean="0"/>
              <a:t>Ensure you have the ability to send in an independent assessment team to perform ad hoc or after action assessments.</a:t>
            </a:r>
          </a:p>
          <a:p>
            <a:pPr lvl="1"/>
            <a:r>
              <a:rPr lang="en-US" sz="1800" dirty="0" smtClean="0"/>
              <a:t>Ensure a full FedRAMP  provisional ATO (or FedRAMP Ready) is required for new contracts and re-competing existing contracts which do  not contain the FedRAMP requirements.</a:t>
            </a:r>
          </a:p>
          <a:p>
            <a:pPr lvl="1"/>
            <a:endParaRPr lang="en-US" sz="1600" dirty="0"/>
          </a:p>
          <a:p>
            <a:endParaRPr lang="en-US" dirty="0" smtClean="0"/>
          </a:p>
          <a:p>
            <a:pPr lvl="2"/>
            <a:endParaRPr lang="en-US" sz="2000" dirty="0" smtClean="0"/>
          </a:p>
          <a:p>
            <a:endParaRPr lang="en-US" sz="2800" dirty="0" smtClean="0"/>
          </a:p>
        </p:txBody>
      </p:sp>
      <p:sp>
        <p:nvSpPr>
          <p:cNvPr id="16388"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6188DF-3BF7-4EE7-A631-DA1D1E6F5B54}" type="datetime1">
              <a:rPr lang="en-US" smtClean="0"/>
              <a:pPr fontAlgn="base">
                <a:spcBef>
                  <a:spcPct val="0"/>
                </a:spcBef>
                <a:spcAft>
                  <a:spcPct val="0"/>
                </a:spcAft>
                <a:defRPr/>
              </a:pPr>
              <a:t>09/07/2016</a:t>
            </a:fld>
            <a:endParaRPr lang="en-US" dirty="0" smtClean="0"/>
          </a:p>
        </p:txBody>
      </p:sp>
      <p:sp>
        <p:nvSpPr>
          <p:cNvPr id="16389"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LIMITED OFFICAL USE ONLY DHHS/OIG/OCIO/IA</a:t>
            </a:r>
          </a:p>
        </p:txBody>
      </p:sp>
      <p:sp>
        <p:nvSpPr>
          <p:cNvPr id="16390"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430C9B-78F5-4ABE-BB42-657812545B51}" type="slidenum">
              <a:rPr lang="en-US" smtClean="0"/>
              <a:pPr fontAlgn="base">
                <a:spcBef>
                  <a:spcPct val="0"/>
                </a:spcBef>
                <a:spcAft>
                  <a:spcPct val="0"/>
                </a:spcAft>
                <a:defRPr/>
              </a:pPr>
              <a:t>22</a:t>
            </a:fld>
            <a:endParaRPr lang="en-US" dirty="0" smtClean="0"/>
          </a:p>
        </p:txBody>
      </p:sp>
    </p:spTree>
    <p:extLst>
      <p:ext uri="{BB962C8B-B14F-4D97-AF65-F5344CB8AC3E}">
        <p14:creationId xmlns:p14="http://schemas.microsoft.com/office/powerpoint/2010/main" val="2034714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eaLnBrk="1" hangingPunct="1"/>
            <a:r>
              <a:rPr lang="en-US" sz="3600" dirty="0" smtClean="0"/>
              <a:t>Audit and Inspection Clauses</a:t>
            </a:r>
          </a:p>
        </p:txBody>
      </p:sp>
      <p:sp>
        <p:nvSpPr>
          <p:cNvPr id="20483" name="Content Placeholder 2"/>
          <p:cNvSpPr>
            <a:spLocks noGrp="1"/>
          </p:cNvSpPr>
          <p:nvPr>
            <p:ph idx="1"/>
          </p:nvPr>
        </p:nvSpPr>
        <p:spPr>
          <a:xfrm>
            <a:off x="304800" y="1524000"/>
            <a:ext cx="8458200" cy="4191000"/>
          </a:xfrm>
        </p:spPr>
        <p:txBody>
          <a:bodyPr>
            <a:normAutofit lnSpcReduction="10000"/>
          </a:bodyPr>
          <a:lstStyle/>
          <a:p>
            <a:r>
              <a:rPr lang="en-US" sz="3600" dirty="0" smtClean="0"/>
              <a:t>A critical item for Agencies and IGs</a:t>
            </a:r>
          </a:p>
          <a:p>
            <a:pPr lvl="1"/>
            <a:r>
              <a:rPr lang="en-US" sz="2400" dirty="0" smtClean="0"/>
              <a:t>FedRAMP does NOT cover access for investigations and audits and reviews</a:t>
            </a:r>
          </a:p>
          <a:p>
            <a:pPr lvl="2"/>
            <a:r>
              <a:rPr lang="en-US" sz="2800" dirty="0" smtClean="0"/>
              <a:t>Legal Route:</a:t>
            </a:r>
          </a:p>
          <a:p>
            <a:pPr lvl="3"/>
            <a:r>
              <a:rPr lang="en-US" sz="1400" dirty="0" smtClean="0"/>
              <a:t>Time consuming, expensive, confrontational</a:t>
            </a:r>
          </a:p>
          <a:p>
            <a:pPr lvl="2"/>
            <a:r>
              <a:rPr lang="en-US" sz="2000" dirty="0" smtClean="0"/>
              <a:t>Contractual Route is much better!</a:t>
            </a:r>
          </a:p>
          <a:p>
            <a:pPr lvl="3"/>
            <a:r>
              <a:rPr lang="en-US" sz="1400" dirty="0" smtClean="0"/>
              <a:t>Include specific terms related to access to facilities, data and metadata</a:t>
            </a:r>
          </a:p>
          <a:p>
            <a:pPr lvl="3"/>
            <a:r>
              <a:rPr lang="en-US" sz="1400" dirty="0" smtClean="0"/>
              <a:t>“Yellow-Book” auditing standards</a:t>
            </a:r>
          </a:p>
          <a:p>
            <a:pPr lvl="4"/>
            <a:r>
              <a:rPr lang="en-US" sz="1400" dirty="0" smtClean="0"/>
              <a:t>In addition to FedRAMP Controls</a:t>
            </a:r>
          </a:p>
          <a:p>
            <a:pPr lvl="4"/>
            <a:r>
              <a:rPr lang="en-US" sz="1400" dirty="0" smtClean="0"/>
              <a:t>Agencies should demand Yellow-Book standards starting with the High Baseline and working back to Moderate</a:t>
            </a:r>
          </a:p>
          <a:p>
            <a:pPr lvl="4"/>
            <a:r>
              <a:rPr lang="en-US" sz="1400" dirty="0" smtClean="0"/>
              <a:t>Several CIGIE working groups are working through this but we need to be unified in our approach!</a:t>
            </a:r>
            <a:endParaRPr lang="en-US" sz="1400" dirty="0"/>
          </a:p>
          <a:p>
            <a:endParaRPr lang="en-US" dirty="0" smtClean="0"/>
          </a:p>
          <a:p>
            <a:pPr lvl="2"/>
            <a:endParaRPr lang="en-US" sz="2000" dirty="0" smtClean="0"/>
          </a:p>
          <a:p>
            <a:endParaRPr lang="en-US" sz="2800" dirty="0" smtClean="0"/>
          </a:p>
        </p:txBody>
      </p:sp>
      <p:sp>
        <p:nvSpPr>
          <p:cNvPr id="16388"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6188DF-3BF7-4EE7-A631-DA1D1E6F5B54}" type="datetime1">
              <a:rPr lang="en-US" smtClean="0"/>
              <a:pPr fontAlgn="base">
                <a:spcBef>
                  <a:spcPct val="0"/>
                </a:spcBef>
                <a:spcAft>
                  <a:spcPct val="0"/>
                </a:spcAft>
                <a:defRPr/>
              </a:pPr>
              <a:t>09/07/2016</a:t>
            </a:fld>
            <a:endParaRPr lang="en-US" dirty="0" smtClean="0"/>
          </a:p>
        </p:txBody>
      </p:sp>
      <p:sp>
        <p:nvSpPr>
          <p:cNvPr id="16389"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LIMITED OFFICAL USE ONLY DHHS/OIG/OCIO/IA</a:t>
            </a:r>
          </a:p>
        </p:txBody>
      </p:sp>
      <p:sp>
        <p:nvSpPr>
          <p:cNvPr id="16390"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430C9B-78F5-4ABE-BB42-657812545B51}" type="slidenum">
              <a:rPr lang="en-US" smtClean="0"/>
              <a:pPr fontAlgn="base">
                <a:spcBef>
                  <a:spcPct val="0"/>
                </a:spcBef>
                <a:spcAft>
                  <a:spcPct val="0"/>
                </a:spcAft>
                <a:defRPr/>
              </a:pPr>
              <a:t>23</a:t>
            </a:fld>
            <a:endParaRPr lang="en-US" dirty="0" smtClean="0"/>
          </a:p>
        </p:txBody>
      </p:sp>
    </p:spTree>
    <p:extLst>
      <p:ext uri="{BB962C8B-B14F-4D97-AF65-F5344CB8AC3E}">
        <p14:creationId xmlns:p14="http://schemas.microsoft.com/office/powerpoint/2010/main" val="711077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eaLnBrk="1" hangingPunct="1"/>
            <a:r>
              <a:rPr lang="en-US" sz="3600" dirty="0" smtClean="0"/>
              <a:t>Audit and Inspection Clauses</a:t>
            </a:r>
          </a:p>
        </p:txBody>
      </p:sp>
      <p:sp>
        <p:nvSpPr>
          <p:cNvPr id="20483" name="Content Placeholder 2"/>
          <p:cNvSpPr>
            <a:spLocks noGrp="1"/>
          </p:cNvSpPr>
          <p:nvPr>
            <p:ph idx="1"/>
          </p:nvPr>
        </p:nvSpPr>
        <p:spPr>
          <a:xfrm>
            <a:off x="304800" y="1524000"/>
            <a:ext cx="8458200" cy="4191000"/>
          </a:xfrm>
        </p:spPr>
        <p:txBody>
          <a:bodyPr>
            <a:normAutofit fontScale="70000" lnSpcReduction="20000"/>
          </a:bodyPr>
          <a:lstStyle/>
          <a:p>
            <a:r>
              <a:rPr lang="en-US" sz="3600" dirty="0" err="1" smtClean="0"/>
              <a:t>Dept</a:t>
            </a:r>
            <a:r>
              <a:rPr lang="en-US" sz="3600" dirty="0" smtClean="0"/>
              <a:t> of Ed OIG</a:t>
            </a:r>
          </a:p>
          <a:p>
            <a:endParaRPr lang="en-US" dirty="0"/>
          </a:p>
          <a:p>
            <a:r>
              <a:rPr lang="en-US" dirty="0"/>
              <a:t> Class Deviation to Implement Policy Regarding Access to Contractor Information Systems </a:t>
            </a:r>
            <a:endParaRPr lang="en-US" dirty="0" smtClean="0"/>
          </a:p>
          <a:p>
            <a:pPr marL="0" indent="0">
              <a:buNone/>
            </a:pPr>
            <a:endParaRPr lang="en-US" dirty="0"/>
          </a:p>
          <a:p>
            <a:r>
              <a:rPr lang="en-US" dirty="0"/>
              <a:t>The purpose of this alert is to issue a class deviation that allows Contracting Officers to require contractors and subcontractors at all tiers to afford the Department, other Federal agencies, the Comptroller General of the United States, and their authorized third-party representatives, full and timely access to contractor information systems and related resources to perform privacy and information security inspections. </a:t>
            </a:r>
          </a:p>
          <a:p>
            <a:endParaRPr lang="en-US" sz="1400" dirty="0"/>
          </a:p>
          <a:p>
            <a:endParaRPr lang="en-US" dirty="0" smtClean="0"/>
          </a:p>
          <a:p>
            <a:pPr lvl="2"/>
            <a:endParaRPr lang="en-US" sz="2000" dirty="0" smtClean="0"/>
          </a:p>
          <a:p>
            <a:endParaRPr lang="en-US" sz="2800" dirty="0" smtClean="0"/>
          </a:p>
        </p:txBody>
      </p:sp>
      <p:sp>
        <p:nvSpPr>
          <p:cNvPr id="16388"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6188DF-3BF7-4EE7-A631-DA1D1E6F5B54}" type="datetime1">
              <a:rPr lang="en-US" smtClean="0"/>
              <a:pPr fontAlgn="base">
                <a:spcBef>
                  <a:spcPct val="0"/>
                </a:spcBef>
                <a:spcAft>
                  <a:spcPct val="0"/>
                </a:spcAft>
                <a:defRPr/>
              </a:pPr>
              <a:t>09/07/2016</a:t>
            </a:fld>
            <a:endParaRPr lang="en-US" dirty="0" smtClean="0"/>
          </a:p>
        </p:txBody>
      </p:sp>
      <p:sp>
        <p:nvSpPr>
          <p:cNvPr id="16389"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LIMITED OFFICAL USE ONLY DHHS/OIG/OCIO/IA</a:t>
            </a:r>
          </a:p>
        </p:txBody>
      </p:sp>
      <p:sp>
        <p:nvSpPr>
          <p:cNvPr id="16390"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430C9B-78F5-4ABE-BB42-657812545B51}" type="slidenum">
              <a:rPr lang="en-US" smtClean="0"/>
              <a:pPr fontAlgn="base">
                <a:spcBef>
                  <a:spcPct val="0"/>
                </a:spcBef>
                <a:spcAft>
                  <a:spcPct val="0"/>
                </a:spcAft>
                <a:defRPr/>
              </a:pPr>
              <a:t>24</a:t>
            </a:fld>
            <a:endParaRPr lang="en-US" dirty="0" smtClean="0"/>
          </a:p>
        </p:txBody>
      </p:sp>
    </p:spTree>
    <p:extLst>
      <p:ext uri="{BB962C8B-B14F-4D97-AF65-F5344CB8AC3E}">
        <p14:creationId xmlns:p14="http://schemas.microsoft.com/office/powerpoint/2010/main" val="1244589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Trusted Internet Connections</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25</a:t>
            </a:fld>
            <a:endParaRPr lang="en-US"/>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6134100" cy="4471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911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Trusted Internet Connections</a:t>
            </a:r>
            <a:br>
              <a:rPr lang="en-US" sz="3600" dirty="0" smtClean="0"/>
            </a:br>
            <a:r>
              <a:rPr lang="en-US" sz="3600" dirty="0" smtClean="0"/>
              <a:t>Required through:</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26</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7524750" cy="445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924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Trusted Internet Connections:</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27</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839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431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about Cloud and</a:t>
            </a:r>
            <a:br>
              <a:rPr lang="en-US" sz="3600" dirty="0" smtClean="0"/>
            </a:br>
            <a:r>
              <a:rPr lang="en-US" sz="3600" dirty="0" smtClean="0"/>
              <a:t>Trusted Internet Connections?</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28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8382000" cy="4160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8822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Trusted Internet Connections</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29</a:t>
            </a:fld>
            <a:endParaRPr lang="en-US"/>
          </a:p>
        </p:txBody>
      </p:sp>
      <p:pic>
        <p:nvPicPr>
          <p:cNvPr id="4" name="Picture 3"/>
          <p:cNvPicPr>
            <a:picLocks noChangeAspect="1"/>
          </p:cNvPicPr>
          <p:nvPr/>
        </p:nvPicPr>
        <p:blipFill>
          <a:blip r:embed="rId3"/>
          <a:stretch>
            <a:fillRect/>
          </a:stretch>
        </p:blipFill>
        <p:spPr>
          <a:xfrm>
            <a:off x="15240" y="1539072"/>
            <a:ext cx="9128760" cy="4529156"/>
          </a:xfrm>
          <a:prstGeom prst="rect">
            <a:avLst/>
          </a:prstGeom>
        </p:spPr>
      </p:pic>
    </p:spTree>
    <p:extLst>
      <p:ext uri="{BB962C8B-B14F-4D97-AF65-F5344CB8AC3E}">
        <p14:creationId xmlns:p14="http://schemas.microsoft.com/office/powerpoint/2010/main" val="3308311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vert="horz" lIns="91440" tIns="45720" rIns="91440" bIns="45720" rtlCol="0" anchor="t">
            <a:noAutofit/>
          </a:bodyPr>
          <a:lstStyle/>
          <a:p>
            <a:pPr lvl="0"/>
            <a:r>
              <a:rPr lang="en-US" sz="2800" dirty="0"/>
              <a:t>Who I am:</a:t>
            </a:r>
          </a:p>
          <a:p>
            <a:pPr lvl="0"/>
            <a:r>
              <a:rPr lang="en-US" sz="3600" dirty="0"/>
              <a:t>Steven Hernandez </a:t>
            </a:r>
            <a:r>
              <a:rPr lang="en-US" sz="2000" dirty="0"/>
              <a:t>MBA, CISSP, CISA, CSSLP, CAP, SSCP, CNSS(4011-4016), HCISPP, ITIL</a:t>
            </a:r>
            <a:endParaRPr lang="en-US" sz="3600" dirty="0"/>
          </a:p>
          <a:p>
            <a:pPr lvl="1"/>
            <a:r>
              <a:rPr lang="en-US" dirty="0"/>
              <a:t>Director of the HHS/OIG Information Assurance Division</a:t>
            </a:r>
          </a:p>
          <a:p>
            <a:pPr lvl="1"/>
            <a:r>
              <a:rPr lang="en-US" dirty="0"/>
              <a:t>Chief Information Security Officer</a:t>
            </a:r>
          </a:p>
        </p:txBody>
      </p:sp>
      <p:sp>
        <p:nvSpPr>
          <p:cNvPr id="7" name="Footer Placeholder 6"/>
          <p:cNvSpPr>
            <a:spLocks noGrp="1"/>
          </p:cNvSpPr>
          <p:nvPr>
            <p:ph type="ftr" sz="quarter" idx="11"/>
          </p:nvPr>
        </p:nvSpPr>
        <p:spPr/>
        <p:txBody>
          <a:bodyPr/>
          <a:lstStyle/>
          <a:p>
            <a:r>
              <a:rPr lang="en-US" dirty="0" smtClean="0">
                <a:solidFill>
                  <a:prstClr val="white"/>
                </a:solidFill>
              </a:rPr>
              <a:t>LIMITED OFFICIAL USE ONLY DHHS/OIG</a:t>
            </a:r>
            <a:endParaRPr lang="en-US" dirty="0">
              <a:solidFill>
                <a:prstClr val="white"/>
              </a:solidFill>
            </a:endParaRPr>
          </a:p>
        </p:txBody>
      </p:sp>
      <p:sp>
        <p:nvSpPr>
          <p:cNvPr id="5" name="Date Placeholder 4"/>
          <p:cNvSpPr>
            <a:spLocks noGrp="1"/>
          </p:cNvSpPr>
          <p:nvPr>
            <p:ph type="dt" sz="half" idx="10"/>
          </p:nvPr>
        </p:nvSpPr>
        <p:spPr/>
        <p:txBody>
          <a:bodyPr/>
          <a:lstStyle/>
          <a:p>
            <a:fld id="{EC4009E4-A5BD-45A2-907F-5353BF499765}" type="datetime1">
              <a:rPr lang="en-US" smtClean="0">
                <a:solidFill>
                  <a:prstClr val="white"/>
                </a:solidFill>
              </a:rPr>
              <a:pPr/>
              <a:t>09/07/2016</a:t>
            </a:fld>
            <a:endParaRPr lang="en-US">
              <a:solidFill>
                <a:prstClr val="white"/>
              </a:solidFill>
            </a:endParaRPr>
          </a:p>
        </p:txBody>
      </p:sp>
      <p:sp>
        <p:nvSpPr>
          <p:cNvPr id="6" name="Slide Number Placeholder 5"/>
          <p:cNvSpPr>
            <a:spLocks noGrp="1"/>
          </p:cNvSpPr>
          <p:nvPr>
            <p:ph type="sldNum" sz="quarter" idx="12"/>
          </p:nvPr>
        </p:nvSpPr>
        <p:spPr/>
        <p:txBody>
          <a:bodyPr/>
          <a:lstStyle/>
          <a:p>
            <a:fld id="{D9A7E21E-E127-48B3-81F7-B399265BA9BB}" type="slidenum">
              <a:rPr lang="en-US" smtClean="0">
                <a:solidFill>
                  <a:prstClr val="white"/>
                </a:solidFill>
              </a:rPr>
              <a:pPr/>
              <a:t>3</a:t>
            </a:fld>
            <a:endParaRPr lang="en-US">
              <a:solidFill>
                <a:prstClr val="white"/>
              </a:solidFill>
            </a:endParaRPr>
          </a:p>
        </p:txBody>
      </p:sp>
    </p:spTree>
    <p:extLst>
      <p:ext uri="{BB962C8B-B14F-4D97-AF65-F5344CB8AC3E}">
        <p14:creationId xmlns:p14="http://schemas.microsoft.com/office/powerpoint/2010/main" val="2107223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have we </a:t>
            </a:r>
            <a:br>
              <a:rPr lang="en-US" sz="3600" dirty="0" smtClean="0"/>
            </a:br>
            <a:r>
              <a:rPr lang="en-US" sz="3600" dirty="0" smtClean="0"/>
              <a:t>learned from vendors?</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30</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6924675" cy="433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478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Future Resolution</a:t>
            </a:r>
            <a:br>
              <a:rPr lang="en-US" sz="3600" dirty="0" smtClean="0"/>
            </a:br>
            <a:r>
              <a:rPr lang="en-US" sz="2800" dirty="0" smtClean="0"/>
              <a:t>(CSP TIC Overlay?)</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31</a:t>
            </a:fld>
            <a:endParaRPr lang="en-US"/>
          </a:p>
        </p:txBody>
      </p:sp>
      <p:pic>
        <p:nvPicPr>
          <p:cNvPr id="4" name="Picture 3"/>
          <p:cNvPicPr>
            <a:picLocks noChangeAspect="1"/>
          </p:cNvPicPr>
          <p:nvPr/>
        </p:nvPicPr>
        <p:blipFill>
          <a:blip r:embed="rId3"/>
          <a:stretch>
            <a:fillRect/>
          </a:stretch>
        </p:blipFill>
        <p:spPr>
          <a:xfrm>
            <a:off x="76200" y="1524000"/>
            <a:ext cx="8991600" cy="4510786"/>
          </a:xfrm>
          <a:prstGeom prst="rect">
            <a:avLst/>
          </a:prstGeom>
        </p:spPr>
      </p:pic>
    </p:spTree>
    <p:extLst>
      <p:ext uri="{BB962C8B-B14F-4D97-AF65-F5344CB8AC3E}">
        <p14:creationId xmlns:p14="http://schemas.microsoft.com/office/powerpoint/2010/main" val="1125814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Future Resolution</a:t>
            </a:r>
            <a:br>
              <a:rPr lang="en-US" sz="3600" dirty="0" smtClean="0"/>
            </a:br>
            <a:r>
              <a:rPr lang="en-US" sz="2800" dirty="0" smtClean="0"/>
              <a:t>(CSP TIC Overlay?)</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32</a:t>
            </a:fld>
            <a:endParaRPr lang="en-US"/>
          </a:p>
        </p:txBody>
      </p:sp>
      <p:pic>
        <p:nvPicPr>
          <p:cNvPr id="8" name="Picture 7"/>
          <p:cNvPicPr>
            <a:picLocks noChangeAspect="1"/>
          </p:cNvPicPr>
          <p:nvPr/>
        </p:nvPicPr>
        <p:blipFill>
          <a:blip r:embed="rId3"/>
          <a:stretch>
            <a:fillRect/>
          </a:stretch>
        </p:blipFill>
        <p:spPr>
          <a:xfrm>
            <a:off x="15240" y="1539072"/>
            <a:ext cx="9128760" cy="4529156"/>
          </a:xfrm>
          <a:prstGeom prst="rect">
            <a:avLst/>
          </a:prstGeom>
        </p:spPr>
      </p:pic>
      <p:sp>
        <p:nvSpPr>
          <p:cNvPr id="10" name="Curved Up Arrow 9"/>
          <p:cNvSpPr/>
          <p:nvPr/>
        </p:nvSpPr>
        <p:spPr>
          <a:xfrm rot="11081269">
            <a:off x="5197029" y="2895757"/>
            <a:ext cx="3152641" cy="50669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lowchart: Decision 10"/>
          <p:cNvSpPr/>
          <p:nvPr/>
        </p:nvSpPr>
        <p:spPr>
          <a:xfrm>
            <a:off x="5943600" y="3499949"/>
            <a:ext cx="990600" cy="838200"/>
          </a:xfrm>
          <a:prstGeom prst="flowChartDecisi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97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Future Resolution</a:t>
            </a:r>
            <a:br>
              <a:rPr lang="en-US" sz="3600" dirty="0" smtClean="0"/>
            </a:br>
            <a:r>
              <a:rPr lang="en-US" sz="2800" dirty="0" smtClean="0"/>
              <a:t>(CSP TIC Overlay?)</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33</a:t>
            </a:fld>
            <a:endParaRPr lang="en-US"/>
          </a:p>
        </p:txBody>
      </p:sp>
      <p:sp>
        <p:nvSpPr>
          <p:cNvPr id="8" name="TextBox 7"/>
          <p:cNvSpPr txBox="1"/>
          <p:nvPr/>
        </p:nvSpPr>
        <p:spPr>
          <a:xfrm>
            <a:off x="381000" y="1828800"/>
            <a:ext cx="8534400" cy="4247317"/>
          </a:xfrm>
          <a:prstGeom prst="rect">
            <a:avLst/>
          </a:prstGeom>
          <a:noFill/>
        </p:spPr>
        <p:txBody>
          <a:bodyPr wrap="square" rtlCol="0">
            <a:spAutoFit/>
          </a:bodyPr>
          <a:lstStyle/>
          <a:p>
            <a:pPr marL="285750" indent="-285750">
              <a:buFont typeface="Arial" panose="020B0604020202020204" pitchFamily="34" charset="0"/>
              <a:buChar char="•"/>
            </a:pPr>
            <a:r>
              <a:rPr lang="en-US" dirty="0"/>
              <a:t>Not all TIC capabilities are represented in the </a:t>
            </a:r>
            <a:r>
              <a:rPr lang="en-US" dirty="0" smtClean="0"/>
              <a:t>FedRAMP-TIC </a:t>
            </a:r>
            <a:r>
              <a:rPr lang="en-US" dirty="0"/>
              <a:t>overlay as not all TIC capabilities are applicable to CSPs.</a:t>
            </a:r>
          </a:p>
          <a:p>
            <a:pPr marL="285750" indent="-285750">
              <a:buFont typeface="Arial" panose="020B0604020202020204" pitchFamily="34" charset="0"/>
              <a:buChar char="•"/>
            </a:pPr>
            <a:r>
              <a:rPr lang="en-US" dirty="0"/>
              <a:t>The TIC capabilities and the FedRAMP security control requirements are not a one-to-one mapping; some are one-to-many, many-to-one, or many-to-many.</a:t>
            </a:r>
          </a:p>
          <a:p>
            <a:pPr marL="285750" indent="-285750">
              <a:buFont typeface="Arial" panose="020B0604020202020204" pitchFamily="34" charset="0"/>
              <a:buChar char="•"/>
            </a:pPr>
            <a:r>
              <a:rPr lang="en-US" dirty="0"/>
              <a:t>The TIC Reference Architecture v2.0 defines TIC capabilities as either Recommended or Critical. For purposes of this overlay, ALL applicable TIC capabilities are considered Critical (and therefore mandatory) for external cloud service providers.</a:t>
            </a:r>
          </a:p>
          <a:p>
            <a:pPr marL="285750" indent="-285750">
              <a:buFont typeface="Arial" panose="020B0604020202020204" pitchFamily="34" charset="0"/>
              <a:buChar char="•"/>
            </a:pPr>
            <a:r>
              <a:rPr lang="en-US" dirty="0"/>
              <a:t>Achieve a FedRAMP security authorization by an authorizing official (agency or JAB) based on the 3PAO Security Assessment Report; and</a:t>
            </a:r>
          </a:p>
          <a:p>
            <a:pPr marL="285750" indent="-285750">
              <a:buFont typeface="Arial" panose="020B0604020202020204" pitchFamily="34" charset="0"/>
              <a:buChar char="•"/>
            </a:pPr>
            <a:r>
              <a:rPr lang="en-US" dirty="0"/>
              <a:t>Be deemed “TIC Ready” by DHS based on DHS’s review of a 3PAO TIC Capabilities Assessment </a:t>
            </a:r>
            <a:r>
              <a:rPr lang="en-US" dirty="0" smtClean="0"/>
              <a:t>Report</a:t>
            </a:r>
          </a:p>
          <a:p>
            <a:pPr marL="285750" indent="-285750">
              <a:buFont typeface="Arial" panose="020B0604020202020204" pitchFamily="34" charset="0"/>
              <a:buChar char="•"/>
            </a:pPr>
            <a:r>
              <a:rPr lang="en-US" dirty="0" smtClean="0"/>
              <a:t>AWS Amazon completed a pilot in Feb of 2016.  Results indicate a substantial amount of collaboration is necessary between agencies, providers and DHS to be successful</a:t>
            </a:r>
            <a:r>
              <a:rPr lang="en-US" dirty="0"/>
              <a:t>.   </a:t>
            </a:r>
            <a:r>
              <a:rPr lang="en-US" sz="900" dirty="0"/>
              <a:t>(</a:t>
            </a:r>
            <a:r>
              <a:rPr lang="en-US" sz="900" dirty="0">
                <a:hlinkClick r:id="rId3"/>
              </a:rPr>
              <a:t>https://</a:t>
            </a:r>
            <a:r>
              <a:rPr lang="en-US" sz="900" dirty="0" smtClean="0">
                <a:hlinkClick r:id="rId3"/>
              </a:rPr>
              <a:t>d0.awsstatic.com/whitepapers/compliance/Guidance_for_Trusted_Internet_Connection_TIC_Readiness_on_AWS.pdf</a:t>
            </a:r>
            <a:r>
              <a:rPr lang="en-US" sz="900" dirty="0" smtClean="0"/>
              <a:t>) </a:t>
            </a:r>
            <a:endParaRPr lang="en-US" sz="900" dirty="0"/>
          </a:p>
        </p:txBody>
      </p:sp>
    </p:spTree>
    <p:extLst>
      <p:ext uri="{BB962C8B-B14F-4D97-AF65-F5344CB8AC3E}">
        <p14:creationId xmlns:p14="http://schemas.microsoft.com/office/powerpoint/2010/main" val="765365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Future Resolution</a:t>
            </a:r>
            <a:br>
              <a:rPr lang="en-US" sz="3600" dirty="0" smtClean="0"/>
            </a:br>
            <a:r>
              <a:rPr lang="en-US" sz="2800" dirty="0" smtClean="0"/>
              <a:t>(CSP TIC Overlay?)</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34</a:t>
            </a:fld>
            <a:endParaRPr lang="en-US"/>
          </a:p>
        </p:txBody>
      </p:sp>
      <p:sp>
        <p:nvSpPr>
          <p:cNvPr id="8" name="TextBox 7"/>
          <p:cNvSpPr txBox="1"/>
          <p:nvPr/>
        </p:nvSpPr>
        <p:spPr>
          <a:xfrm>
            <a:off x="381000" y="1828800"/>
            <a:ext cx="85344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Outlook:</a:t>
            </a:r>
          </a:p>
          <a:p>
            <a:pPr marL="742950" lvl="1" indent="-285750">
              <a:buFont typeface="Arial" panose="020B0604020202020204" pitchFamily="34" charset="0"/>
              <a:buChar char="•"/>
            </a:pPr>
            <a:r>
              <a:rPr lang="en-US" dirty="0" smtClean="0"/>
              <a:t>Uncertain if CSP can meet equivalent requirements of MTIPS</a:t>
            </a:r>
          </a:p>
          <a:p>
            <a:pPr marL="742950" lvl="1" indent="-285750">
              <a:buFont typeface="Arial" panose="020B0604020202020204" pitchFamily="34" charset="0"/>
              <a:buChar char="•"/>
            </a:pPr>
            <a:r>
              <a:rPr lang="en-US" dirty="0" smtClean="0"/>
              <a:t>Questions as to the level of integration with US-CERT and Agency monitoring capabilities</a:t>
            </a:r>
          </a:p>
          <a:p>
            <a:pPr marL="742950" lvl="1" indent="-285750">
              <a:buFont typeface="Arial" panose="020B0604020202020204" pitchFamily="34" charset="0"/>
              <a:buChar char="•"/>
            </a:pPr>
            <a:r>
              <a:rPr lang="en-US" dirty="0" smtClean="0"/>
              <a:t>Costs are still uncertain as the CSP may have to significantly re-engineer their networking to accommodate this model.</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If successful could mean more providers of MTIPS services</a:t>
            </a:r>
          </a:p>
          <a:p>
            <a:pPr marL="742950" lvl="1" indent="-285750">
              <a:buFont typeface="Arial" panose="020B0604020202020204" pitchFamily="34" charset="0"/>
              <a:buChar char="•"/>
            </a:pPr>
            <a:r>
              <a:rPr lang="en-US" dirty="0" smtClean="0"/>
              <a:t>Drive down costs</a:t>
            </a:r>
          </a:p>
          <a:p>
            <a:pPr marL="742950" lvl="1" indent="-285750">
              <a:buFont typeface="Arial" panose="020B0604020202020204" pitchFamily="34" charset="0"/>
              <a:buChar char="•"/>
            </a:pPr>
            <a:r>
              <a:rPr lang="en-US" dirty="0" smtClean="0"/>
              <a:t>Increase competition</a:t>
            </a:r>
          </a:p>
          <a:p>
            <a:pPr marL="742950" lvl="1" indent="-285750">
              <a:buFont typeface="Arial" panose="020B0604020202020204" pitchFamily="34" charset="0"/>
              <a:buChar char="•"/>
            </a:pPr>
            <a:r>
              <a:rPr lang="en-US" dirty="0" smtClean="0"/>
              <a:t>Increase performance</a:t>
            </a:r>
          </a:p>
        </p:txBody>
      </p:sp>
    </p:spTree>
    <p:extLst>
      <p:ext uri="{BB962C8B-B14F-4D97-AF65-F5344CB8AC3E}">
        <p14:creationId xmlns:p14="http://schemas.microsoft.com/office/powerpoint/2010/main" val="42638872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Future Resolution</a:t>
            </a:r>
            <a:br>
              <a:rPr lang="en-US" sz="3600" dirty="0" smtClean="0"/>
            </a:br>
            <a:r>
              <a:rPr lang="en-US" sz="2800" dirty="0" smtClean="0"/>
              <a:t>(Direct Connect, ExpressRoute etc.)</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35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76400"/>
            <a:ext cx="7948612" cy="4121911"/>
          </a:xfrm>
          <a:prstGeom prst="rect">
            <a:avLst/>
          </a:prstGeom>
        </p:spPr>
      </p:pic>
    </p:spTree>
    <p:extLst>
      <p:ext uri="{BB962C8B-B14F-4D97-AF65-F5344CB8AC3E}">
        <p14:creationId xmlns:p14="http://schemas.microsoft.com/office/powerpoint/2010/main" val="19724117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Future Resolution</a:t>
            </a:r>
            <a:br>
              <a:rPr lang="en-US" sz="3600" dirty="0" smtClean="0"/>
            </a:br>
            <a:r>
              <a:rPr lang="en-US" sz="2800" dirty="0" smtClean="0"/>
              <a:t>(Direct Connect, ExpressRoute etc.)</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36</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600200"/>
            <a:ext cx="5334000" cy="4343400"/>
          </a:xfrm>
          <a:prstGeom prst="rect">
            <a:avLst/>
          </a:prstGeom>
        </p:spPr>
      </p:pic>
    </p:spTree>
    <p:extLst>
      <p:ext uri="{BB962C8B-B14F-4D97-AF65-F5344CB8AC3E}">
        <p14:creationId xmlns:p14="http://schemas.microsoft.com/office/powerpoint/2010/main" val="15466374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162800" cy="1143000"/>
          </a:xfrm>
        </p:spPr>
        <p:txBody>
          <a:bodyPr>
            <a:noAutofit/>
          </a:bodyPr>
          <a:lstStyle/>
          <a:p>
            <a:r>
              <a:rPr lang="en-US" sz="3600" dirty="0" smtClean="0"/>
              <a:t>Legal Hold, Records Retention, FOIA, eDiscovery and all this fun!</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37</a:t>
            </a:fld>
            <a:endParaRPr lang="en-US"/>
          </a:p>
        </p:txBody>
      </p:sp>
      <p:sp>
        <p:nvSpPr>
          <p:cNvPr id="3" name="TextBox 2"/>
          <p:cNvSpPr txBox="1"/>
          <p:nvPr/>
        </p:nvSpPr>
        <p:spPr>
          <a:xfrm>
            <a:off x="381000" y="1752600"/>
            <a:ext cx="8534400" cy="3539430"/>
          </a:xfrm>
          <a:prstGeom prst="rect">
            <a:avLst/>
          </a:prstGeom>
          <a:noFill/>
        </p:spPr>
        <p:txBody>
          <a:bodyPr wrap="square" rtlCol="0">
            <a:spAutoFit/>
          </a:bodyPr>
          <a:lstStyle/>
          <a:p>
            <a:r>
              <a:rPr lang="en-US" sz="2800" dirty="0" smtClean="0"/>
              <a:t>Sounds complex and our lawyer friends make a solid living around these terms:</a:t>
            </a:r>
          </a:p>
          <a:p>
            <a:endParaRPr lang="en-US" sz="2800" dirty="0"/>
          </a:p>
          <a:p>
            <a:r>
              <a:rPr lang="en-US" sz="2800" dirty="0" smtClean="0"/>
              <a:t>Basically two functions:</a:t>
            </a:r>
          </a:p>
          <a:p>
            <a:pPr marL="342900" indent="-342900">
              <a:buFont typeface="+mj-lt"/>
              <a:buAutoNum type="arabicPeriod"/>
            </a:pPr>
            <a:r>
              <a:rPr lang="en-US" sz="2800" dirty="0" smtClean="0"/>
              <a:t>Can you preserve information based on a criteria and a timeline?</a:t>
            </a:r>
            <a:endParaRPr lang="en-US" sz="2800" dirty="0"/>
          </a:p>
          <a:p>
            <a:pPr marL="342900" indent="-342900">
              <a:buFont typeface="+mj-lt"/>
              <a:buAutoNum type="arabicPeriod"/>
            </a:pPr>
            <a:r>
              <a:rPr lang="en-US" sz="2800" dirty="0" smtClean="0"/>
              <a:t>Can you search your collections in a forensically sound manner?</a:t>
            </a:r>
          </a:p>
        </p:txBody>
      </p:sp>
    </p:spTree>
    <p:extLst>
      <p:ext uri="{BB962C8B-B14F-4D97-AF65-F5344CB8AC3E}">
        <p14:creationId xmlns:p14="http://schemas.microsoft.com/office/powerpoint/2010/main" val="4832386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Litigation Hold Example (O365)</a:t>
            </a:r>
          </a:p>
        </p:txBody>
      </p:sp>
      <p:sp>
        <p:nvSpPr>
          <p:cNvPr id="7" name="Footer Placeholder 6"/>
          <p:cNvSpPr>
            <a:spLocks noGrp="1"/>
          </p:cNvSpPr>
          <p:nvPr>
            <p:ph type="ftr" sz="quarter" idx="11"/>
          </p:nvPr>
        </p:nvSpPr>
        <p:spPr/>
        <p:txBody>
          <a:bodyPr/>
          <a:lstStyle/>
          <a:p>
            <a:r>
              <a:rPr lang="en-US" dirty="0"/>
              <a:t>LIMITED OFFICIAL USE ONLY DHHS/OIG</a:t>
            </a:r>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38</a:t>
            </a:fld>
            <a:endParaRPr lang="en-US"/>
          </a:p>
        </p:txBody>
      </p:sp>
      <p:pic>
        <p:nvPicPr>
          <p:cNvPr id="4" name="Picture 3"/>
          <p:cNvPicPr>
            <a:picLocks noChangeAspect="1"/>
          </p:cNvPicPr>
          <p:nvPr/>
        </p:nvPicPr>
        <p:blipFill>
          <a:blip r:embed="rId3"/>
          <a:stretch>
            <a:fillRect/>
          </a:stretch>
        </p:blipFill>
        <p:spPr>
          <a:xfrm>
            <a:off x="914400" y="1752600"/>
            <a:ext cx="7539037" cy="4077901"/>
          </a:xfrm>
          <a:prstGeom prst="rect">
            <a:avLst/>
          </a:prstGeom>
        </p:spPr>
      </p:pic>
    </p:spTree>
    <p:extLst>
      <p:ext uri="{BB962C8B-B14F-4D97-AF65-F5344CB8AC3E}">
        <p14:creationId xmlns:p14="http://schemas.microsoft.com/office/powerpoint/2010/main" val="4109754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Example (O365)</a:t>
            </a:r>
          </a:p>
        </p:txBody>
      </p:sp>
      <p:sp>
        <p:nvSpPr>
          <p:cNvPr id="7" name="Footer Placeholder 6"/>
          <p:cNvSpPr>
            <a:spLocks noGrp="1"/>
          </p:cNvSpPr>
          <p:nvPr>
            <p:ph type="ftr" sz="quarter" idx="11"/>
          </p:nvPr>
        </p:nvSpPr>
        <p:spPr/>
        <p:txBody>
          <a:bodyPr/>
          <a:lstStyle/>
          <a:p>
            <a:r>
              <a:rPr lang="en-US" dirty="0"/>
              <a:t>LIMITED OFFICIAL USE ONLY DHHS/OIG</a:t>
            </a:r>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39</a:t>
            </a:fld>
            <a:endParaRPr lang="en-US"/>
          </a:p>
        </p:txBody>
      </p:sp>
      <p:pic>
        <p:nvPicPr>
          <p:cNvPr id="3" name="Picture 2"/>
          <p:cNvPicPr>
            <a:picLocks noChangeAspect="1"/>
          </p:cNvPicPr>
          <p:nvPr/>
        </p:nvPicPr>
        <p:blipFill>
          <a:blip r:embed="rId3"/>
          <a:stretch>
            <a:fillRect/>
          </a:stretch>
        </p:blipFill>
        <p:spPr>
          <a:xfrm>
            <a:off x="2373025" y="2286000"/>
            <a:ext cx="6770975" cy="3810000"/>
          </a:xfrm>
          <a:prstGeom prst="rect">
            <a:avLst/>
          </a:prstGeom>
        </p:spPr>
      </p:pic>
      <p:sp>
        <p:nvSpPr>
          <p:cNvPr id="9" name="Line Callout 2 8"/>
          <p:cNvSpPr/>
          <p:nvPr/>
        </p:nvSpPr>
        <p:spPr>
          <a:xfrm>
            <a:off x="152400" y="1427826"/>
            <a:ext cx="3041478" cy="824205"/>
          </a:xfrm>
          <a:prstGeom prst="borderCallout2">
            <a:avLst>
              <a:gd name="adj1" fmla="val 36485"/>
              <a:gd name="adj2" fmla="val 100832"/>
              <a:gd name="adj3" fmla="val 101759"/>
              <a:gd name="adj4" fmla="val 191740"/>
              <a:gd name="adj5" fmla="val 267280"/>
              <a:gd name="adj6" fmla="val 1381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Hey Bob, Didn’t we tell the lawyers we can only store 6 months worth of email?</a:t>
            </a:r>
          </a:p>
        </p:txBody>
      </p:sp>
      <p:sp>
        <p:nvSpPr>
          <p:cNvPr id="10" name="Line Callout 2 9"/>
          <p:cNvSpPr/>
          <p:nvPr/>
        </p:nvSpPr>
        <p:spPr>
          <a:xfrm>
            <a:off x="152400" y="2286000"/>
            <a:ext cx="1839625" cy="1981200"/>
          </a:xfrm>
          <a:prstGeom prst="borderCallout2">
            <a:avLst>
              <a:gd name="adj1" fmla="val 89269"/>
              <a:gd name="adj2" fmla="val 131986"/>
              <a:gd name="adj3" fmla="val 129430"/>
              <a:gd name="adj4" fmla="val 69741"/>
              <a:gd name="adj5" fmla="val 100849"/>
              <a:gd name="adj6" fmla="val 518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You’re living way in the past! With our new cloud provider our legal hold is </a:t>
            </a:r>
            <a:r>
              <a:rPr lang="en-US" dirty="0" err="1">
                <a:solidFill>
                  <a:schemeClr val="tx1"/>
                </a:solidFill>
              </a:rPr>
              <a:t>indefinat</a:t>
            </a:r>
            <a:r>
              <a:rPr lang="en-US" dirty="0">
                <a:solidFill>
                  <a:schemeClr val="tx1"/>
                </a:solidFill>
              </a:rPr>
              <a:t>…..  </a:t>
            </a:r>
            <a:r>
              <a:rPr lang="en-US" dirty="0" err="1">
                <a:solidFill>
                  <a:schemeClr val="tx1"/>
                </a:solidFill>
              </a:rPr>
              <a:t>Uhh</a:t>
            </a:r>
            <a:r>
              <a:rPr lang="en-US" dirty="0">
                <a:solidFill>
                  <a:schemeClr val="tx1"/>
                </a:solidFill>
              </a:rPr>
              <a:t> </a:t>
            </a:r>
            <a:r>
              <a:rPr lang="en-US" dirty="0" err="1">
                <a:solidFill>
                  <a:schemeClr val="tx1"/>
                </a:solidFill>
              </a:rPr>
              <a:t>ohh</a:t>
            </a:r>
            <a:r>
              <a:rPr lang="en-US" dirty="0">
                <a:solidFill>
                  <a:schemeClr val="tx1"/>
                </a:solidFill>
              </a:rPr>
              <a:t>….</a:t>
            </a:r>
          </a:p>
        </p:txBody>
      </p:sp>
    </p:spTree>
    <p:extLst>
      <p:ext uri="{BB962C8B-B14F-4D97-AF65-F5344CB8AC3E}">
        <p14:creationId xmlns:p14="http://schemas.microsoft.com/office/powerpoint/2010/main" val="396332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Cloud?</a:t>
            </a:r>
            <a:endParaRPr lang="en-US"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4</a:t>
            </a:fld>
            <a:endParaRPr lang="en-US"/>
          </a:p>
        </p:txBody>
      </p:sp>
      <p:sp>
        <p:nvSpPr>
          <p:cNvPr id="8" name="Content Placeholder 7"/>
          <p:cNvSpPr>
            <a:spLocks noGrp="1"/>
          </p:cNvSpPr>
          <p:nvPr>
            <p:ph idx="1"/>
          </p:nvPr>
        </p:nvSpPr>
        <p:spPr/>
        <p:txBody>
          <a:bodyPr/>
          <a:lstStyle/>
          <a:p>
            <a:r>
              <a:rPr lang="en-US" dirty="0" smtClean="0"/>
              <a:t>Possibilities:</a:t>
            </a:r>
            <a:endParaRPr lang="en-US" dirty="0"/>
          </a:p>
          <a:p>
            <a:pPr lvl="1"/>
            <a:r>
              <a:rPr lang="en-US" dirty="0" smtClean="0"/>
              <a:t>Software as a Service (</a:t>
            </a:r>
            <a:r>
              <a:rPr lang="en-US" dirty="0" err="1" smtClean="0"/>
              <a:t>SaaS</a:t>
            </a:r>
            <a:r>
              <a:rPr lang="en-US" dirty="0" smtClean="0"/>
              <a:t>)</a:t>
            </a:r>
          </a:p>
          <a:p>
            <a:pPr lvl="2"/>
            <a:r>
              <a:rPr lang="en-US" dirty="0" smtClean="0"/>
              <a:t>Vendor is responsible for the vast majority of security control implementation and operation.</a:t>
            </a:r>
          </a:p>
          <a:p>
            <a:pPr lvl="1"/>
            <a:r>
              <a:rPr lang="en-US" dirty="0" smtClean="0"/>
              <a:t>Platform as a Service (</a:t>
            </a:r>
            <a:r>
              <a:rPr lang="en-US" dirty="0" err="1" smtClean="0"/>
              <a:t>PaaS</a:t>
            </a:r>
            <a:r>
              <a:rPr lang="en-US" dirty="0" smtClean="0"/>
              <a:t>)</a:t>
            </a:r>
          </a:p>
          <a:p>
            <a:pPr lvl="2"/>
            <a:r>
              <a:rPr lang="en-US" dirty="0" smtClean="0"/>
              <a:t>Vendor is responsible for typically the operating system and hardware security controls.</a:t>
            </a:r>
          </a:p>
          <a:p>
            <a:pPr lvl="1"/>
            <a:r>
              <a:rPr lang="en-US" dirty="0" smtClean="0"/>
              <a:t>Infrastructure as a Service (</a:t>
            </a:r>
            <a:r>
              <a:rPr lang="en-US" dirty="0" err="1" smtClean="0"/>
              <a:t>IaaS</a:t>
            </a:r>
            <a:r>
              <a:rPr lang="en-US" dirty="0" smtClean="0"/>
              <a:t>)</a:t>
            </a:r>
          </a:p>
          <a:p>
            <a:pPr lvl="2"/>
            <a:r>
              <a:rPr lang="en-US" dirty="0" smtClean="0"/>
              <a:t>Customer is responsible for the Majority of Controls.</a:t>
            </a:r>
          </a:p>
        </p:txBody>
      </p:sp>
    </p:spTree>
    <p:extLst>
      <p:ext uri="{BB962C8B-B14F-4D97-AF65-F5344CB8AC3E}">
        <p14:creationId xmlns:p14="http://schemas.microsoft.com/office/powerpoint/2010/main" val="24436540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E-Discovery Example (O365)</a:t>
            </a:r>
          </a:p>
        </p:txBody>
      </p:sp>
      <p:sp>
        <p:nvSpPr>
          <p:cNvPr id="7" name="Footer Placeholder 6"/>
          <p:cNvSpPr>
            <a:spLocks noGrp="1"/>
          </p:cNvSpPr>
          <p:nvPr>
            <p:ph type="ftr" sz="quarter" idx="11"/>
          </p:nvPr>
        </p:nvSpPr>
        <p:spPr/>
        <p:txBody>
          <a:bodyPr/>
          <a:lstStyle/>
          <a:p>
            <a:r>
              <a:rPr lang="en-US" dirty="0"/>
              <a:t>LIMITED OFFICIAL USE ONLY DHHS/OIG</a:t>
            </a:r>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40</a:t>
            </a:fld>
            <a:endParaRPr lang="en-US"/>
          </a:p>
        </p:txBody>
      </p:sp>
      <p:pic>
        <p:nvPicPr>
          <p:cNvPr id="1026" name="Picture 2" descr="https://community.office365.com/cfs-file.ashx/__key/communityserver-components-userfiles/00-00-15-64-09-Attached+Files/072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7848600" cy="537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97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E-Discovery</a:t>
            </a:r>
          </a:p>
        </p:txBody>
      </p:sp>
      <p:sp>
        <p:nvSpPr>
          <p:cNvPr id="7" name="Footer Placeholder 6"/>
          <p:cNvSpPr>
            <a:spLocks noGrp="1"/>
          </p:cNvSpPr>
          <p:nvPr>
            <p:ph type="ftr" sz="quarter" idx="11"/>
          </p:nvPr>
        </p:nvSpPr>
        <p:spPr/>
        <p:txBody>
          <a:bodyPr/>
          <a:lstStyle/>
          <a:p>
            <a:r>
              <a:rPr lang="en-US" dirty="0"/>
              <a:t>LIMITED OFFICIAL USE ONLY DHHS/OIG</a:t>
            </a:r>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41</a:t>
            </a:fld>
            <a:endParaRPr lang="en-US"/>
          </a:p>
        </p:txBody>
      </p:sp>
      <p:sp>
        <p:nvSpPr>
          <p:cNvPr id="3" name="TextBox 2"/>
          <p:cNvSpPr txBox="1"/>
          <p:nvPr/>
        </p:nvSpPr>
        <p:spPr>
          <a:xfrm>
            <a:off x="457200" y="1981200"/>
            <a:ext cx="5430013" cy="3785652"/>
          </a:xfrm>
          <a:prstGeom prst="rect">
            <a:avLst/>
          </a:prstGeom>
          <a:noFill/>
        </p:spPr>
        <p:txBody>
          <a:bodyPr wrap="none" rtlCol="0">
            <a:spAutoFit/>
          </a:bodyPr>
          <a:lstStyle/>
          <a:p>
            <a:r>
              <a:rPr lang="en-US" sz="2400" dirty="0"/>
              <a:t>Remember:</a:t>
            </a:r>
          </a:p>
          <a:p>
            <a:pPr marL="285750" indent="-285750">
              <a:buFont typeface="Arial" panose="020B0604020202020204" pitchFamily="34" charset="0"/>
              <a:buChar char="•"/>
            </a:pPr>
            <a:r>
              <a:rPr lang="en-US" sz="2400" dirty="0"/>
              <a:t>Separation of duties</a:t>
            </a:r>
          </a:p>
          <a:p>
            <a:pPr marL="742950" lvl="1" indent="-285750">
              <a:buFont typeface="Arial" panose="020B0604020202020204" pitchFamily="34" charset="0"/>
              <a:buChar char="•"/>
            </a:pPr>
            <a:r>
              <a:rPr lang="en-US" sz="2400" dirty="0"/>
              <a:t>E-Discovery is a powerful tool</a:t>
            </a:r>
          </a:p>
          <a:p>
            <a:pPr marL="1200150" lvl="2" indent="-285750">
              <a:buFont typeface="Arial" panose="020B0604020202020204" pitchFamily="34" charset="0"/>
              <a:buChar char="•"/>
            </a:pPr>
            <a:r>
              <a:rPr lang="en-US" sz="2400" dirty="0"/>
              <a:t>Admins snooping</a:t>
            </a:r>
          </a:p>
          <a:p>
            <a:pPr marL="1200150" lvl="2" indent="-285750">
              <a:buFont typeface="Arial" panose="020B0604020202020204" pitchFamily="34" charset="0"/>
              <a:buChar char="•"/>
            </a:pPr>
            <a:r>
              <a:rPr lang="en-US" sz="2400" dirty="0"/>
              <a:t>Mangers going on fishing trips</a:t>
            </a:r>
          </a:p>
          <a:p>
            <a:pPr marL="742950" lvl="1" indent="-285750">
              <a:buFont typeface="Arial" panose="020B0604020202020204" pitchFamily="34" charset="0"/>
              <a:buChar char="•"/>
            </a:pPr>
            <a:r>
              <a:rPr lang="en-US" sz="2400" dirty="0"/>
              <a:t>Contract up-front for capability</a:t>
            </a:r>
          </a:p>
          <a:p>
            <a:pPr marL="1200150" lvl="2" indent="-285750">
              <a:buFont typeface="Arial" panose="020B0604020202020204" pitchFamily="34" charset="0"/>
              <a:buChar char="•"/>
            </a:pPr>
            <a:r>
              <a:rPr lang="en-US" sz="2400" dirty="0"/>
              <a:t>Storage</a:t>
            </a:r>
          </a:p>
          <a:p>
            <a:pPr marL="1200150" lvl="2" indent="-285750">
              <a:buFont typeface="Arial" panose="020B0604020202020204" pitchFamily="34" charset="0"/>
              <a:buChar char="•"/>
            </a:pPr>
            <a:r>
              <a:rPr lang="en-US" sz="2400" dirty="0"/>
              <a:t>Tools</a:t>
            </a:r>
          </a:p>
          <a:p>
            <a:pPr marL="1200150" lvl="2" indent="-285750">
              <a:buFont typeface="Arial" panose="020B0604020202020204" pitchFamily="34" charset="0"/>
              <a:buChar char="•"/>
            </a:pPr>
            <a:r>
              <a:rPr lang="en-US" sz="2400" dirty="0"/>
              <a:t>Capabilities</a:t>
            </a:r>
          </a:p>
          <a:p>
            <a:pPr marL="1200150" lvl="2" indent="-285750">
              <a:buFont typeface="Arial" panose="020B0604020202020204" pitchFamily="34" charset="0"/>
              <a:buChar char="•"/>
            </a:pPr>
            <a:r>
              <a:rPr lang="en-US" sz="2400" dirty="0"/>
              <a:t>SaaS most likely</a:t>
            </a:r>
          </a:p>
        </p:txBody>
      </p:sp>
      <p:pic>
        <p:nvPicPr>
          <p:cNvPr id="4" name="Picture 3"/>
          <p:cNvPicPr>
            <a:picLocks noChangeAspect="1"/>
          </p:cNvPicPr>
          <p:nvPr/>
        </p:nvPicPr>
        <p:blipFill>
          <a:blip r:embed="rId3"/>
          <a:stretch>
            <a:fillRect/>
          </a:stretch>
        </p:blipFill>
        <p:spPr>
          <a:xfrm>
            <a:off x="5887213" y="2209800"/>
            <a:ext cx="3067050" cy="3067050"/>
          </a:xfrm>
          <a:prstGeom prst="rect">
            <a:avLst/>
          </a:prstGeom>
        </p:spPr>
      </p:pic>
    </p:spTree>
    <p:extLst>
      <p:ext uri="{BB962C8B-B14F-4D97-AF65-F5344CB8AC3E}">
        <p14:creationId xmlns:p14="http://schemas.microsoft.com/office/powerpoint/2010/main" val="2096810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Forensic </a:t>
            </a:r>
            <a:r>
              <a:rPr lang="en-US" sz="3200" dirty="0"/>
              <a:t>Examples</a:t>
            </a:r>
          </a:p>
        </p:txBody>
      </p:sp>
      <p:sp>
        <p:nvSpPr>
          <p:cNvPr id="7" name="Footer Placeholder 6"/>
          <p:cNvSpPr>
            <a:spLocks noGrp="1"/>
          </p:cNvSpPr>
          <p:nvPr>
            <p:ph type="ftr" sz="quarter" idx="11"/>
          </p:nvPr>
        </p:nvSpPr>
        <p:spPr/>
        <p:txBody>
          <a:bodyPr/>
          <a:lstStyle/>
          <a:p>
            <a:r>
              <a:rPr lang="en-US" dirty="0"/>
              <a:t>LIMITED OFFICIAL USE ONLY DHHS/OIG</a:t>
            </a:r>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42</a:t>
            </a:fld>
            <a:endParaRPr lang="en-US"/>
          </a:p>
        </p:txBody>
      </p:sp>
      <p:sp>
        <p:nvSpPr>
          <p:cNvPr id="3" name="TextBox 2"/>
          <p:cNvSpPr txBox="1"/>
          <p:nvPr/>
        </p:nvSpPr>
        <p:spPr>
          <a:xfrm>
            <a:off x="152400" y="1676400"/>
            <a:ext cx="4419600" cy="923330"/>
          </a:xfrm>
          <a:prstGeom prst="rect">
            <a:avLst/>
          </a:prstGeom>
          <a:noFill/>
        </p:spPr>
        <p:txBody>
          <a:bodyPr wrap="square" rtlCol="0">
            <a:spAutoFit/>
          </a:bodyPr>
          <a:lstStyle/>
          <a:p>
            <a:r>
              <a:rPr lang="en-US" dirty="0"/>
              <a:t>The Good:</a:t>
            </a:r>
          </a:p>
          <a:p>
            <a:pPr marL="285750" indent="-285750">
              <a:buFont typeface="Arial" panose="020B0604020202020204" pitchFamily="34" charset="0"/>
              <a:buChar char="•"/>
            </a:pPr>
            <a:r>
              <a:rPr lang="en-US" dirty="0"/>
              <a:t>Logging: AWS </a:t>
            </a:r>
            <a:r>
              <a:rPr lang="en-US" dirty="0" err="1"/>
              <a:t>Cloudtrail</a:t>
            </a:r>
            <a:endParaRPr lang="en-US" dirty="0"/>
          </a:p>
          <a:p>
            <a:pPr marL="742950" lvl="1" indent="-285750">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1381125" y="2438400"/>
            <a:ext cx="6076950" cy="3419475"/>
          </a:xfrm>
          <a:prstGeom prst="rect">
            <a:avLst/>
          </a:prstGeom>
        </p:spPr>
      </p:pic>
    </p:spTree>
    <p:extLst>
      <p:ext uri="{BB962C8B-B14F-4D97-AF65-F5344CB8AC3E}">
        <p14:creationId xmlns:p14="http://schemas.microsoft.com/office/powerpoint/2010/main" val="3713566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Forensic </a:t>
            </a:r>
            <a:r>
              <a:rPr lang="en-US" sz="3200" dirty="0"/>
              <a:t>Examples</a:t>
            </a:r>
          </a:p>
        </p:txBody>
      </p:sp>
      <p:sp>
        <p:nvSpPr>
          <p:cNvPr id="7" name="Footer Placeholder 6"/>
          <p:cNvSpPr>
            <a:spLocks noGrp="1"/>
          </p:cNvSpPr>
          <p:nvPr>
            <p:ph type="ftr" sz="quarter" idx="11"/>
          </p:nvPr>
        </p:nvSpPr>
        <p:spPr/>
        <p:txBody>
          <a:bodyPr/>
          <a:lstStyle/>
          <a:p>
            <a:r>
              <a:rPr lang="en-US" dirty="0"/>
              <a:t>LIMITED OFFICIAL USE ONLY DHHS/OIG</a:t>
            </a:r>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43</a:t>
            </a:fld>
            <a:endParaRPr lang="en-US"/>
          </a:p>
        </p:txBody>
      </p:sp>
      <p:sp>
        <p:nvSpPr>
          <p:cNvPr id="3" name="TextBox 2"/>
          <p:cNvSpPr txBox="1"/>
          <p:nvPr/>
        </p:nvSpPr>
        <p:spPr>
          <a:xfrm>
            <a:off x="152400" y="1676400"/>
            <a:ext cx="4419600" cy="923330"/>
          </a:xfrm>
          <a:prstGeom prst="rect">
            <a:avLst/>
          </a:prstGeom>
          <a:noFill/>
        </p:spPr>
        <p:txBody>
          <a:bodyPr wrap="square" rtlCol="0">
            <a:spAutoFit/>
          </a:bodyPr>
          <a:lstStyle/>
          <a:p>
            <a:r>
              <a:rPr lang="en-US" dirty="0"/>
              <a:t>The Good:</a:t>
            </a:r>
          </a:p>
          <a:p>
            <a:pPr marL="285750" indent="-285750">
              <a:buFont typeface="Arial" panose="020B0604020202020204" pitchFamily="34" charset="0"/>
              <a:buChar char="•"/>
            </a:pPr>
            <a:r>
              <a:rPr lang="en-US" dirty="0"/>
              <a:t>Least Privilege: Microsoft Lockbox</a:t>
            </a:r>
          </a:p>
          <a:p>
            <a:pPr marL="742950" lvl="1" indent="-285750">
              <a:buFont typeface="Arial" panose="020B0604020202020204" pitchFamily="34" charset="0"/>
              <a:buChar char="•"/>
            </a:pPr>
            <a:endParaRPr lang="en-US" dirty="0"/>
          </a:p>
        </p:txBody>
      </p:sp>
      <p:pic>
        <p:nvPicPr>
          <p:cNvPr id="8" name="Picture 7"/>
          <p:cNvPicPr>
            <a:picLocks noChangeAspect="1"/>
          </p:cNvPicPr>
          <p:nvPr/>
        </p:nvPicPr>
        <p:blipFill>
          <a:blip r:embed="rId3"/>
          <a:stretch>
            <a:fillRect/>
          </a:stretch>
        </p:blipFill>
        <p:spPr>
          <a:xfrm>
            <a:off x="1062361" y="2286000"/>
            <a:ext cx="7019278" cy="3768018"/>
          </a:xfrm>
          <a:prstGeom prst="rect">
            <a:avLst/>
          </a:prstGeom>
        </p:spPr>
      </p:pic>
    </p:spTree>
    <p:extLst>
      <p:ext uri="{BB962C8B-B14F-4D97-AF65-F5344CB8AC3E}">
        <p14:creationId xmlns:p14="http://schemas.microsoft.com/office/powerpoint/2010/main" val="996670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391400" cy="1143000"/>
          </a:xfrm>
        </p:spPr>
        <p:txBody>
          <a:bodyPr>
            <a:noAutofit/>
          </a:bodyPr>
          <a:lstStyle/>
          <a:p>
            <a:r>
              <a:rPr lang="en-US" sz="3600" dirty="0"/>
              <a:t>Critical concerns contracting officers:</a:t>
            </a:r>
          </a:p>
        </p:txBody>
      </p:sp>
      <p:sp>
        <p:nvSpPr>
          <p:cNvPr id="7" name="Footer Placeholder 6"/>
          <p:cNvSpPr>
            <a:spLocks noGrp="1"/>
          </p:cNvSpPr>
          <p:nvPr>
            <p:ph type="ftr" sz="quarter" idx="11"/>
          </p:nvPr>
        </p:nvSpPr>
        <p:spPr/>
        <p:txBody>
          <a:bodyPr/>
          <a:lstStyle/>
          <a:p>
            <a:r>
              <a:rPr lang="en-US" dirty="0"/>
              <a:t>LIMITED OFFICIAL USE ONLY DHHS/OIG</a:t>
            </a:r>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44</a:t>
            </a:fld>
            <a:endParaRPr lang="en-US"/>
          </a:p>
        </p:txBody>
      </p:sp>
      <p:sp>
        <p:nvSpPr>
          <p:cNvPr id="3" name="TextBox 2"/>
          <p:cNvSpPr txBox="1"/>
          <p:nvPr/>
        </p:nvSpPr>
        <p:spPr>
          <a:xfrm>
            <a:off x="457200" y="1508511"/>
            <a:ext cx="8382000" cy="4308872"/>
          </a:xfrm>
          <a:prstGeom prst="rect">
            <a:avLst/>
          </a:prstGeom>
          <a:noFill/>
        </p:spPr>
        <p:txBody>
          <a:bodyPr wrap="square" rtlCol="0">
            <a:spAutoFit/>
          </a:bodyPr>
          <a:lstStyle/>
          <a:p>
            <a:r>
              <a:rPr lang="en-US" dirty="0"/>
              <a:t>Pity the </a:t>
            </a:r>
            <a:r>
              <a:rPr lang="en-US" dirty="0" smtClean="0"/>
              <a:t>CO (at least at DoD for now…):</a:t>
            </a:r>
            <a:endParaRPr lang="en-US" dirty="0"/>
          </a:p>
          <a:p>
            <a:endParaRPr lang="en-US" dirty="0"/>
          </a:p>
          <a:p>
            <a:r>
              <a:rPr lang="en-US" dirty="0"/>
              <a:t>Appropriate requirements to support applicable inspection, audit, investigation, or other similar authorized activities specific to the relevant types of Government data and Government-related data, or specific to the type of cloud computing services being acquired;</a:t>
            </a:r>
          </a:p>
          <a:p>
            <a:endParaRPr lang="en-US" dirty="0"/>
          </a:p>
          <a:p>
            <a:r>
              <a:rPr lang="en-US" dirty="0"/>
              <a:t>Appropriate requirements to support and cooperate with applicable system-wide search and access capabilities for inspections, audits, investigations, litigation, eDiscovery, records management associated with the agency's retention schedules, and similar authorized activities; and……</a:t>
            </a:r>
          </a:p>
          <a:p>
            <a:endParaRPr lang="en-US" dirty="0"/>
          </a:p>
          <a:p>
            <a:endParaRPr lang="en-US" dirty="0"/>
          </a:p>
          <a:p>
            <a:r>
              <a:rPr lang="en-US" sz="4000" dirty="0"/>
              <a:t>WE CAN HELP!</a:t>
            </a:r>
          </a:p>
        </p:txBody>
      </p:sp>
    </p:spTree>
    <p:extLst>
      <p:ext uri="{BB962C8B-B14F-4D97-AF65-F5344CB8AC3E}">
        <p14:creationId xmlns:p14="http://schemas.microsoft.com/office/powerpoint/2010/main" val="1980450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45</a:t>
            </a:fld>
            <a:endParaRPr lang="en-US"/>
          </a:p>
        </p:txBody>
      </p:sp>
      <p:pic>
        <p:nvPicPr>
          <p:cNvPr id="4099" name="Picture 3" descr="C:\Documents and Settings\shernandez\Local Settings\Temporary Internet Files\Content.IE5\K4L399TJ\MC900361268[1].wmf"/>
          <p:cNvPicPr>
            <a:picLocks noChangeAspect="1" noChangeArrowheads="1"/>
          </p:cNvPicPr>
          <p:nvPr/>
        </p:nvPicPr>
        <p:blipFill>
          <a:blip r:embed="rId3" cstate="print"/>
          <a:srcRect/>
          <a:stretch>
            <a:fillRect/>
          </a:stretch>
        </p:blipFill>
        <p:spPr bwMode="auto">
          <a:xfrm>
            <a:off x="2057400" y="1828800"/>
            <a:ext cx="5065418" cy="402336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95600"/>
            <a:ext cx="7772400" cy="1470025"/>
          </a:xfrm>
        </p:spPr>
        <p:txBody>
          <a:bodyPr/>
          <a:lstStyle/>
          <a:p>
            <a:r>
              <a:rPr lang="en-US" dirty="0" smtClean="0"/>
              <a:t>Contact Me:</a:t>
            </a:r>
            <a:endParaRPr lang="en-US" dirty="0"/>
          </a:p>
        </p:txBody>
      </p:sp>
      <p:sp>
        <p:nvSpPr>
          <p:cNvPr id="3" name="Subtitle 2"/>
          <p:cNvSpPr>
            <a:spLocks noGrp="1"/>
          </p:cNvSpPr>
          <p:nvPr>
            <p:ph type="subTitle" idx="1"/>
          </p:nvPr>
        </p:nvSpPr>
        <p:spPr/>
        <p:txBody>
          <a:bodyPr/>
          <a:lstStyle/>
          <a:p>
            <a:r>
              <a:rPr lang="en-US" dirty="0" smtClean="0"/>
              <a:t>Steven Hernandez</a:t>
            </a:r>
          </a:p>
          <a:p>
            <a:r>
              <a:rPr lang="en-US" dirty="0" smtClean="0"/>
              <a:t>Steven.hernandez@oig.hhs.gov</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6" name="Slide Number Placeholder 5"/>
          <p:cNvSpPr>
            <a:spLocks noGrp="1"/>
          </p:cNvSpPr>
          <p:nvPr>
            <p:ph type="sldNum" sz="quarter" idx="12"/>
          </p:nvPr>
        </p:nvSpPr>
        <p:spPr/>
        <p:txBody>
          <a:bodyPr/>
          <a:lstStyle/>
          <a:p>
            <a:fld id="{D9A7E21E-E127-48B3-81F7-B399265BA9BB}" type="slidenum">
              <a:rPr lang="en-US" smtClean="0"/>
              <a:pPr/>
              <a:t>46</a:t>
            </a:fld>
            <a:endParaRPr lang="en-US"/>
          </a:p>
        </p:txBody>
      </p:sp>
      <p:sp>
        <p:nvSpPr>
          <p:cNvPr id="4" name="TextBox 3"/>
          <p:cNvSpPr txBox="1"/>
          <p:nvPr/>
        </p:nvSpPr>
        <p:spPr>
          <a:xfrm>
            <a:off x="2209800" y="1981200"/>
            <a:ext cx="4411785" cy="1446550"/>
          </a:xfrm>
          <a:prstGeom prst="rect">
            <a:avLst/>
          </a:prstGeom>
          <a:noFill/>
        </p:spPr>
        <p:txBody>
          <a:bodyPr wrap="none" rtlCol="0">
            <a:spAutoFit/>
          </a:bodyPr>
          <a:lstStyle/>
          <a:p>
            <a:r>
              <a:rPr lang="en-US" sz="8800" dirty="0" smtClean="0"/>
              <a:t>Thanks!!</a:t>
            </a:r>
            <a:endParaRPr lang="en-US" sz="8800" dirty="0"/>
          </a:p>
        </p:txBody>
      </p:sp>
    </p:spTree>
    <p:extLst>
      <p:ext uri="{BB962C8B-B14F-4D97-AF65-F5344CB8AC3E}">
        <p14:creationId xmlns:p14="http://schemas.microsoft.com/office/powerpoint/2010/main" val="1456763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Security Control Responsibility</a:t>
            </a:r>
            <a:endParaRPr lang="en-US" sz="32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5</a:t>
            </a:fld>
            <a:endParaRPr lang="en-US"/>
          </a:p>
        </p:txBody>
      </p:sp>
      <p:pic>
        <p:nvPicPr>
          <p:cNvPr id="1028" name="Picture 4"/>
          <p:cNvPicPr>
            <a:picLocks noChangeAspect="1" noChangeArrowheads="1"/>
          </p:cNvPicPr>
          <p:nvPr/>
        </p:nvPicPr>
        <p:blipFill>
          <a:blip r:embed="rId3" cstate="print"/>
          <a:srcRect/>
          <a:stretch>
            <a:fillRect/>
          </a:stretch>
        </p:blipFill>
        <p:spPr bwMode="auto">
          <a:xfrm>
            <a:off x="1752600" y="1600198"/>
            <a:ext cx="5791200" cy="4307161"/>
          </a:xfrm>
          <a:prstGeom prst="rect">
            <a:avLst/>
          </a:prstGeom>
          <a:noFill/>
          <a:ln w="9525">
            <a:noFill/>
            <a:miter lim="800000"/>
            <a:headEnd/>
            <a:tailEnd/>
          </a:ln>
        </p:spPr>
      </p:pic>
    </p:spTree>
    <p:extLst>
      <p:ext uri="{BB962C8B-B14F-4D97-AF65-F5344CB8AC3E}">
        <p14:creationId xmlns:p14="http://schemas.microsoft.com/office/powerpoint/2010/main" val="3425528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smtClean="0"/>
              <a:t>Security Controls: Low and Moderate</a:t>
            </a:r>
            <a:endParaRPr lang="en-US" sz="32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6</a:t>
            </a:fld>
            <a:endParaRPr lang="en-US"/>
          </a:p>
        </p:txBody>
      </p:sp>
      <p:pic>
        <p:nvPicPr>
          <p:cNvPr id="3" name="Picture 2"/>
          <p:cNvPicPr>
            <a:picLocks noChangeAspect="1"/>
          </p:cNvPicPr>
          <p:nvPr/>
        </p:nvPicPr>
        <p:blipFill>
          <a:blip r:embed="rId3"/>
          <a:stretch>
            <a:fillRect/>
          </a:stretch>
        </p:blipFill>
        <p:spPr>
          <a:xfrm>
            <a:off x="2918141" y="1371600"/>
            <a:ext cx="3101659" cy="4691123"/>
          </a:xfrm>
          <a:prstGeom prst="rect">
            <a:avLst/>
          </a:prstGeom>
        </p:spPr>
      </p:pic>
    </p:spTree>
    <p:extLst>
      <p:ext uri="{BB962C8B-B14F-4D97-AF65-F5344CB8AC3E}">
        <p14:creationId xmlns:p14="http://schemas.microsoft.com/office/powerpoint/2010/main" val="965620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Control Req.</a:t>
            </a:r>
            <a:endParaRPr lang="en-US"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7</a:t>
            </a:fld>
            <a:endParaRPr lang="en-US"/>
          </a:p>
        </p:txBody>
      </p:sp>
      <p:sp>
        <p:nvSpPr>
          <p:cNvPr id="3" name="Content Placeholder 2"/>
          <p:cNvSpPr>
            <a:spLocks noGrp="1"/>
          </p:cNvSpPr>
          <p:nvPr>
            <p:ph idx="1"/>
          </p:nvPr>
        </p:nvSpPr>
        <p:spPr/>
        <p:txBody>
          <a:bodyPr/>
          <a:lstStyle/>
          <a:p>
            <a:r>
              <a:rPr lang="en-US" dirty="0" smtClean="0"/>
              <a:t>FedRAMP High Impact Control Baseline</a:t>
            </a:r>
          </a:p>
          <a:p>
            <a:pPr lvl="1"/>
            <a:r>
              <a:rPr lang="en-US" dirty="0" smtClean="0"/>
              <a:t>Finalized June 22</a:t>
            </a:r>
            <a:r>
              <a:rPr lang="en-US" baseline="30000" dirty="0" smtClean="0"/>
              <a:t>nd</a:t>
            </a:r>
            <a:r>
              <a:rPr lang="en-US" dirty="0" smtClean="0"/>
              <a:t> 2016</a:t>
            </a:r>
          </a:p>
          <a:p>
            <a:pPr lvl="1"/>
            <a:r>
              <a:rPr lang="en-US" dirty="0" smtClean="0"/>
              <a:t>Implements the NIST SP 800-53 Rev 4 “High” baseline controls</a:t>
            </a:r>
          </a:p>
          <a:p>
            <a:pPr lvl="1"/>
            <a:r>
              <a:rPr lang="en-US" dirty="0" smtClean="0"/>
              <a:t>Would allow CSP’s to handle most all data with the exception of classified data and data subject to specific legal requirements</a:t>
            </a:r>
          </a:p>
          <a:p>
            <a:pPr lvl="1"/>
            <a:r>
              <a:rPr lang="en-US" dirty="0" smtClean="0"/>
              <a:t>Approx. 421 Control Test Points</a:t>
            </a:r>
            <a:endParaRPr lang="en-US" dirty="0"/>
          </a:p>
        </p:txBody>
      </p:sp>
    </p:spTree>
    <p:extLst>
      <p:ext uri="{BB962C8B-B14F-4D97-AF65-F5344CB8AC3E}">
        <p14:creationId xmlns:p14="http://schemas.microsoft.com/office/powerpoint/2010/main" val="3317669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Control Req.</a:t>
            </a:r>
            <a:endParaRPr lang="en-US"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8</a:t>
            </a:fld>
            <a:endParaRPr lang="en-US"/>
          </a:p>
        </p:txBody>
      </p:sp>
      <p:sp>
        <p:nvSpPr>
          <p:cNvPr id="3" name="Content Placeholder 2"/>
          <p:cNvSpPr>
            <a:spLocks noGrp="1"/>
          </p:cNvSpPr>
          <p:nvPr>
            <p:ph idx="1"/>
          </p:nvPr>
        </p:nvSpPr>
        <p:spPr/>
        <p:txBody>
          <a:bodyPr/>
          <a:lstStyle/>
          <a:p>
            <a:r>
              <a:rPr lang="en-US" dirty="0" smtClean="0"/>
              <a:t>FedRAMP High Impact Control Baseline</a:t>
            </a:r>
          </a:p>
          <a:p>
            <a:pPr lvl="1"/>
            <a:r>
              <a:rPr lang="en-US" dirty="0" smtClean="0"/>
              <a:t>Why?  Only 20% of federal systems need this?</a:t>
            </a:r>
          </a:p>
          <a:p>
            <a:pPr lvl="1"/>
            <a:r>
              <a:rPr lang="en-US" dirty="0" smtClean="0"/>
              <a:t>Because 50% of federal spending is on High impact systems!</a:t>
            </a:r>
          </a:p>
          <a:p>
            <a:pPr lvl="1"/>
            <a:r>
              <a:rPr lang="en-US" dirty="0" smtClean="0"/>
              <a:t>Three Vendors are Piloting</a:t>
            </a:r>
          </a:p>
          <a:p>
            <a:pPr lvl="2"/>
            <a:r>
              <a:rPr lang="en-US" dirty="0" smtClean="0"/>
              <a:t>CSRA/Autonomic Resources – ARC-P PaaS</a:t>
            </a:r>
          </a:p>
          <a:p>
            <a:pPr lvl="2"/>
            <a:r>
              <a:rPr lang="en-US" dirty="0" smtClean="0"/>
              <a:t>Microsoft – Azure Government</a:t>
            </a:r>
          </a:p>
          <a:p>
            <a:pPr lvl="2"/>
            <a:r>
              <a:rPr lang="en-US" dirty="0" smtClean="0"/>
              <a:t>Amazon Web Service – AWS </a:t>
            </a:r>
            <a:r>
              <a:rPr lang="en-US" dirty="0" err="1" smtClean="0"/>
              <a:t>GovCloud</a:t>
            </a:r>
            <a:endParaRPr lang="en-US" dirty="0" smtClean="0"/>
          </a:p>
          <a:p>
            <a:pPr lvl="1"/>
            <a:endParaRPr lang="en-US" dirty="0" smtClean="0"/>
          </a:p>
        </p:txBody>
      </p:sp>
    </p:spTree>
    <p:extLst>
      <p:ext uri="{BB962C8B-B14F-4D97-AF65-F5344CB8AC3E}">
        <p14:creationId xmlns:p14="http://schemas.microsoft.com/office/powerpoint/2010/main" val="2998214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391400" cy="1143000"/>
          </a:xfrm>
        </p:spPr>
        <p:txBody>
          <a:bodyPr>
            <a:normAutofit fontScale="90000"/>
          </a:bodyPr>
          <a:lstStyle/>
          <a:p>
            <a:r>
              <a:rPr lang="en-US" dirty="0" smtClean="0"/>
              <a:t>Agency Responsibilities 12/08/11</a:t>
            </a:r>
            <a:endParaRPr lang="en-US"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09/07/2016</a:t>
            </a:fld>
            <a:endParaRPr lang="en-US" dirty="0"/>
          </a:p>
        </p:txBody>
      </p:sp>
      <p:sp>
        <p:nvSpPr>
          <p:cNvPr id="6" name="Slide Number Placeholder 5"/>
          <p:cNvSpPr>
            <a:spLocks noGrp="1"/>
          </p:cNvSpPr>
          <p:nvPr>
            <p:ph type="sldNum" sz="quarter" idx="12"/>
          </p:nvPr>
        </p:nvSpPr>
        <p:spPr/>
        <p:txBody>
          <a:bodyPr/>
          <a:lstStyle/>
          <a:p>
            <a:fld id="{D9A7E21E-E127-48B3-81F7-B399265BA9BB}" type="slidenum">
              <a:rPr lang="en-US" smtClean="0"/>
              <a:pPr/>
              <a:t>9</a:t>
            </a:fld>
            <a:endParaRPr lang="en-US"/>
          </a:p>
        </p:txBody>
      </p:sp>
      <p:sp>
        <p:nvSpPr>
          <p:cNvPr id="8" name="Content Placeholder 7"/>
          <p:cNvSpPr>
            <a:spLocks noGrp="1"/>
          </p:cNvSpPr>
          <p:nvPr>
            <p:ph idx="1"/>
          </p:nvPr>
        </p:nvSpPr>
        <p:spPr/>
        <p:txBody>
          <a:bodyPr/>
          <a:lstStyle/>
          <a:p>
            <a:pPr>
              <a:buNone/>
            </a:pPr>
            <a:r>
              <a:rPr lang="en-US" sz="1800" dirty="0" smtClean="0">
                <a:hlinkClick r:id="rId3"/>
              </a:rPr>
              <a:t>https</a:t>
            </a:r>
            <a:r>
              <a:rPr lang="en-US" sz="1800" dirty="0">
                <a:hlinkClick r:id="rId3"/>
              </a:rPr>
              <a:t>://</a:t>
            </a:r>
            <a:r>
              <a:rPr lang="en-US" sz="1800" dirty="0" smtClean="0">
                <a:hlinkClick r:id="rId3"/>
              </a:rPr>
              <a:t>cio.gov/wp-content/uploads/2012/09/fedrampmemo.pdf</a:t>
            </a:r>
            <a:endParaRPr lang="en-US" sz="1800" dirty="0" smtClean="0"/>
          </a:p>
          <a:p>
            <a:pPr>
              <a:buNone/>
            </a:pPr>
            <a:endParaRPr lang="en-US" dirty="0"/>
          </a:p>
        </p:txBody>
      </p:sp>
      <p:pic>
        <p:nvPicPr>
          <p:cNvPr id="3" name="Picture 2"/>
          <p:cNvPicPr>
            <a:picLocks noChangeAspect="1"/>
          </p:cNvPicPr>
          <p:nvPr/>
        </p:nvPicPr>
        <p:blipFill>
          <a:blip r:embed="rId4"/>
          <a:stretch>
            <a:fillRect/>
          </a:stretch>
        </p:blipFill>
        <p:spPr>
          <a:xfrm>
            <a:off x="152400" y="1981199"/>
            <a:ext cx="8839200" cy="4144963"/>
          </a:xfrm>
          <a:prstGeom prst="rect">
            <a:avLst/>
          </a:prstGeom>
        </p:spPr>
      </p:pic>
    </p:spTree>
    <p:extLst>
      <p:ext uri="{BB962C8B-B14F-4D97-AF65-F5344CB8AC3E}">
        <p14:creationId xmlns:p14="http://schemas.microsoft.com/office/powerpoint/2010/main" val="1275743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1808</TotalTime>
  <Words>2351</Words>
  <Application>Microsoft Office PowerPoint</Application>
  <PresentationFormat>On-screen Show (4:3)</PresentationFormat>
  <Paragraphs>435</Paragraphs>
  <Slides>46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Constantia</vt:lpstr>
      <vt:lpstr>Open Sans Light</vt:lpstr>
      <vt:lpstr>Office Theme</vt:lpstr>
      <vt:lpstr>Information Assurance Update: Cloud, Trusted Internet Connections and Continuous Monitoring</vt:lpstr>
      <vt:lpstr>Agenda</vt:lpstr>
      <vt:lpstr>Introduction</vt:lpstr>
      <vt:lpstr>What is Cloud?</vt:lpstr>
      <vt:lpstr>Security Control Responsibility</vt:lpstr>
      <vt:lpstr>Security Controls: Low and Moderate</vt:lpstr>
      <vt:lpstr>Cloud Control Req.</vt:lpstr>
      <vt:lpstr>Cloud Control Req.</vt:lpstr>
      <vt:lpstr>Agency Responsibilities 12/08/11</vt:lpstr>
      <vt:lpstr>Agency Responsibilities</vt:lpstr>
      <vt:lpstr>Document Examples</vt:lpstr>
      <vt:lpstr>Assessment Process</vt:lpstr>
      <vt:lpstr>Document Check List – FedRAMP Templates</vt:lpstr>
      <vt:lpstr>Submission of Cloud to GSA</vt:lpstr>
      <vt:lpstr>Is FedRAMP working?</vt:lpstr>
      <vt:lpstr>Continuous Monitoring</vt:lpstr>
      <vt:lpstr>Overall Risk View</vt:lpstr>
      <vt:lpstr>Cloud Continuous Monitoring</vt:lpstr>
      <vt:lpstr>Cloud Continuous Monitoring</vt:lpstr>
      <vt:lpstr>Cloud Continuous Monitoring</vt:lpstr>
      <vt:lpstr>Cloud Continuous Monitoring</vt:lpstr>
      <vt:lpstr>Cloud Continuous Monitoring</vt:lpstr>
      <vt:lpstr>Audit and Inspection Clauses</vt:lpstr>
      <vt:lpstr>Audit and Inspection Clauses</vt:lpstr>
      <vt:lpstr>Trusted Internet Connections</vt:lpstr>
      <vt:lpstr>Trusted Internet Connections Required through:</vt:lpstr>
      <vt:lpstr>Trusted Internet Connections:</vt:lpstr>
      <vt:lpstr>What about Cloud and Trusted Internet Connections?</vt:lpstr>
      <vt:lpstr>Trusted Internet Connections</vt:lpstr>
      <vt:lpstr>What have we  learned from vendors?</vt:lpstr>
      <vt:lpstr>Future Resolution (CSP TIC Overlay?)</vt:lpstr>
      <vt:lpstr>Future Resolution (CSP TIC Overlay?)</vt:lpstr>
      <vt:lpstr>Future Resolution (CSP TIC Overlay?)</vt:lpstr>
      <vt:lpstr>Future Resolution (CSP TIC Overlay?)</vt:lpstr>
      <vt:lpstr>Future Resolution (Direct Connect, ExpressRoute etc.)</vt:lpstr>
      <vt:lpstr>Future Resolution (Direct Connect, ExpressRoute etc.)</vt:lpstr>
      <vt:lpstr>Legal Hold, Records Retention, FOIA, eDiscovery and all this fun!</vt:lpstr>
      <vt:lpstr>Litigation Hold Example (O365)</vt:lpstr>
      <vt:lpstr>Example (O365)</vt:lpstr>
      <vt:lpstr>E-Discovery Example (O365)</vt:lpstr>
      <vt:lpstr>E-Discovery</vt:lpstr>
      <vt:lpstr>Forensic Examples</vt:lpstr>
      <vt:lpstr>Forensic Examples</vt:lpstr>
      <vt:lpstr>Critical concerns contracting officers:</vt:lpstr>
      <vt:lpstr>Questions</vt:lpstr>
      <vt:lpstr>Contact Me:</vt:lpstr>
    </vt:vector>
  </TitlesOfParts>
  <Company>OIG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OIG Template</dc:title>
  <dc:creator>Patrick J. Kelly</dc:creator>
  <cp:lastModifiedBy>Hornstein, Jayne M.</cp:lastModifiedBy>
  <cp:revision>81</cp:revision>
  <dcterms:created xsi:type="dcterms:W3CDTF">2011-06-29T14:58:28Z</dcterms:created>
  <dcterms:modified xsi:type="dcterms:W3CDTF">2016-09-07T12:40:41Z</dcterms:modified>
</cp:coreProperties>
</file>