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9" r:id="rId4"/>
  </p:sldMasterIdLst>
  <p:notesMasterIdLst>
    <p:notesMasterId r:id="rId15"/>
  </p:notesMasterIdLst>
  <p:sldIdLst>
    <p:sldId id="256" r:id="rId5"/>
    <p:sldId id="271" r:id="rId6"/>
    <p:sldId id="270" r:id="rId7"/>
    <p:sldId id="273" r:id="rId8"/>
    <p:sldId id="274" r:id="rId9"/>
    <p:sldId id="272" r:id="rId10"/>
    <p:sldId id="261" r:id="rId11"/>
    <p:sldId id="275" r:id="rId12"/>
    <p:sldId id="276" r:id="rId13"/>
    <p:sldId id="25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racy Hudak" initials="TH" lastIdx="7" clrIdx="0">
    <p:extLst>
      <p:ext uri="{19B8F6BF-5375-455C-9EA6-DF929625EA0E}">
        <p15:presenceInfo xmlns:p15="http://schemas.microsoft.com/office/powerpoint/2012/main" userId="Tracy Hudak" providerId="None"/>
      </p:ext>
    </p:extLst>
  </p:cmAuthor>
  <p:cmAuthor id="2" name="Courtney Edson" initials="CE" lastIdx="2" clrIdx="1">
    <p:extLst>
      <p:ext uri="{19B8F6BF-5375-455C-9EA6-DF929625EA0E}">
        <p15:presenceInfo xmlns:p15="http://schemas.microsoft.com/office/powerpoint/2012/main" userId="Courtney Edson" providerId="None"/>
      </p:ext>
    </p:extLst>
  </p:cmAuthor>
  <p:cmAuthor id="3" name="Liza Olmedo" initials="LO" lastIdx="2" clrIdx="2">
    <p:extLst>
      <p:ext uri="{19B8F6BF-5375-455C-9EA6-DF929625EA0E}">
        <p15:presenceInfo xmlns:p15="http://schemas.microsoft.com/office/powerpoint/2012/main" userId="Liza Olmedo" providerId="None"/>
      </p:ext>
    </p:extLst>
  </p:cmAuthor>
  <p:cmAuthor id="4" name="Rick Evans" initials="RE" lastIdx="1" clrIdx="3">
    <p:extLst>
      <p:ext uri="{19B8F6BF-5375-455C-9EA6-DF929625EA0E}">
        <p15:presenceInfo xmlns:p15="http://schemas.microsoft.com/office/powerpoint/2012/main" userId="S::revans@castroco.com::2ee3fc6e-5299-482d-9c39-4f4a7e70f8d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15" autoAdjust="0"/>
    <p:restoredTop sz="89382" autoAdjust="0"/>
  </p:normalViewPr>
  <p:slideViewPr>
    <p:cSldViewPr snapToGrid="0">
      <p:cViewPr varScale="1">
        <p:scale>
          <a:sx n="57" d="100"/>
          <a:sy n="57" d="100"/>
        </p:scale>
        <p:origin x="952" y="3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yne Ference" userId="67764543-388d-4473-895f-f313059c68bc" providerId="ADAL" clId="{A6753E14-8072-4AB0-A2A9-93EDAAD9E8E7}"/>
    <pc:docChg chg="custSel modSld">
      <pc:chgData name="Wayne Ference" userId="67764543-388d-4473-895f-f313059c68bc" providerId="ADAL" clId="{A6753E14-8072-4AB0-A2A9-93EDAAD9E8E7}" dt="2022-05-11T10:56:00.661" v="12" actId="5793"/>
      <pc:docMkLst>
        <pc:docMk/>
      </pc:docMkLst>
      <pc:sldChg chg="modNotesTx">
        <pc:chgData name="Wayne Ference" userId="67764543-388d-4473-895f-f313059c68bc" providerId="ADAL" clId="{A6753E14-8072-4AB0-A2A9-93EDAAD9E8E7}" dt="2022-05-11T10:53:47.790" v="3" actId="6549"/>
        <pc:sldMkLst>
          <pc:docMk/>
          <pc:sldMk cId="304046463" sldId="257"/>
        </pc:sldMkLst>
      </pc:sldChg>
      <pc:sldChg chg="modNotesTx">
        <pc:chgData name="Wayne Ference" userId="67764543-388d-4473-895f-f313059c68bc" providerId="ADAL" clId="{A6753E14-8072-4AB0-A2A9-93EDAAD9E8E7}" dt="2022-05-11T10:53:15.542" v="0" actId="6549"/>
        <pc:sldMkLst>
          <pc:docMk/>
          <pc:sldMk cId="2261041329" sldId="271"/>
        </pc:sldMkLst>
      </pc:sldChg>
      <pc:sldChg chg="modSp mod modNotesTx">
        <pc:chgData name="Wayne Ference" userId="67764543-388d-4473-895f-f313059c68bc" providerId="ADAL" clId="{A6753E14-8072-4AB0-A2A9-93EDAAD9E8E7}" dt="2022-05-11T10:56:00.661" v="12" actId="5793"/>
        <pc:sldMkLst>
          <pc:docMk/>
          <pc:sldMk cId="2907178694" sldId="272"/>
        </pc:sldMkLst>
        <pc:spChg chg="mod">
          <ac:chgData name="Wayne Ference" userId="67764543-388d-4473-895f-f313059c68bc" providerId="ADAL" clId="{A6753E14-8072-4AB0-A2A9-93EDAAD9E8E7}" dt="2022-05-11T10:56:00.661" v="12" actId="5793"/>
          <ac:spMkLst>
            <pc:docMk/>
            <pc:sldMk cId="2907178694" sldId="272"/>
            <ac:spMk id="2" creationId="{6F2D881A-A5F5-4C87-C213-1E7BB4582FF6}"/>
          </ac:spMkLst>
        </pc:spChg>
      </pc:sldChg>
      <pc:sldChg chg="modSp mod modNotesTx">
        <pc:chgData name="Wayne Ference" userId="67764543-388d-4473-895f-f313059c68bc" providerId="ADAL" clId="{A6753E14-8072-4AB0-A2A9-93EDAAD9E8E7}" dt="2022-05-11T10:55:03.488" v="6" actId="20577"/>
        <pc:sldMkLst>
          <pc:docMk/>
          <pc:sldMk cId="4186917368" sldId="273"/>
        </pc:sldMkLst>
        <pc:spChg chg="mod">
          <ac:chgData name="Wayne Ference" userId="67764543-388d-4473-895f-f313059c68bc" providerId="ADAL" clId="{A6753E14-8072-4AB0-A2A9-93EDAAD9E8E7}" dt="2022-05-11T10:55:03.488" v="6" actId="20577"/>
          <ac:spMkLst>
            <pc:docMk/>
            <pc:sldMk cId="4186917368" sldId="273"/>
            <ac:spMk id="2" creationId="{F1175CC8-4E27-F273-2BB9-4E02A96139F0}"/>
          </ac:spMkLst>
        </pc:spChg>
      </pc:sldChg>
      <pc:sldChg chg="modSp mod">
        <pc:chgData name="Wayne Ference" userId="67764543-388d-4473-895f-f313059c68bc" providerId="ADAL" clId="{A6753E14-8072-4AB0-A2A9-93EDAAD9E8E7}" dt="2022-05-11T10:55:36.497" v="9" actId="20577"/>
        <pc:sldMkLst>
          <pc:docMk/>
          <pc:sldMk cId="2896083368" sldId="274"/>
        </pc:sldMkLst>
        <pc:spChg chg="mod">
          <ac:chgData name="Wayne Ference" userId="67764543-388d-4473-895f-f313059c68bc" providerId="ADAL" clId="{A6753E14-8072-4AB0-A2A9-93EDAAD9E8E7}" dt="2022-05-11T10:55:36.497" v="9" actId="20577"/>
          <ac:spMkLst>
            <pc:docMk/>
            <pc:sldMk cId="2896083368" sldId="274"/>
            <ac:spMk id="2" creationId="{C0584AE3-3C0A-20A8-EACB-E51DA0332B4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4B34A6-EC4F-4CFD-9EC5-594E424A73D1}" type="datetimeFigureOut">
              <a:rPr lang="en-US" smtClean="0"/>
              <a:t>5/10/2022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5D756E-0CDE-4CA2-BB5C-55B830A482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622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5D756E-0CDE-4CA2-BB5C-55B830A4820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668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5D756E-0CDE-4CA2-BB5C-55B830A4820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267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5D756E-0CDE-4CA2-BB5C-55B830A4820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1810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5D756E-0CDE-4CA2-BB5C-55B830A4820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552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5D756E-0CDE-4CA2-BB5C-55B830A4820E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012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4FCEA3-45C1-41C3-A903-F2AAF9061B7A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5/10/2022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62318B">
                  <a:tint val="20000"/>
                </a:srgbClr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2218CC-98EF-40B7-B3E8-BB3148F81A3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593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365760" indent="-256032">
              <a:buSzPct val="100000"/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1pPr>
            <a:lvl2pPr marL="621792" indent="-228600">
              <a:buFont typeface="Wingdings" panose="05000000000000000000" pitchFamily="2" charset="2"/>
              <a:buChar char=""/>
              <a:defRPr sz="2000">
                <a:solidFill>
                  <a:schemeClr val="tx1"/>
                </a:solidFill>
                <a:latin typeface="+mn-lt"/>
              </a:defRPr>
            </a:lvl2pPr>
            <a:lvl3pPr marL="859536" indent="-228600">
              <a:buClr>
                <a:srgbClr val="62318B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3pPr>
            <a:lvl4pPr>
              <a:buClr>
                <a:srgbClr val="62318B"/>
              </a:buClr>
              <a:defRPr sz="2000">
                <a:solidFill>
                  <a:schemeClr val="tx1"/>
                </a:solidFill>
                <a:latin typeface="+mn-lt"/>
              </a:defRPr>
            </a:lvl4pPr>
            <a:lvl5pPr marL="1371600" indent="-228600">
              <a:buClr>
                <a:srgbClr val="62318B"/>
              </a:buClr>
              <a:buFont typeface="Courier New" panose="02070309020205020404" pitchFamily="49" charset="0"/>
              <a:buChar char="o"/>
              <a:defRPr sz="2000">
                <a:solidFill>
                  <a:schemeClr val="tx1"/>
                </a:solidFill>
                <a:latin typeface="+mn-lt"/>
              </a:defRPr>
            </a:lvl5pPr>
            <a:extLst/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AAD354-98E7-4DB2-B23F-226C2FBB8DDD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5/10/2022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2218CC-98EF-40B7-B3E8-BB3148F81A3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749300"/>
            <a:ext cx="10972800" cy="668338"/>
          </a:xfrm>
        </p:spPr>
        <p:txBody>
          <a:bodyPr rtlCol="0">
            <a:normAutofit/>
          </a:bodyPr>
          <a:lstStyle>
            <a:lvl1pPr algn="ctr">
              <a:defRPr sz="3200">
                <a:solidFill>
                  <a:schemeClr val="tx1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3009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858540" y="6407944"/>
            <a:ext cx="2406619" cy="36576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5EBB31-E592-4CAB-BD97-7CBC66F8948C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5/10/2022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76243" y="6407945"/>
            <a:ext cx="716539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2218CC-98EF-40B7-B3E8-BB3148F81A3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8" name="Title 6">
            <a:extLst>
              <a:ext uri="{FF2B5EF4-FFF2-40B4-BE49-F238E27FC236}">
                <a16:creationId xmlns:a16="http://schemas.microsoft.com/office/drawing/2014/main" id="{7EB8BE10-7E24-4684-8144-48E9A8C61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49300"/>
            <a:ext cx="10972800" cy="668338"/>
          </a:xfrm>
        </p:spPr>
        <p:txBody>
          <a:bodyPr rtlCol="0">
            <a:normAutofit/>
          </a:bodyPr>
          <a:lstStyle>
            <a:lvl1pPr algn="ctr">
              <a:defRPr sz="3200">
                <a:solidFill>
                  <a:schemeClr val="tx1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4304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30F5F4-ACCA-4A2E-892F-5F6EAE977240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5/10/2022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2218CC-98EF-40B7-B3E8-BB3148F81A3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7577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20523" y="1459176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0CAF7E-2061-40E9-8E60-83AB13508D5F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5/10/2022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2218CC-98EF-40B7-B3E8-BB3148F81A3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9615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6F7360-8B76-4CBD-BF18-F9E69A939758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5/10/2022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2218CC-98EF-40B7-B3E8-BB3148F81A3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955249" y="5001994"/>
            <a:ext cx="5069337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71414" y="5785023"/>
            <a:ext cx="5069337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1378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AEE2E6-02DB-470D-B0AE-957C74B04630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5/10/2022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2218CC-98EF-40B7-B3E8-BB3148F81A3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8700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BBAA5E-7077-4249-A0C5-E66249A2D720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5/10/2022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2218CC-98EF-40B7-B3E8-BB3148F81A3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4484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AA215-7462-40E0-8696-1D3BE7993E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655956-7756-4E6F-869A-9A01A7A568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907D02-FBAD-4852-9287-30BFE5E41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49AA36-FE41-486C-A57E-41D3EC932EC6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5/10/2022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A28198-4606-4DE1-94FF-FB11091F6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10C63F-AB6E-453D-B751-1476688C3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2218CC-98EF-40B7-B3E8-BB3148F81A3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1370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955249" y="5001994"/>
            <a:ext cx="5069337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71414" y="5785023"/>
            <a:ext cx="5069337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1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596900"/>
            <a:ext cx="10972800" cy="5969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D0EE81-D691-4121-9CEB-CC3FCD788A0E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5/10/2022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2218CC-98EF-40B7-B3E8-BB3148F81A3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6267" y="152401"/>
            <a:ext cx="2870200" cy="712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097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2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2FFAD-2DDD-42C7-91C2-76DE80A84B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34270" y="554116"/>
            <a:ext cx="5443330" cy="706581"/>
          </a:xfrm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CE5F5F-FD5E-4501-92FE-B081634E47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0" y="1818860"/>
            <a:ext cx="10363200" cy="3337601"/>
          </a:xfrm>
        </p:spPr>
        <p:txBody>
          <a:bodyPr>
            <a:noAutofit/>
          </a:bodyPr>
          <a:lstStyle/>
          <a:p>
            <a:pPr algn="l"/>
            <a:endParaRPr lang="en-US" sz="3200" dirty="0"/>
          </a:p>
          <a:p>
            <a:pPr algn="l"/>
            <a:r>
              <a:rPr lang="en-US" sz="3200" b="1" dirty="0"/>
              <a:t>Benefits of Data Analytics to Make Audits More Efficient</a:t>
            </a:r>
          </a:p>
          <a:p>
            <a:endParaRPr lang="en-US" sz="2400" dirty="0"/>
          </a:p>
          <a:p>
            <a:r>
              <a:rPr lang="en-US" sz="2400" dirty="0"/>
              <a:t>Wayne Ference, CPA</a:t>
            </a:r>
          </a:p>
          <a:p>
            <a:r>
              <a:rPr lang="en-US" sz="2400" dirty="0"/>
              <a:t>Partner, Castro &amp; Company</a:t>
            </a:r>
          </a:p>
          <a:p>
            <a:r>
              <a:rPr lang="en-US" sz="2400" dirty="0"/>
              <a:t>IPA Session for the CIGIE/GAO Financial Statement Audit Conference</a:t>
            </a:r>
          </a:p>
          <a:p>
            <a:r>
              <a:rPr lang="en-US" sz="2400" dirty="0"/>
              <a:t>May 26, 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8E4BC1-FDA0-435D-9D2F-B332370BC8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53" y="554116"/>
            <a:ext cx="3784377" cy="983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788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Chart, histogram&#10;&#10;Description automatically generated">
            <a:extLst>
              <a:ext uri="{FF2B5EF4-FFF2-40B4-BE49-F238E27FC236}">
                <a16:creationId xmlns:a16="http://schemas.microsoft.com/office/drawing/2014/main" id="{89C08EF3-AF60-4F8C-B499-2A6346F687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47" y="850708"/>
            <a:ext cx="5888142" cy="5917731"/>
          </a:xfrm>
          <a:noFill/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BBD28A-5F80-4DEA-B08C-DFA4ED21F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9696" y="6407945"/>
            <a:ext cx="487680" cy="365125"/>
          </a:xfrm>
        </p:spPr>
        <p:txBody>
          <a:bodyPr anchor="b">
            <a:normAutofit/>
          </a:bodyPr>
          <a:lstStyle/>
          <a:p>
            <a:pPr marL="0" marR="0" lvl="0" indent="0" defTabSz="914400" rtl="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4F2218CC-98EF-40B7-B3E8-BB3148F81A3C}" type="slidenum">
              <a:rPr kumimoji="0" lang="en-US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582E502-7537-4513-9492-E7C15208D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792" y="182370"/>
            <a:ext cx="8314517" cy="491885"/>
          </a:xfrm>
        </p:spPr>
        <p:txBody>
          <a:bodyPr anchor="ctr">
            <a:normAutofit fontScale="90000"/>
          </a:bodyPr>
          <a:lstStyle/>
          <a:p>
            <a:r>
              <a:rPr lang="en-US" dirty="0"/>
              <a:t>Potential Improper Payments: Benford’s Law Test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EFFB9D-24C5-474C-B53F-1A4F501063BF}"/>
              </a:ext>
            </a:extLst>
          </p:cNvPr>
          <p:cNvSpPr txBox="1"/>
          <p:nvPr/>
        </p:nvSpPr>
        <p:spPr>
          <a:xfrm>
            <a:off x="8325853" y="2473693"/>
            <a:ext cx="3542096" cy="1953928"/>
          </a:xfrm>
          <a:prstGeom prst="rect">
            <a:avLst/>
          </a:prstGeom>
        </p:spPr>
        <p:txBody>
          <a:bodyPr vert="horz" wrap="square" lIns="45720" rIns="45720" rtlCol="0">
            <a:normAutofit fontScale="85000" lnSpcReduction="20000"/>
          </a:bodyPr>
          <a:lstStyle/>
          <a:p>
            <a:pPr marR="64008">
              <a:spcBef>
                <a:spcPts val="400"/>
              </a:spcBef>
              <a:buClr>
                <a:schemeClr val="accent1"/>
              </a:buClr>
              <a:buSzPct val="68000"/>
              <a:buFont typeface="Wingdings" pitchFamily="2" charset="2"/>
              <a:buChar char="ü"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00447C"/>
                </a:solidFill>
                <a:effectLst/>
                <a:uLnTx/>
                <a:uFillTx/>
              </a:rPr>
              <a:t>Tests for abnormal duplication of digits</a:t>
            </a:r>
            <a:b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00447C"/>
                </a:solidFill>
                <a:effectLst/>
                <a:uLnTx/>
                <a:uFillTx/>
              </a:rPr>
            </a:b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rgbClr val="00447C"/>
              </a:solidFill>
              <a:effectLst/>
              <a:uLnTx/>
              <a:uFillTx/>
            </a:endParaRPr>
          </a:p>
          <a:p>
            <a:pPr marR="64008">
              <a:spcBef>
                <a:spcPts val="400"/>
              </a:spcBef>
              <a:buClr>
                <a:schemeClr val="accent1"/>
              </a:buClr>
              <a:buSzPct val="68000"/>
              <a:buFont typeface="Wingdings" pitchFamily="2" charset="2"/>
              <a:buChar char="ü"/>
            </a:pPr>
            <a:r>
              <a:rPr lang="en-US" sz="2700" dirty="0">
                <a:solidFill>
                  <a:srgbClr val="00447C"/>
                </a:solidFill>
              </a:rPr>
              <a:t>Suspicious transactions flagged, and can be extracted for further testing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rgbClr val="00447C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04046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F470271-1167-2C98-EBDC-3E0CEA38FE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1800" b="1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AICPA Center for Audit Quality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has recognized data analytics as a core capability for CPA’s and recommends using </a:t>
            </a:r>
            <a:r>
              <a:rPr lang="en-US" sz="1800" b="1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Computer Assisted Audit Techniques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1800" b="1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CAATs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 to test client data and carry out audit procedures.  Here is just a few of the test scripts recommended by the AICPA: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Find journal entries that do not balance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Find gaps in transaction entry number sequence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Find high-dollar transactions or journal entries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Applying some of these tests to </a:t>
            </a:r>
            <a:r>
              <a:rPr lang="en-US" sz="20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Federal agencies </a:t>
            </a: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allows the auditor to: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20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36676" lvl="2" indent="-342900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Identify financial transactions processed outside of normal USSGL </a:t>
            </a:r>
            <a:r>
              <a:rPr lang="en-US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posting patterns</a:t>
            </a:r>
          </a:p>
          <a:p>
            <a:pPr marL="836676" lvl="2" indent="-342900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dirty="0">
                <a:effectLst/>
                <a:ea typeface="Calibri" panose="020F0502020204030204" pitchFamily="34" charset="0"/>
              </a:rPr>
              <a:t>Identify disbursements in total above the </a:t>
            </a:r>
            <a:r>
              <a:rPr lang="en-US" b="1" dirty="0">
                <a:effectLst/>
                <a:ea typeface="Calibri" panose="020F0502020204030204" pitchFamily="34" charset="0"/>
              </a:rPr>
              <a:t>funds control limit </a:t>
            </a:r>
            <a:r>
              <a:rPr lang="en-US" dirty="0">
                <a:effectLst/>
                <a:ea typeface="Calibri" panose="020F0502020204030204" pitchFamily="34" charset="0"/>
              </a:rPr>
              <a:t>established for the agency</a:t>
            </a:r>
          </a:p>
          <a:p>
            <a:pPr marL="836676" lvl="2" indent="-342900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Compare closed or voided contracts, loans, or grants to </a:t>
            </a:r>
            <a:r>
              <a:rPr lang="en-US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open obligations for de-obligating</a:t>
            </a:r>
          </a:p>
          <a:p>
            <a:pPr marL="836676" lvl="2" indent="-342900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Compare contract or grant award amounts to </a:t>
            </a:r>
            <a:r>
              <a:rPr lang="en-US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accounts payable 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en-US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amounts disbursed 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 the financial or accounting system.</a:t>
            </a:r>
            <a:endParaRPr lang="en-US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EC7529-40E9-75DE-F88B-387116049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2218CC-98EF-40B7-B3E8-BB3148F81A3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3B26C30-9C0A-CF30-72BF-82F7E6830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Analytics to Improve Audit Efficiency</a:t>
            </a:r>
          </a:p>
        </p:txBody>
      </p:sp>
    </p:spTree>
    <p:extLst>
      <p:ext uri="{BB962C8B-B14F-4D97-AF65-F5344CB8AC3E}">
        <p14:creationId xmlns:p14="http://schemas.microsoft.com/office/powerpoint/2010/main" val="2261041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20618" y="233726"/>
            <a:ext cx="8017164" cy="668338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dirty="0"/>
              <a:t>Why not just use Excel or Access?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261158-CE4F-49CD-A8E5-068F6CC63B9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4340" name="Rectangle 65"/>
          <p:cNvSpPr>
            <a:spLocks noChangeArrowheads="1"/>
          </p:cNvSpPr>
          <p:nvPr/>
        </p:nvSpPr>
        <p:spPr bwMode="auto">
          <a:xfrm>
            <a:off x="6083300" y="2574925"/>
            <a:ext cx="1549400" cy="6096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5760"/>
          <a:lstStyle/>
          <a:p>
            <a:pPr eaLnBrk="0" hangingPunct="0">
              <a:buClr>
                <a:schemeClr val="tx1"/>
              </a:buClr>
              <a:buSzPts val="1000"/>
              <a:buFont typeface="Arial" charset="0"/>
              <a:buChar char="•"/>
            </a:pPr>
            <a:r>
              <a:rPr lang="en-US" sz="1000" dirty="0"/>
              <a:t> Training is </a:t>
            </a:r>
            <a:br>
              <a:rPr lang="en-US" sz="1000" dirty="0"/>
            </a:br>
            <a:r>
              <a:rPr lang="en-US" sz="1000" dirty="0"/>
              <a:t>  required</a:t>
            </a:r>
          </a:p>
          <a:p>
            <a:pPr eaLnBrk="0" hangingPunct="0">
              <a:buClr>
                <a:schemeClr val="tx1"/>
              </a:buClr>
              <a:buSzPts val="1000"/>
              <a:buFont typeface="Arial" charset="0"/>
              <a:buNone/>
            </a:pPr>
            <a:endParaRPr lang="en-US" sz="1000" dirty="0"/>
          </a:p>
        </p:txBody>
      </p:sp>
      <p:sp>
        <p:nvSpPr>
          <p:cNvPr id="14341" name="Rectangle 66"/>
          <p:cNvSpPr>
            <a:spLocks noChangeArrowheads="1"/>
          </p:cNvSpPr>
          <p:nvPr/>
        </p:nvSpPr>
        <p:spPr bwMode="auto">
          <a:xfrm>
            <a:off x="6083300" y="1905000"/>
            <a:ext cx="1549400" cy="6096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5760"/>
          <a:lstStyle/>
          <a:p>
            <a:pPr eaLnBrk="0" hangingPunct="0">
              <a:buClr>
                <a:schemeClr val="tx1"/>
              </a:buClr>
              <a:buSzPts val="1000"/>
              <a:buFont typeface="Arial" charset="0"/>
              <a:buChar char="•"/>
            </a:pPr>
            <a:r>
              <a:rPr lang="en-US" sz="1000" dirty="0"/>
              <a:t> 2 GB database</a:t>
            </a:r>
          </a:p>
          <a:p>
            <a:pPr eaLnBrk="0" hangingPunct="0">
              <a:buClr>
                <a:schemeClr val="tx1"/>
              </a:buClr>
              <a:buSzPts val="1000"/>
              <a:buFont typeface="Arial" charset="0"/>
              <a:buChar char="•"/>
            </a:pPr>
            <a:r>
              <a:rPr lang="en-US" sz="1000" dirty="0"/>
              <a:t> 255 fields </a:t>
            </a:r>
            <a:br>
              <a:rPr lang="en-US" sz="1000" dirty="0"/>
            </a:br>
            <a:r>
              <a:rPr lang="en-US" sz="1000" dirty="0"/>
              <a:t>  (columns)</a:t>
            </a:r>
          </a:p>
          <a:p>
            <a:pPr algn="ctr" eaLnBrk="0" hangingPunct="0">
              <a:buClr>
                <a:schemeClr val="tx1"/>
              </a:buClr>
              <a:buSzPts val="1000"/>
              <a:buFont typeface="Arial" charset="0"/>
              <a:buChar char="•"/>
            </a:pPr>
            <a:endParaRPr lang="en-US" sz="1000" dirty="0"/>
          </a:p>
        </p:txBody>
      </p:sp>
      <p:sp>
        <p:nvSpPr>
          <p:cNvPr id="14342" name="Rectangle 67"/>
          <p:cNvSpPr>
            <a:spLocks noChangeArrowheads="1"/>
          </p:cNvSpPr>
          <p:nvPr/>
        </p:nvSpPr>
        <p:spPr bwMode="auto">
          <a:xfrm>
            <a:off x="4402138" y="2574925"/>
            <a:ext cx="1643062" cy="6096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5760"/>
          <a:lstStyle/>
          <a:p>
            <a:pPr eaLnBrk="0" hangingPunct="0">
              <a:buClr>
                <a:schemeClr val="tx1"/>
              </a:buClr>
              <a:buSzPts val="1000"/>
              <a:buFont typeface="Arial" charset="0"/>
              <a:buChar char="•"/>
            </a:pPr>
            <a:r>
              <a:rPr lang="en-US" sz="1000" dirty="0"/>
              <a:t> Standard, easy to </a:t>
            </a:r>
          </a:p>
          <a:p>
            <a:pPr eaLnBrk="0" hangingPunct="0">
              <a:buClr>
                <a:schemeClr val="tx1"/>
              </a:buClr>
              <a:buSzPts val="1000"/>
              <a:buFont typeface="Arial" charset="0"/>
              <a:buNone/>
            </a:pPr>
            <a:r>
              <a:rPr lang="en-US" sz="1000" dirty="0"/>
              <a:t>   use office </a:t>
            </a:r>
          </a:p>
          <a:p>
            <a:pPr eaLnBrk="0" hangingPunct="0">
              <a:buClr>
                <a:schemeClr val="tx1"/>
              </a:buClr>
              <a:buSzPts val="1000"/>
              <a:buFont typeface="Arial" charset="0"/>
              <a:buNone/>
            </a:pPr>
            <a:r>
              <a:rPr lang="en-US" sz="1000" dirty="0"/>
              <a:t>   application</a:t>
            </a:r>
          </a:p>
        </p:txBody>
      </p:sp>
      <p:sp>
        <p:nvSpPr>
          <p:cNvPr id="14343" name="Rectangle 69"/>
          <p:cNvSpPr>
            <a:spLocks noChangeArrowheads="1"/>
          </p:cNvSpPr>
          <p:nvPr/>
        </p:nvSpPr>
        <p:spPr bwMode="auto">
          <a:xfrm>
            <a:off x="4402138" y="3273425"/>
            <a:ext cx="1643062" cy="6096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5760"/>
          <a:lstStyle/>
          <a:p>
            <a:pPr eaLnBrk="0" hangingPunct="0">
              <a:buClr>
                <a:schemeClr val="tx1"/>
              </a:buClr>
              <a:buSzPts val="1000"/>
              <a:buFont typeface="Arial" charset="0"/>
              <a:buChar char="•"/>
            </a:pPr>
            <a:r>
              <a:rPr lang="en-US" sz="1000" dirty="0"/>
              <a:t> Data analysis    </a:t>
            </a:r>
          </a:p>
          <a:p>
            <a:pPr eaLnBrk="0" hangingPunct="0">
              <a:buClr>
                <a:schemeClr val="tx1"/>
              </a:buClr>
              <a:buSzPts val="1000"/>
              <a:buFont typeface="Arial" charset="0"/>
              <a:buNone/>
            </a:pPr>
            <a:r>
              <a:rPr lang="en-US" sz="1000" dirty="0"/>
              <a:t>   toolkit</a:t>
            </a:r>
          </a:p>
          <a:p>
            <a:pPr eaLnBrk="0" hangingPunct="0">
              <a:buClr>
                <a:schemeClr val="tx1"/>
              </a:buClr>
              <a:buSzPts val="1000"/>
              <a:buFont typeface="Arial" charset="0"/>
              <a:buChar char="•"/>
            </a:pPr>
            <a:r>
              <a:rPr lang="en-US" sz="1000" dirty="0"/>
              <a:t> Built-in functions</a:t>
            </a:r>
          </a:p>
        </p:txBody>
      </p:sp>
      <p:sp>
        <p:nvSpPr>
          <p:cNvPr id="14344" name="Rectangle 70"/>
          <p:cNvSpPr>
            <a:spLocks noChangeArrowheads="1"/>
          </p:cNvSpPr>
          <p:nvPr/>
        </p:nvSpPr>
        <p:spPr bwMode="auto">
          <a:xfrm>
            <a:off x="6083300" y="3273425"/>
            <a:ext cx="1549400" cy="6096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5760"/>
          <a:lstStyle/>
          <a:p>
            <a:pPr eaLnBrk="0" hangingPunct="0">
              <a:buClr>
                <a:schemeClr val="tx1"/>
              </a:buClr>
              <a:buSzPts val="1000"/>
              <a:buFont typeface="Arial" charset="0"/>
              <a:buChar char="•"/>
            </a:pPr>
            <a:r>
              <a:rPr lang="en-US" sz="1000" dirty="0"/>
              <a:t> Built in functions</a:t>
            </a:r>
          </a:p>
          <a:p>
            <a:pPr eaLnBrk="0" hangingPunct="0">
              <a:buClr>
                <a:schemeClr val="tx1"/>
              </a:buClr>
              <a:buSzPts val="1000"/>
              <a:buFont typeface="Arial" charset="0"/>
              <a:buChar char="•"/>
            </a:pPr>
            <a:r>
              <a:rPr lang="en-US" sz="1000" dirty="0"/>
              <a:t> Great for joining </a:t>
            </a:r>
          </a:p>
          <a:p>
            <a:pPr eaLnBrk="0" hangingPunct="0">
              <a:buClr>
                <a:schemeClr val="tx1"/>
              </a:buClr>
              <a:buSzPts val="1000"/>
              <a:buFont typeface="Arial" charset="0"/>
              <a:buNone/>
            </a:pPr>
            <a:r>
              <a:rPr lang="en-US" sz="1000" dirty="0"/>
              <a:t>   tables</a:t>
            </a:r>
          </a:p>
        </p:txBody>
      </p:sp>
      <p:sp>
        <p:nvSpPr>
          <p:cNvPr id="14345" name="Rectangle 71"/>
          <p:cNvSpPr>
            <a:spLocks noChangeArrowheads="1"/>
          </p:cNvSpPr>
          <p:nvPr/>
        </p:nvSpPr>
        <p:spPr bwMode="auto">
          <a:xfrm>
            <a:off x="4402138" y="1905000"/>
            <a:ext cx="1643062" cy="6096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5760"/>
          <a:lstStyle/>
          <a:p>
            <a:pPr eaLnBrk="0" hangingPunct="0">
              <a:buClr>
                <a:schemeClr val="tx1"/>
              </a:buClr>
              <a:buSzPts val="1000"/>
              <a:buFont typeface="Arial" charset="0"/>
              <a:buChar char="•"/>
            </a:pPr>
            <a:r>
              <a:rPr lang="en-US" sz="1000" dirty="0"/>
              <a:t> 1,048,576 rows by </a:t>
            </a:r>
            <a:br>
              <a:rPr lang="en-US" sz="1000" dirty="0"/>
            </a:br>
            <a:r>
              <a:rPr lang="en-US" sz="1000" dirty="0"/>
              <a:t>  16,384 columns</a:t>
            </a:r>
          </a:p>
          <a:p>
            <a:pPr eaLnBrk="0" hangingPunct="0">
              <a:buClr>
                <a:schemeClr val="tx1"/>
              </a:buClr>
              <a:buSzPts val="1000"/>
              <a:buFont typeface="Arial" charset="0"/>
              <a:buChar char="•"/>
            </a:pPr>
            <a:r>
              <a:rPr lang="en-US" sz="1000" dirty="0"/>
              <a:t> 255 chars per field</a:t>
            </a:r>
          </a:p>
        </p:txBody>
      </p:sp>
      <p:sp>
        <p:nvSpPr>
          <p:cNvPr id="14346" name="Rectangle 72"/>
          <p:cNvSpPr>
            <a:spLocks noChangeArrowheads="1"/>
          </p:cNvSpPr>
          <p:nvPr/>
        </p:nvSpPr>
        <p:spPr bwMode="auto">
          <a:xfrm>
            <a:off x="4402138" y="1066800"/>
            <a:ext cx="1643062" cy="7620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0" hangingPunct="0"/>
            <a:r>
              <a:rPr lang="en-US" sz="1400" b="1" dirty="0"/>
              <a:t>Microsoft Excel</a:t>
            </a:r>
          </a:p>
        </p:txBody>
      </p:sp>
      <p:sp>
        <p:nvSpPr>
          <p:cNvPr id="14347" name="Rectangle 73"/>
          <p:cNvSpPr>
            <a:spLocks noChangeArrowheads="1"/>
          </p:cNvSpPr>
          <p:nvPr/>
        </p:nvSpPr>
        <p:spPr bwMode="auto">
          <a:xfrm>
            <a:off x="2895600" y="3273425"/>
            <a:ext cx="1506538" cy="609600"/>
          </a:xfrm>
          <a:prstGeom prst="rect">
            <a:avLst/>
          </a:prstGeom>
          <a:solidFill>
            <a:srgbClr val="28408B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1600" b="1" dirty="0">
                <a:solidFill>
                  <a:schemeClr val="bg1"/>
                </a:solidFill>
              </a:rPr>
              <a:t>Analytic</a:t>
            </a:r>
            <a:r>
              <a:rPr lang="en-US" sz="1600" b="1" dirty="0"/>
              <a:t> </a:t>
            </a:r>
            <a:r>
              <a:rPr lang="en-US" sz="1600" b="1" dirty="0">
                <a:solidFill>
                  <a:schemeClr val="bg1"/>
                </a:solidFill>
              </a:rPr>
              <a:t>Capabilities</a:t>
            </a:r>
          </a:p>
        </p:txBody>
      </p:sp>
      <p:sp>
        <p:nvSpPr>
          <p:cNvPr id="14348" name="Rectangle 75"/>
          <p:cNvSpPr>
            <a:spLocks noChangeArrowheads="1"/>
          </p:cNvSpPr>
          <p:nvPr/>
        </p:nvSpPr>
        <p:spPr bwMode="auto">
          <a:xfrm>
            <a:off x="2895600" y="2581275"/>
            <a:ext cx="1506538" cy="609600"/>
          </a:xfrm>
          <a:prstGeom prst="rect">
            <a:avLst/>
          </a:prstGeom>
          <a:solidFill>
            <a:srgbClr val="28408B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1600" b="1" dirty="0">
                <a:solidFill>
                  <a:schemeClr val="bg1"/>
                </a:solidFill>
              </a:rPr>
              <a:t>Ease of use</a:t>
            </a:r>
          </a:p>
        </p:txBody>
      </p:sp>
      <p:sp>
        <p:nvSpPr>
          <p:cNvPr id="14349" name="Rectangle 76"/>
          <p:cNvSpPr>
            <a:spLocks noChangeArrowheads="1"/>
          </p:cNvSpPr>
          <p:nvPr/>
        </p:nvSpPr>
        <p:spPr bwMode="auto">
          <a:xfrm>
            <a:off x="2895600" y="1905000"/>
            <a:ext cx="1506538" cy="609600"/>
          </a:xfrm>
          <a:prstGeom prst="rect">
            <a:avLst/>
          </a:prstGeom>
          <a:solidFill>
            <a:srgbClr val="28408B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1600" b="1" dirty="0">
                <a:solidFill>
                  <a:schemeClr val="bg1"/>
                </a:solidFill>
              </a:rPr>
              <a:t>Capacity</a:t>
            </a:r>
          </a:p>
        </p:txBody>
      </p:sp>
      <p:sp>
        <p:nvSpPr>
          <p:cNvPr id="14350" name="Rectangle 77"/>
          <p:cNvSpPr>
            <a:spLocks noChangeArrowheads="1"/>
          </p:cNvSpPr>
          <p:nvPr/>
        </p:nvSpPr>
        <p:spPr bwMode="auto">
          <a:xfrm>
            <a:off x="2895600" y="1066800"/>
            <a:ext cx="1506538" cy="762000"/>
          </a:xfrm>
          <a:prstGeom prst="rect">
            <a:avLst/>
          </a:prstGeom>
          <a:solidFill>
            <a:srgbClr val="28408B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1600" b="1" dirty="0">
                <a:solidFill>
                  <a:schemeClr val="bg1"/>
                </a:solidFill>
              </a:rPr>
              <a:t>Tools</a:t>
            </a:r>
          </a:p>
        </p:txBody>
      </p:sp>
      <p:sp>
        <p:nvSpPr>
          <p:cNvPr id="14351" name="Rectangle 78"/>
          <p:cNvSpPr>
            <a:spLocks noChangeArrowheads="1"/>
          </p:cNvSpPr>
          <p:nvPr/>
        </p:nvSpPr>
        <p:spPr bwMode="auto">
          <a:xfrm>
            <a:off x="6083300" y="1066800"/>
            <a:ext cx="1549400" cy="7620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0" hangingPunct="0"/>
            <a:r>
              <a:rPr lang="en-US" sz="1400" b="1" dirty="0"/>
              <a:t>Microsoft Access</a:t>
            </a:r>
          </a:p>
        </p:txBody>
      </p:sp>
      <p:grpSp>
        <p:nvGrpSpPr>
          <p:cNvPr id="14352" name="Group 79"/>
          <p:cNvGrpSpPr>
            <a:grpSpLocks/>
          </p:cNvGrpSpPr>
          <p:nvPr/>
        </p:nvGrpSpPr>
        <p:grpSpPr bwMode="auto">
          <a:xfrm>
            <a:off x="6140451" y="2066926"/>
            <a:ext cx="257175" cy="257175"/>
            <a:chOff x="1387" y="1872"/>
            <a:chExt cx="209" cy="210"/>
          </a:xfrm>
        </p:grpSpPr>
        <p:sp>
          <p:nvSpPr>
            <p:cNvPr id="14405" name="Oval 80"/>
            <p:cNvSpPr>
              <a:spLocks noChangeArrowheads="1"/>
            </p:cNvSpPr>
            <p:nvPr/>
          </p:nvSpPr>
          <p:spPr bwMode="auto">
            <a:xfrm>
              <a:off x="1387" y="1872"/>
              <a:ext cx="209" cy="209"/>
            </a:xfrm>
            <a:prstGeom prst="ellipse">
              <a:avLst/>
            </a:prstGeom>
            <a:solidFill>
              <a:srgbClr val="FFFFFF"/>
            </a:solidFill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406" name="Arc 81"/>
            <p:cNvSpPr>
              <a:spLocks/>
            </p:cNvSpPr>
            <p:nvPr/>
          </p:nvSpPr>
          <p:spPr bwMode="auto">
            <a:xfrm>
              <a:off x="1388" y="1872"/>
              <a:ext cx="208" cy="210"/>
            </a:xfrm>
            <a:custGeom>
              <a:avLst/>
              <a:gdLst>
                <a:gd name="T0" fmla="*/ 0 w 43200"/>
                <a:gd name="T1" fmla="*/ 0 h 43200"/>
                <a:gd name="T2" fmla="*/ 0 w 43200"/>
                <a:gd name="T3" fmla="*/ 0 h 43200"/>
                <a:gd name="T4" fmla="*/ 0 w 43200"/>
                <a:gd name="T5" fmla="*/ 0 h 432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200"/>
                <a:gd name="T11" fmla="*/ 43200 w 432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200" fill="none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</a:path>
                <a:path w="43200" h="43200" stroke="0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lnTo>
                    <a:pt x="21600" y="21600"/>
                  </a:lnTo>
                  <a:lnTo>
                    <a:pt x="21599" y="0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14353" name="Group 82"/>
          <p:cNvGrpSpPr>
            <a:grpSpLocks/>
          </p:cNvGrpSpPr>
          <p:nvPr/>
        </p:nvGrpSpPr>
        <p:grpSpPr bwMode="auto">
          <a:xfrm>
            <a:off x="4464051" y="2066926"/>
            <a:ext cx="257175" cy="257175"/>
            <a:chOff x="1387" y="1584"/>
            <a:chExt cx="209" cy="210"/>
          </a:xfrm>
        </p:grpSpPr>
        <p:sp>
          <p:nvSpPr>
            <p:cNvPr id="14403" name="Oval 83"/>
            <p:cNvSpPr>
              <a:spLocks noChangeArrowheads="1"/>
            </p:cNvSpPr>
            <p:nvPr/>
          </p:nvSpPr>
          <p:spPr bwMode="auto">
            <a:xfrm>
              <a:off x="1387" y="1584"/>
              <a:ext cx="209" cy="209"/>
            </a:xfrm>
            <a:prstGeom prst="ellipse">
              <a:avLst/>
            </a:prstGeom>
            <a:solidFill>
              <a:srgbClr val="FFFFFF"/>
            </a:solidFill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404" name="Arc 84"/>
            <p:cNvSpPr>
              <a:spLocks/>
            </p:cNvSpPr>
            <p:nvPr/>
          </p:nvSpPr>
          <p:spPr bwMode="auto">
            <a:xfrm>
              <a:off x="1492" y="1584"/>
              <a:ext cx="104" cy="210"/>
            </a:xfrm>
            <a:custGeom>
              <a:avLst/>
              <a:gdLst>
                <a:gd name="T0" fmla="*/ 0 w 21600"/>
                <a:gd name="T1" fmla="*/ 0 h 43200"/>
                <a:gd name="T2" fmla="*/ 0 w 21600"/>
                <a:gd name="T3" fmla="*/ 0 h 43200"/>
                <a:gd name="T4" fmla="*/ 0 w 21600"/>
                <a:gd name="T5" fmla="*/ 0 h 432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43200"/>
                <a:gd name="T11" fmla="*/ 21600 w 216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32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529"/>
                    <a:pt x="11929" y="43199"/>
                    <a:pt x="0" y="43200"/>
                  </a:cubicBezTo>
                </a:path>
                <a:path w="21600" h="432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529"/>
                    <a:pt x="11929" y="43199"/>
                    <a:pt x="0" y="432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14354" name="Group 88"/>
          <p:cNvGrpSpPr>
            <a:grpSpLocks/>
          </p:cNvGrpSpPr>
          <p:nvPr/>
        </p:nvGrpSpPr>
        <p:grpSpPr bwMode="auto">
          <a:xfrm>
            <a:off x="6140451" y="3451226"/>
            <a:ext cx="257175" cy="257175"/>
            <a:chOff x="4556" y="1872"/>
            <a:chExt cx="209" cy="209"/>
          </a:xfrm>
        </p:grpSpPr>
        <p:sp>
          <p:nvSpPr>
            <p:cNvPr id="14401" name="Oval 89"/>
            <p:cNvSpPr>
              <a:spLocks noChangeArrowheads="1"/>
            </p:cNvSpPr>
            <p:nvPr/>
          </p:nvSpPr>
          <p:spPr bwMode="auto">
            <a:xfrm>
              <a:off x="4556" y="1872"/>
              <a:ext cx="209" cy="209"/>
            </a:xfrm>
            <a:prstGeom prst="ellipse">
              <a:avLst/>
            </a:prstGeom>
            <a:solidFill>
              <a:srgbClr val="FFFFFF"/>
            </a:solidFill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402" name="Arc 90"/>
            <p:cNvSpPr>
              <a:spLocks/>
            </p:cNvSpPr>
            <p:nvPr/>
          </p:nvSpPr>
          <p:spPr bwMode="auto">
            <a:xfrm>
              <a:off x="4661" y="1872"/>
              <a:ext cx="104" cy="10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4355" name="Rectangle 91"/>
          <p:cNvSpPr>
            <a:spLocks noChangeArrowheads="1"/>
          </p:cNvSpPr>
          <p:nvPr/>
        </p:nvSpPr>
        <p:spPr bwMode="auto">
          <a:xfrm>
            <a:off x="7666038" y="2574925"/>
            <a:ext cx="1604962" cy="6096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5760"/>
          <a:lstStyle/>
          <a:p>
            <a:pPr eaLnBrk="0" hangingPunct="0">
              <a:buClr>
                <a:schemeClr val="tx1"/>
              </a:buClr>
              <a:buSzPts val="1000"/>
              <a:buFont typeface="Arial" charset="0"/>
              <a:buChar char="•"/>
            </a:pPr>
            <a:r>
              <a:rPr lang="en-US" sz="1000" dirty="0"/>
              <a:t> Requires basic </a:t>
            </a:r>
          </a:p>
          <a:p>
            <a:pPr eaLnBrk="0" hangingPunct="0">
              <a:buClr>
                <a:schemeClr val="tx1"/>
              </a:buClr>
              <a:buSzPts val="1000"/>
              <a:buFont typeface="Arial" charset="0"/>
              <a:buNone/>
            </a:pPr>
            <a:r>
              <a:rPr lang="en-US" sz="1000" dirty="0"/>
              <a:t>  training</a:t>
            </a:r>
          </a:p>
          <a:p>
            <a:pPr eaLnBrk="0" hangingPunct="0">
              <a:buClr>
                <a:schemeClr val="tx1"/>
              </a:buClr>
              <a:buSzPts val="1000"/>
              <a:buFont typeface="Arial" charset="0"/>
              <a:buChar char="•"/>
            </a:pPr>
            <a:r>
              <a:rPr lang="en-US" sz="1000" dirty="0"/>
              <a:t> Menu based</a:t>
            </a:r>
          </a:p>
        </p:txBody>
      </p:sp>
      <p:sp>
        <p:nvSpPr>
          <p:cNvPr id="14356" name="Rectangle 93"/>
          <p:cNvSpPr>
            <a:spLocks noChangeArrowheads="1"/>
          </p:cNvSpPr>
          <p:nvPr/>
        </p:nvSpPr>
        <p:spPr bwMode="auto">
          <a:xfrm>
            <a:off x="7666038" y="3273425"/>
            <a:ext cx="1604962" cy="6096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5760"/>
          <a:lstStyle/>
          <a:p>
            <a:pPr eaLnBrk="0" hangingPunct="0">
              <a:buClr>
                <a:schemeClr val="tx1"/>
              </a:buClr>
              <a:buSzPts val="1000"/>
              <a:buFont typeface="Arial" charset="0"/>
              <a:buChar char="•"/>
            </a:pPr>
            <a:r>
              <a:rPr lang="en-US" sz="1000" dirty="0"/>
              <a:t> Complete set of </a:t>
            </a:r>
          </a:p>
          <a:p>
            <a:pPr eaLnBrk="0" hangingPunct="0">
              <a:buClr>
                <a:schemeClr val="tx1"/>
              </a:buClr>
              <a:buSzPts val="1000"/>
              <a:buFont typeface="Arial" charset="0"/>
              <a:buNone/>
            </a:pPr>
            <a:r>
              <a:rPr lang="en-US" sz="1000" dirty="0"/>
              <a:t>   preprogrammed </a:t>
            </a:r>
          </a:p>
          <a:p>
            <a:pPr eaLnBrk="0" hangingPunct="0">
              <a:buClr>
                <a:schemeClr val="tx1"/>
              </a:buClr>
              <a:buSzPts val="1000"/>
              <a:buFont typeface="Arial" charset="0"/>
              <a:buNone/>
            </a:pPr>
            <a:r>
              <a:rPr lang="en-US" sz="1000" dirty="0"/>
              <a:t>   analysis</a:t>
            </a:r>
          </a:p>
        </p:txBody>
      </p:sp>
      <p:sp>
        <p:nvSpPr>
          <p:cNvPr id="14357" name="Rectangle 94"/>
          <p:cNvSpPr>
            <a:spLocks noChangeArrowheads="1"/>
          </p:cNvSpPr>
          <p:nvPr/>
        </p:nvSpPr>
        <p:spPr bwMode="auto">
          <a:xfrm>
            <a:off x="7666038" y="1905000"/>
            <a:ext cx="1604962" cy="6096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5760"/>
          <a:lstStyle/>
          <a:p>
            <a:pPr eaLnBrk="0" hangingPunct="0">
              <a:buClr>
                <a:schemeClr val="tx1"/>
              </a:buClr>
              <a:buSzPts val="1000"/>
              <a:buFont typeface="Arial" charset="0"/>
              <a:buNone/>
            </a:pPr>
            <a:r>
              <a:rPr lang="en-US" sz="1000" dirty="0"/>
              <a:t> </a:t>
            </a:r>
          </a:p>
          <a:p>
            <a:pPr eaLnBrk="0" hangingPunct="0">
              <a:buClr>
                <a:schemeClr val="tx1"/>
              </a:buClr>
              <a:buSzPts val="1000"/>
              <a:buFont typeface="Arial" charset="0"/>
              <a:buChar char="•"/>
            </a:pPr>
            <a:r>
              <a:rPr lang="en-US" sz="1000" dirty="0"/>
              <a:t>Unlimited</a:t>
            </a:r>
          </a:p>
        </p:txBody>
      </p:sp>
      <p:sp>
        <p:nvSpPr>
          <p:cNvPr id="14358" name="Rectangle 95"/>
          <p:cNvSpPr>
            <a:spLocks noChangeArrowheads="1"/>
          </p:cNvSpPr>
          <p:nvPr/>
        </p:nvSpPr>
        <p:spPr bwMode="auto">
          <a:xfrm>
            <a:off x="7666038" y="1066800"/>
            <a:ext cx="1604962" cy="7620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0" hangingPunct="0"/>
            <a:r>
              <a:rPr lang="en-US" sz="1400" b="1" dirty="0"/>
              <a:t>Generalized Audit Software (GAS)</a:t>
            </a:r>
          </a:p>
        </p:txBody>
      </p:sp>
      <p:grpSp>
        <p:nvGrpSpPr>
          <p:cNvPr id="14359" name="Group 96"/>
          <p:cNvGrpSpPr>
            <a:grpSpLocks/>
          </p:cNvGrpSpPr>
          <p:nvPr/>
        </p:nvGrpSpPr>
        <p:grpSpPr bwMode="auto">
          <a:xfrm>
            <a:off x="7729539" y="2763839"/>
            <a:ext cx="257175" cy="257175"/>
            <a:chOff x="2444" y="1583"/>
            <a:chExt cx="209" cy="210"/>
          </a:xfrm>
        </p:grpSpPr>
        <p:sp>
          <p:nvSpPr>
            <p:cNvPr id="14399" name="Oval 97"/>
            <p:cNvSpPr>
              <a:spLocks noChangeArrowheads="1"/>
            </p:cNvSpPr>
            <p:nvPr/>
          </p:nvSpPr>
          <p:spPr bwMode="auto">
            <a:xfrm>
              <a:off x="2444" y="1583"/>
              <a:ext cx="209" cy="209"/>
            </a:xfrm>
            <a:prstGeom prst="ellipse">
              <a:avLst/>
            </a:prstGeom>
            <a:solidFill>
              <a:srgbClr val="FFFFFF"/>
            </a:solidFill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400" name="Arc 98"/>
            <p:cNvSpPr>
              <a:spLocks/>
            </p:cNvSpPr>
            <p:nvPr/>
          </p:nvSpPr>
          <p:spPr bwMode="auto">
            <a:xfrm>
              <a:off x="2445" y="1583"/>
              <a:ext cx="208" cy="210"/>
            </a:xfrm>
            <a:custGeom>
              <a:avLst/>
              <a:gdLst>
                <a:gd name="T0" fmla="*/ 0 w 43200"/>
                <a:gd name="T1" fmla="*/ 0 h 43200"/>
                <a:gd name="T2" fmla="*/ 0 w 43200"/>
                <a:gd name="T3" fmla="*/ 0 h 43200"/>
                <a:gd name="T4" fmla="*/ 0 w 43200"/>
                <a:gd name="T5" fmla="*/ 0 h 432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200"/>
                <a:gd name="T11" fmla="*/ 43200 w 432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200" fill="none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</a:path>
                <a:path w="43200" h="43200" stroke="0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lnTo>
                    <a:pt x="21600" y="21600"/>
                  </a:lnTo>
                  <a:lnTo>
                    <a:pt x="21599" y="0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8" name="Group 99"/>
          <p:cNvGrpSpPr>
            <a:grpSpLocks/>
          </p:cNvGrpSpPr>
          <p:nvPr/>
        </p:nvGrpSpPr>
        <p:grpSpPr bwMode="auto">
          <a:xfrm>
            <a:off x="7729538" y="2066926"/>
            <a:ext cx="257175" cy="257175"/>
            <a:chOff x="3500" y="1868"/>
            <a:chExt cx="209" cy="210"/>
          </a:xfrm>
          <a:solidFill>
            <a:schemeClr val="tx1"/>
          </a:solidFill>
        </p:grpSpPr>
        <p:sp>
          <p:nvSpPr>
            <p:cNvPr id="253" name="Oval 100"/>
            <p:cNvSpPr>
              <a:spLocks noChangeArrowheads="1"/>
            </p:cNvSpPr>
            <p:nvPr/>
          </p:nvSpPr>
          <p:spPr bwMode="auto">
            <a:xfrm>
              <a:off x="3500" y="1868"/>
              <a:ext cx="209" cy="209"/>
            </a:xfrm>
            <a:prstGeom prst="ellips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54" name="Arc 101"/>
            <p:cNvSpPr>
              <a:spLocks/>
            </p:cNvSpPr>
            <p:nvPr/>
          </p:nvSpPr>
          <p:spPr bwMode="auto">
            <a:xfrm>
              <a:off x="3501" y="1868"/>
              <a:ext cx="208" cy="210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1600 w 43200"/>
                <a:gd name="T1" fmla="*/ 0 h 43200"/>
                <a:gd name="T2" fmla="*/ 21600 w 43200"/>
                <a:gd name="T3" fmla="*/ 0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21599" y="0"/>
                  </a:moveTo>
                </a:path>
                <a:path w="43200" h="43200" stroke="0" extrusionOk="0">
                  <a:moveTo>
                    <a:pt x="21599" y="0"/>
                  </a:moveTo>
                  <a:lnTo>
                    <a:pt x="21600" y="21600"/>
                  </a:lnTo>
                  <a:close/>
                </a:path>
              </a:pathLst>
            </a:cu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9" name="Group 102"/>
          <p:cNvGrpSpPr>
            <a:grpSpLocks/>
          </p:cNvGrpSpPr>
          <p:nvPr/>
        </p:nvGrpSpPr>
        <p:grpSpPr bwMode="auto">
          <a:xfrm>
            <a:off x="4464051" y="2763839"/>
            <a:ext cx="257175" cy="257175"/>
            <a:chOff x="3500" y="1868"/>
            <a:chExt cx="209" cy="210"/>
          </a:xfrm>
          <a:solidFill>
            <a:schemeClr val="tx1"/>
          </a:solidFill>
        </p:grpSpPr>
        <p:sp>
          <p:nvSpPr>
            <p:cNvPr id="256" name="Oval 103"/>
            <p:cNvSpPr>
              <a:spLocks noChangeArrowheads="1"/>
            </p:cNvSpPr>
            <p:nvPr/>
          </p:nvSpPr>
          <p:spPr bwMode="auto">
            <a:xfrm>
              <a:off x="3500" y="1868"/>
              <a:ext cx="209" cy="209"/>
            </a:xfrm>
            <a:prstGeom prst="ellips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57" name="Arc 104"/>
            <p:cNvSpPr>
              <a:spLocks/>
            </p:cNvSpPr>
            <p:nvPr/>
          </p:nvSpPr>
          <p:spPr bwMode="auto">
            <a:xfrm>
              <a:off x="3501" y="1868"/>
              <a:ext cx="208" cy="210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1600 w 43200"/>
                <a:gd name="T1" fmla="*/ 0 h 43200"/>
                <a:gd name="T2" fmla="*/ 21600 w 43200"/>
                <a:gd name="T3" fmla="*/ 0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21599" y="0"/>
                  </a:moveTo>
                </a:path>
                <a:path w="43200" h="43200" stroke="0" extrusionOk="0">
                  <a:moveTo>
                    <a:pt x="21599" y="0"/>
                  </a:moveTo>
                  <a:lnTo>
                    <a:pt x="21600" y="21600"/>
                  </a:lnTo>
                  <a:close/>
                </a:path>
              </a:pathLst>
            </a:cu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14362" name="Group 105"/>
          <p:cNvGrpSpPr>
            <a:grpSpLocks/>
          </p:cNvGrpSpPr>
          <p:nvPr/>
        </p:nvGrpSpPr>
        <p:grpSpPr bwMode="auto">
          <a:xfrm>
            <a:off x="6140451" y="2763839"/>
            <a:ext cx="257175" cy="257175"/>
            <a:chOff x="3500" y="1580"/>
            <a:chExt cx="209" cy="210"/>
          </a:xfrm>
        </p:grpSpPr>
        <p:sp>
          <p:nvSpPr>
            <p:cNvPr id="14397" name="Oval 106"/>
            <p:cNvSpPr>
              <a:spLocks noChangeArrowheads="1"/>
            </p:cNvSpPr>
            <p:nvPr/>
          </p:nvSpPr>
          <p:spPr bwMode="auto">
            <a:xfrm>
              <a:off x="3500" y="1580"/>
              <a:ext cx="209" cy="209"/>
            </a:xfrm>
            <a:prstGeom prst="ellipse">
              <a:avLst/>
            </a:prstGeom>
            <a:solidFill>
              <a:srgbClr val="FFFFFF"/>
            </a:solidFill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398" name="Arc 107"/>
            <p:cNvSpPr>
              <a:spLocks/>
            </p:cNvSpPr>
            <p:nvPr/>
          </p:nvSpPr>
          <p:spPr bwMode="auto">
            <a:xfrm>
              <a:off x="3605" y="1580"/>
              <a:ext cx="104" cy="210"/>
            </a:xfrm>
            <a:custGeom>
              <a:avLst/>
              <a:gdLst>
                <a:gd name="T0" fmla="*/ 0 w 21600"/>
                <a:gd name="T1" fmla="*/ 0 h 43200"/>
                <a:gd name="T2" fmla="*/ 0 w 21600"/>
                <a:gd name="T3" fmla="*/ 0 h 43200"/>
                <a:gd name="T4" fmla="*/ 0 w 21600"/>
                <a:gd name="T5" fmla="*/ 0 h 432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43200"/>
                <a:gd name="T11" fmla="*/ 21600 w 216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32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529"/>
                    <a:pt x="11929" y="43199"/>
                    <a:pt x="0" y="43200"/>
                  </a:cubicBezTo>
                </a:path>
                <a:path w="21600" h="432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529"/>
                    <a:pt x="11929" y="43199"/>
                    <a:pt x="0" y="432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11" name="Group 114"/>
          <p:cNvGrpSpPr>
            <a:grpSpLocks/>
          </p:cNvGrpSpPr>
          <p:nvPr/>
        </p:nvGrpSpPr>
        <p:grpSpPr bwMode="auto">
          <a:xfrm>
            <a:off x="7729538" y="3451226"/>
            <a:ext cx="257175" cy="257175"/>
            <a:chOff x="3500" y="1868"/>
            <a:chExt cx="209" cy="210"/>
          </a:xfrm>
          <a:solidFill>
            <a:schemeClr val="tx1"/>
          </a:solidFill>
        </p:grpSpPr>
        <p:sp>
          <p:nvSpPr>
            <p:cNvPr id="262" name="Oval 115"/>
            <p:cNvSpPr>
              <a:spLocks noChangeArrowheads="1"/>
            </p:cNvSpPr>
            <p:nvPr/>
          </p:nvSpPr>
          <p:spPr bwMode="auto">
            <a:xfrm>
              <a:off x="3500" y="1868"/>
              <a:ext cx="209" cy="209"/>
            </a:xfrm>
            <a:prstGeom prst="ellips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63" name="Arc 116"/>
            <p:cNvSpPr>
              <a:spLocks/>
            </p:cNvSpPr>
            <p:nvPr/>
          </p:nvSpPr>
          <p:spPr bwMode="auto">
            <a:xfrm>
              <a:off x="3501" y="1868"/>
              <a:ext cx="208" cy="210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1600 w 43200"/>
                <a:gd name="T1" fmla="*/ 0 h 43200"/>
                <a:gd name="T2" fmla="*/ 21600 w 43200"/>
                <a:gd name="T3" fmla="*/ 0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21599" y="0"/>
                  </a:moveTo>
                </a:path>
                <a:path w="43200" h="43200" stroke="0" extrusionOk="0">
                  <a:moveTo>
                    <a:pt x="21599" y="0"/>
                  </a:moveTo>
                  <a:lnTo>
                    <a:pt x="21600" y="21600"/>
                  </a:lnTo>
                  <a:close/>
                </a:path>
              </a:pathLst>
            </a:cu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14364" name="Group 117"/>
          <p:cNvGrpSpPr>
            <a:grpSpLocks/>
          </p:cNvGrpSpPr>
          <p:nvPr/>
        </p:nvGrpSpPr>
        <p:grpSpPr bwMode="auto">
          <a:xfrm>
            <a:off x="4464051" y="3451226"/>
            <a:ext cx="257175" cy="257175"/>
            <a:chOff x="4556" y="1584"/>
            <a:chExt cx="209" cy="210"/>
          </a:xfrm>
        </p:grpSpPr>
        <p:sp>
          <p:nvSpPr>
            <p:cNvPr id="14395" name="Oval 118"/>
            <p:cNvSpPr>
              <a:spLocks noChangeArrowheads="1"/>
            </p:cNvSpPr>
            <p:nvPr/>
          </p:nvSpPr>
          <p:spPr bwMode="auto">
            <a:xfrm>
              <a:off x="4556" y="1584"/>
              <a:ext cx="209" cy="209"/>
            </a:xfrm>
            <a:prstGeom prst="ellipse">
              <a:avLst/>
            </a:prstGeom>
            <a:solidFill>
              <a:srgbClr val="FFFFFF"/>
            </a:solidFill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396" name="Arc 119"/>
            <p:cNvSpPr>
              <a:spLocks/>
            </p:cNvSpPr>
            <p:nvPr/>
          </p:nvSpPr>
          <p:spPr bwMode="auto">
            <a:xfrm>
              <a:off x="4557" y="1584"/>
              <a:ext cx="208" cy="210"/>
            </a:xfrm>
            <a:custGeom>
              <a:avLst/>
              <a:gdLst>
                <a:gd name="T0" fmla="*/ 0 w 43200"/>
                <a:gd name="T1" fmla="*/ 0 h 43200"/>
                <a:gd name="T2" fmla="*/ 0 w 43200"/>
                <a:gd name="T3" fmla="*/ 0 h 43200"/>
                <a:gd name="T4" fmla="*/ 0 w 43200"/>
                <a:gd name="T5" fmla="*/ 0 h 432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200"/>
                <a:gd name="T11" fmla="*/ 43200 w 432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200" fill="none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</a:path>
                <a:path w="43200" h="43200" stroke="0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lnTo>
                    <a:pt x="21600" y="21600"/>
                  </a:lnTo>
                  <a:lnTo>
                    <a:pt x="21599" y="0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4365" name="Rectangle 140"/>
          <p:cNvSpPr>
            <a:spLocks noChangeArrowheads="1"/>
          </p:cNvSpPr>
          <p:nvPr/>
        </p:nvSpPr>
        <p:spPr bwMode="auto">
          <a:xfrm>
            <a:off x="4395788" y="3967163"/>
            <a:ext cx="1643062" cy="609600"/>
          </a:xfrm>
          <a:prstGeom prst="rect">
            <a:avLst/>
          </a:prstGeom>
          <a:noFill/>
          <a:ln w="63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5760"/>
          <a:lstStyle/>
          <a:p>
            <a:pPr eaLnBrk="0" hangingPunct="0">
              <a:buClr>
                <a:schemeClr val="tx1"/>
              </a:buClr>
              <a:buSzPts val="1000"/>
              <a:buFont typeface="Arial" charset="0"/>
              <a:buChar char="•"/>
            </a:pPr>
            <a:r>
              <a:rPr lang="en-US" sz="1000" dirty="0"/>
              <a:t> To be done   </a:t>
            </a:r>
          </a:p>
          <a:p>
            <a:pPr eaLnBrk="0" hangingPunct="0">
              <a:buClr>
                <a:schemeClr val="tx1"/>
              </a:buClr>
              <a:buSzPts val="1000"/>
              <a:buFont typeface="Arial" charset="0"/>
              <a:buNone/>
            </a:pPr>
            <a:r>
              <a:rPr lang="en-US" sz="1000" dirty="0"/>
              <a:t>  manually by user</a:t>
            </a:r>
          </a:p>
        </p:txBody>
      </p:sp>
      <p:sp>
        <p:nvSpPr>
          <p:cNvPr id="14366" name="Rectangle 141"/>
          <p:cNvSpPr>
            <a:spLocks noChangeArrowheads="1"/>
          </p:cNvSpPr>
          <p:nvPr/>
        </p:nvSpPr>
        <p:spPr bwMode="auto">
          <a:xfrm>
            <a:off x="6076950" y="3967163"/>
            <a:ext cx="1549400" cy="6096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5760"/>
          <a:lstStyle/>
          <a:p>
            <a:pPr>
              <a:buFontTx/>
              <a:buChar char="•"/>
            </a:pPr>
            <a:r>
              <a:rPr lang="en-US" sz="1000" dirty="0"/>
              <a:t> To be done </a:t>
            </a:r>
          </a:p>
          <a:p>
            <a:r>
              <a:rPr lang="en-US" sz="1000" dirty="0"/>
              <a:t>  manually by user </a:t>
            </a:r>
            <a:endParaRPr lang="en-US" dirty="0"/>
          </a:p>
        </p:txBody>
      </p:sp>
      <p:sp>
        <p:nvSpPr>
          <p:cNvPr id="14367" name="Rectangle 142"/>
          <p:cNvSpPr>
            <a:spLocks noChangeArrowheads="1"/>
          </p:cNvSpPr>
          <p:nvPr/>
        </p:nvSpPr>
        <p:spPr bwMode="auto">
          <a:xfrm>
            <a:off x="2889250" y="3967163"/>
            <a:ext cx="1506538" cy="609600"/>
          </a:xfrm>
          <a:prstGeom prst="rect">
            <a:avLst/>
          </a:prstGeom>
          <a:solidFill>
            <a:srgbClr val="28408B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lIns="0" rIns="0" anchor="ctr"/>
          <a:lstStyle/>
          <a:p>
            <a:pPr algn="ctr" eaLnBrk="0" hangingPunct="0"/>
            <a:r>
              <a:rPr lang="en-US" sz="1400" b="1" dirty="0">
                <a:solidFill>
                  <a:schemeClr val="bg1"/>
                </a:solidFill>
              </a:rPr>
              <a:t>Documentation</a:t>
            </a:r>
          </a:p>
        </p:txBody>
      </p:sp>
      <p:grpSp>
        <p:nvGrpSpPr>
          <p:cNvPr id="14368" name="Group 143"/>
          <p:cNvGrpSpPr>
            <a:grpSpLocks/>
          </p:cNvGrpSpPr>
          <p:nvPr/>
        </p:nvGrpSpPr>
        <p:grpSpPr bwMode="auto">
          <a:xfrm>
            <a:off x="6134101" y="4144964"/>
            <a:ext cx="257175" cy="257175"/>
            <a:chOff x="4556" y="1872"/>
            <a:chExt cx="209" cy="209"/>
          </a:xfrm>
        </p:grpSpPr>
        <p:sp>
          <p:nvSpPr>
            <p:cNvPr id="14393" name="Oval 144"/>
            <p:cNvSpPr>
              <a:spLocks noChangeArrowheads="1"/>
            </p:cNvSpPr>
            <p:nvPr/>
          </p:nvSpPr>
          <p:spPr bwMode="auto">
            <a:xfrm>
              <a:off x="4556" y="1872"/>
              <a:ext cx="209" cy="209"/>
            </a:xfrm>
            <a:prstGeom prst="ellipse">
              <a:avLst/>
            </a:prstGeom>
            <a:solidFill>
              <a:srgbClr val="FFFFFF"/>
            </a:solidFill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394" name="Arc 145"/>
            <p:cNvSpPr>
              <a:spLocks/>
            </p:cNvSpPr>
            <p:nvPr/>
          </p:nvSpPr>
          <p:spPr bwMode="auto">
            <a:xfrm>
              <a:off x="4661" y="1872"/>
              <a:ext cx="104" cy="10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4369" name="Rectangle 146"/>
          <p:cNvSpPr>
            <a:spLocks noChangeArrowheads="1"/>
          </p:cNvSpPr>
          <p:nvPr/>
        </p:nvSpPr>
        <p:spPr bwMode="auto">
          <a:xfrm>
            <a:off x="7659688" y="3967163"/>
            <a:ext cx="1604962" cy="6096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5760"/>
          <a:lstStyle/>
          <a:p>
            <a:pPr indent="115888" eaLnBrk="0" hangingPunct="0">
              <a:buClr>
                <a:schemeClr val="tx1"/>
              </a:buClr>
              <a:buSzPts val="1000"/>
              <a:buFont typeface="Arial" charset="0"/>
              <a:buChar char="•"/>
            </a:pPr>
            <a:r>
              <a:rPr lang="en-US" sz="1000" dirty="0"/>
              <a:t>Log file</a:t>
            </a:r>
          </a:p>
          <a:p>
            <a:pPr indent="115888" eaLnBrk="0" hangingPunct="0">
              <a:buClr>
                <a:schemeClr val="tx1"/>
              </a:buClr>
              <a:buSzPts val="1000"/>
            </a:pPr>
            <a:r>
              <a:rPr lang="en-US" sz="1000" dirty="0"/>
              <a:t>documents every   </a:t>
            </a:r>
          </a:p>
          <a:p>
            <a:pPr indent="115888" eaLnBrk="0" hangingPunct="0">
              <a:buClr>
                <a:schemeClr val="tx1"/>
              </a:buClr>
              <a:buSzPts val="1000"/>
            </a:pPr>
            <a:r>
              <a:rPr lang="en-US" sz="1000" dirty="0"/>
              <a:t>step continuously</a:t>
            </a:r>
          </a:p>
        </p:txBody>
      </p:sp>
      <p:grpSp>
        <p:nvGrpSpPr>
          <p:cNvPr id="14" name="Group 147"/>
          <p:cNvGrpSpPr>
            <a:grpSpLocks/>
          </p:cNvGrpSpPr>
          <p:nvPr/>
        </p:nvGrpSpPr>
        <p:grpSpPr bwMode="auto">
          <a:xfrm>
            <a:off x="7723188" y="4144964"/>
            <a:ext cx="257175" cy="257175"/>
            <a:chOff x="3500" y="1868"/>
            <a:chExt cx="209" cy="210"/>
          </a:xfrm>
          <a:solidFill>
            <a:schemeClr val="tx1"/>
          </a:solidFill>
        </p:grpSpPr>
        <p:sp>
          <p:nvSpPr>
            <p:cNvPr id="275" name="Oval 148"/>
            <p:cNvSpPr>
              <a:spLocks noChangeArrowheads="1"/>
            </p:cNvSpPr>
            <p:nvPr/>
          </p:nvSpPr>
          <p:spPr bwMode="auto">
            <a:xfrm>
              <a:off x="3500" y="1868"/>
              <a:ext cx="209" cy="209"/>
            </a:xfrm>
            <a:prstGeom prst="ellips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76" name="Arc 149"/>
            <p:cNvSpPr>
              <a:spLocks/>
            </p:cNvSpPr>
            <p:nvPr/>
          </p:nvSpPr>
          <p:spPr bwMode="auto">
            <a:xfrm>
              <a:off x="3501" y="1868"/>
              <a:ext cx="208" cy="210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1600 w 43200"/>
                <a:gd name="T1" fmla="*/ 0 h 43200"/>
                <a:gd name="T2" fmla="*/ 21600 w 43200"/>
                <a:gd name="T3" fmla="*/ 0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21599" y="0"/>
                  </a:moveTo>
                </a:path>
                <a:path w="43200" h="43200" stroke="0" extrusionOk="0">
                  <a:moveTo>
                    <a:pt x="21599" y="0"/>
                  </a:moveTo>
                  <a:lnTo>
                    <a:pt x="21600" y="21600"/>
                  </a:lnTo>
                  <a:close/>
                </a:path>
              </a:pathLst>
            </a:cu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14371" name="Group 153"/>
          <p:cNvGrpSpPr>
            <a:grpSpLocks/>
          </p:cNvGrpSpPr>
          <p:nvPr/>
        </p:nvGrpSpPr>
        <p:grpSpPr bwMode="auto">
          <a:xfrm>
            <a:off x="4456114" y="4138614"/>
            <a:ext cx="257175" cy="257175"/>
            <a:chOff x="4556" y="1872"/>
            <a:chExt cx="209" cy="209"/>
          </a:xfrm>
        </p:grpSpPr>
        <p:sp>
          <p:nvSpPr>
            <p:cNvPr id="14391" name="Oval 154"/>
            <p:cNvSpPr>
              <a:spLocks noChangeArrowheads="1"/>
            </p:cNvSpPr>
            <p:nvPr/>
          </p:nvSpPr>
          <p:spPr bwMode="auto">
            <a:xfrm>
              <a:off x="4556" y="1872"/>
              <a:ext cx="209" cy="209"/>
            </a:xfrm>
            <a:prstGeom prst="ellipse">
              <a:avLst/>
            </a:prstGeom>
            <a:solidFill>
              <a:srgbClr val="FFFFFF"/>
            </a:solidFill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392" name="Arc 155"/>
            <p:cNvSpPr>
              <a:spLocks/>
            </p:cNvSpPr>
            <p:nvPr/>
          </p:nvSpPr>
          <p:spPr bwMode="auto">
            <a:xfrm>
              <a:off x="4661" y="1872"/>
              <a:ext cx="104" cy="10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4372" name="Text Box 139"/>
          <p:cNvSpPr txBox="1">
            <a:spLocks noChangeArrowheads="1"/>
          </p:cNvSpPr>
          <p:nvPr/>
        </p:nvSpPr>
        <p:spPr bwMode="auto">
          <a:xfrm>
            <a:off x="2050472" y="5257801"/>
            <a:ext cx="8719127" cy="707886"/>
          </a:xfrm>
          <a:prstGeom prst="rect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350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en-US" sz="1400" dirty="0"/>
          </a:p>
          <a:p>
            <a:pPr eaLnBrk="1" hangingPunct="1"/>
            <a:r>
              <a:rPr lang="en-US" b="1" i="1" dirty="0">
                <a:latin typeface="+mn-lt"/>
              </a:rPr>
              <a:t>Tool choice should depend on user expertise, data to analyze and analysis to be performed.</a:t>
            </a:r>
          </a:p>
          <a:p>
            <a:pPr algn="ctr" eaLnBrk="1" hangingPunct="1"/>
            <a:endParaRPr lang="en-US" sz="1400" dirty="0"/>
          </a:p>
        </p:txBody>
      </p:sp>
      <p:grpSp>
        <p:nvGrpSpPr>
          <p:cNvPr id="14373" name="Group 121"/>
          <p:cNvGrpSpPr>
            <a:grpSpLocks/>
          </p:cNvGrpSpPr>
          <p:nvPr/>
        </p:nvGrpSpPr>
        <p:grpSpPr bwMode="auto">
          <a:xfrm>
            <a:off x="4114800" y="4876801"/>
            <a:ext cx="4464050" cy="258763"/>
            <a:chOff x="2482" y="3378"/>
            <a:chExt cx="2812" cy="163"/>
          </a:xfrm>
        </p:grpSpPr>
        <p:sp>
          <p:nvSpPr>
            <p:cNvPr id="14385" name="Rectangle 123"/>
            <p:cNvSpPr>
              <a:spLocks noChangeAspect="1" noChangeArrowheads="1"/>
            </p:cNvSpPr>
            <p:nvPr/>
          </p:nvSpPr>
          <p:spPr bwMode="auto">
            <a:xfrm>
              <a:off x="2592" y="3426"/>
              <a:ext cx="296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ctr" eaLnBrk="0" hangingPunct="0"/>
              <a:r>
                <a:rPr lang="en-US" sz="1000" dirty="0"/>
                <a:t>Excellent</a:t>
              </a:r>
              <a:endParaRPr lang="en-US" sz="1200" dirty="0"/>
            </a:p>
          </p:txBody>
        </p:sp>
        <p:sp>
          <p:nvSpPr>
            <p:cNvPr id="14386" name="Rectangle 125"/>
            <p:cNvSpPr>
              <a:spLocks noChangeAspect="1" noChangeArrowheads="1"/>
            </p:cNvSpPr>
            <p:nvPr/>
          </p:nvSpPr>
          <p:spPr bwMode="auto">
            <a:xfrm>
              <a:off x="3698" y="3426"/>
              <a:ext cx="384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ctr" eaLnBrk="0" hangingPunct="0"/>
              <a:r>
                <a:rPr lang="en-US" sz="1000" dirty="0"/>
                <a:t>Satisfactory</a:t>
              </a:r>
              <a:endParaRPr lang="en-US" sz="1200" dirty="0"/>
            </a:p>
          </p:txBody>
        </p:sp>
        <p:sp>
          <p:nvSpPr>
            <p:cNvPr id="14387" name="Rectangle 126"/>
            <p:cNvSpPr>
              <a:spLocks noChangeAspect="1" noChangeArrowheads="1"/>
            </p:cNvSpPr>
            <p:nvPr/>
          </p:nvSpPr>
          <p:spPr bwMode="auto">
            <a:xfrm flipH="1">
              <a:off x="4409" y="3426"/>
              <a:ext cx="154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ctr" eaLnBrk="0" hangingPunct="0"/>
              <a:r>
                <a:rPr lang="en-US" sz="1000" dirty="0"/>
                <a:t>Poor</a:t>
              </a:r>
              <a:endParaRPr lang="en-US" sz="1200" dirty="0"/>
            </a:p>
          </p:txBody>
        </p:sp>
        <p:sp>
          <p:nvSpPr>
            <p:cNvPr id="14388" name="Rectangle 127"/>
            <p:cNvSpPr>
              <a:spLocks noChangeAspect="1" noChangeArrowheads="1"/>
            </p:cNvSpPr>
            <p:nvPr/>
          </p:nvSpPr>
          <p:spPr bwMode="auto">
            <a:xfrm>
              <a:off x="4844" y="3426"/>
              <a:ext cx="324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ctr" eaLnBrk="0" hangingPunct="0"/>
              <a:r>
                <a:rPr lang="en-US" sz="1000" dirty="0"/>
                <a:t>Very</a:t>
              </a:r>
              <a:r>
                <a:rPr lang="en-US" sz="1000" dirty="0">
                  <a:solidFill>
                    <a:schemeClr val="bg1"/>
                  </a:solidFill>
                </a:rPr>
                <a:t> poor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4389" name="Rectangle 128"/>
            <p:cNvSpPr>
              <a:spLocks noChangeAspect="1" noChangeArrowheads="1"/>
            </p:cNvSpPr>
            <p:nvPr/>
          </p:nvSpPr>
          <p:spPr bwMode="auto">
            <a:xfrm>
              <a:off x="3210" y="3426"/>
              <a:ext cx="178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ctr" eaLnBrk="0" hangingPunct="0"/>
              <a:r>
                <a:rPr lang="en-US" sz="1000" dirty="0"/>
                <a:t>Good</a:t>
              </a:r>
              <a:endParaRPr lang="en-US" sz="1200" dirty="0"/>
            </a:p>
          </p:txBody>
        </p:sp>
        <p:sp>
          <p:nvSpPr>
            <p:cNvPr id="14390" name="Rectangle 138"/>
            <p:cNvSpPr>
              <a:spLocks noChangeArrowheads="1"/>
            </p:cNvSpPr>
            <p:nvPr/>
          </p:nvSpPr>
          <p:spPr bwMode="auto">
            <a:xfrm>
              <a:off x="2482" y="3378"/>
              <a:ext cx="2812" cy="163"/>
            </a:xfrm>
            <a:prstGeom prst="rect">
              <a:avLst/>
            </a:prstGeom>
            <a:noFill/>
            <a:ln w="63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36000" tIns="36000" rIns="36000" bIns="3600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Group 147"/>
          <p:cNvGrpSpPr>
            <a:grpSpLocks/>
          </p:cNvGrpSpPr>
          <p:nvPr/>
        </p:nvGrpSpPr>
        <p:grpSpPr bwMode="auto">
          <a:xfrm>
            <a:off x="4038600" y="4953000"/>
            <a:ext cx="152400" cy="152400"/>
            <a:chOff x="3500" y="1868"/>
            <a:chExt cx="209" cy="210"/>
          </a:xfrm>
          <a:solidFill>
            <a:schemeClr val="tx1"/>
          </a:solidFill>
        </p:grpSpPr>
        <p:sp>
          <p:nvSpPr>
            <p:cNvPr id="328" name="Oval 148"/>
            <p:cNvSpPr>
              <a:spLocks noChangeArrowheads="1"/>
            </p:cNvSpPr>
            <p:nvPr/>
          </p:nvSpPr>
          <p:spPr bwMode="auto">
            <a:xfrm>
              <a:off x="3500" y="1868"/>
              <a:ext cx="209" cy="209"/>
            </a:xfrm>
            <a:prstGeom prst="ellips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29" name="Arc 149"/>
            <p:cNvSpPr>
              <a:spLocks/>
            </p:cNvSpPr>
            <p:nvPr/>
          </p:nvSpPr>
          <p:spPr bwMode="auto">
            <a:xfrm>
              <a:off x="3501" y="1868"/>
              <a:ext cx="208" cy="210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1600 w 43200"/>
                <a:gd name="T1" fmla="*/ 0 h 43200"/>
                <a:gd name="T2" fmla="*/ 21600 w 43200"/>
                <a:gd name="T3" fmla="*/ 0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21599" y="0"/>
                  </a:moveTo>
                </a:path>
                <a:path w="43200" h="43200" stroke="0" extrusionOk="0">
                  <a:moveTo>
                    <a:pt x="21599" y="0"/>
                  </a:moveTo>
                  <a:lnTo>
                    <a:pt x="21600" y="21600"/>
                  </a:lnTo>
                  <a:close/>
                </a:path>
              </a:pathLst>
            </a:cu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14375" name="Group 79"/>
          <p:cNvGrpSpPr>
            <a:grpSpLocks/>
          </p:cNvGrpSpPr>
          <p:nvPr/>
        </p:nvGrpSpPr>
        <p:grpSpPr bwMode="auto">
          <a:xfrm>
            <a:off x="5029200" y="4953000"/>
            <a:ext cx="152400" cy="152400"/>
            <a:chOff x="1387" y="1872"/>
            <a:chExt cx="209" cy="210"/>
          </a:xfrm>
        </p:grpSpPr>
        <p:sp>
          <p:nvSpPr>
            <p:cNvPr id="14383" name="Oval 80"/>
            <p:cNvSpPr>
              <a:spLocks noChangeArrowheads="1"/>
            </p:cNvSpPr>
            <p:nvPr/>
          </p:nvSpPr>
          <p:spPr bwMode="auto">
            <a:xfrm>
              <a:off x="1387" y="1872"/>
              <a:ext cx="209" cy="209"/>
            </a:xfrm>
            <a:prstGeom prst="ellipse">
              <a:avLst/>
            </a:prstGeom>
            <a:solidFill>
              <a:srgbClr val="FFFFFF"/>
            </a:solidFill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384" name="Arc 81"/>
            <p:cNvSpPr>
              <a:spLocks/>
            </p:cNvSpPr>
            <p:nvPr/>
          </p:nvSpPr>
          <p:spPr bwMode="auto">
            <a:xfrm>
              <a:off x="1388" y="1872"/>
              <a:ext cx="208" cy="210"/>
            </a:xfrm>
            <a:custGeom>
              <a:avLst/>
              <a:gdLst>
                <a:gd name="T0" fmla="*/ 0 w 43200"/>
                <a:gd name="T1" fmla="*/ 0 h 43200"/>
                <a:gd name="T2" fmla="*/ 0 w 43200"/>
                <a:gd name="T3" fmla="*/ 0 h 43200"/>
                <a:gd name="T4" fmla="*/ 0 w 43200"/>
                <a:gd name="T5" fmla="*/ 0 h 432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200"/>
                <a:gd name="T11" fmla="*/ 43200 w 432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200" fill="none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</a:path>
                <a:path w="43200" h="43200" stroke="0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lnTo>
                    <a:pt x="21600" y="21600"/>
                  </a:lnTo>
                  <a:lnTo>
                    <a:pt x="21599" y="0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14376" name="Group 105"/>
          <p:cNvGrpSpPr>
            <a:grpSpLocks/>
          </p:cNvGrpSpPr>
          <p:nvPr/>
        </p:nvGrpSpPr>
        <p:grpSpPr bwMode="auto">
          <a:xfrm>
            <a:off x="5791200" y="4953000"/>
            <a:ext cx="152400" cy="152400"/>
            <a:chOff x="3500" y="1580"/>
            <a:chExt cx="209" cy="210"/>
          </a:xfrm>
        </p:grpSpPr>
        <p:sp>
          <p:nvSpPr>
            <p:cNvPr id="14381" name="Oval 106"/>
            <p:cNvSpPr>
              <a:spLocks noChangeArrowheads="1"/>
            </p:cNvSpPr>
            <p:nvPr/>
          </p:nvSpPr>
          <p:spPr bwMode="auto">
            <a:xfrm>
              <a:off x="3500" y="1580"/>
              <a:ext cx="209" cy="209"/>
            </a:xfrm>
            <a:prstGeom prst="ellipse">
              <a:avLst/>
            </a:prstGeom>
            <a:solidFill>
              <a:srgbClr val="FFFFFF"/>
            </a:solidFill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382" name="Arc 107"/>
            <p:cNvSpPr>
              <a:spLocks/>
            </p:cNvSpPr>
            <p:nvPr/>
          </p:nvSpPr>
          <p:spPr bwMode="auto">
            <a:xfrm>
              <a:off x="3605" y="1580"/>
              <a:ext cx="104" cy="210"/>
            </a:xfrm>
            <a:custGeom>
              <a:avLst/>
              <a:gdLst>
                <a:gd name="T0" fmla="*/ 0 w 21600"/>
                <a:gd name="T1" fmla="*/ 0 h 43200"/>
                <a:gd name="T2" fmla="*/ 0 w 21600"/>
                <a:gd name="T3" fmla="*/ 0 h 43200"/>
                <a:gd name="T4" fmla="*/ 0 w 21600"/>
                <a:gd name="T5" fmla="*/ 0 h 432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43200"/>
                <a:gd name="T11" fmla="*/ 21600 w 216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32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529"/>
                    <a:pt x="11929" y="43199"/>
                    <a:pt x="0" y="43200"/>
                  </a:cubicBezTo>
                </a:path>
                <a:path w="21600" h="432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529"/>
                    <a:pt x="11929" y="43199"/>
                    <a:pt x="0" y="432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14377" name="Group 88"/>
          <p:cNvGrpSpPr>
            <a:grpSpLocks/>
          </p:cNvGrpSpPr>
          <p:nvPr/>
        </p:nvGrpSpPr>
        <p:grpSpPr bwMode="auto">
          <a:xfrm>
            <a:off x="6934200" y="4953000"/>
            <a:ext cx="152400" cy="152400"/>
            <a:chOff x="4556" y="1872"/>
            <a:chExt cx="209" cy="209"/>
          </a:xfrm>
        </p:grpSpPr>
        <p:sp>
          <p:nvSpPr>
            <p:cNvPr id="14379" name="Oval 89"/>
            <p:cNvSpPr>
              <a:spLocks noChangeArrowheads="1"/>
            </p:cNvSpPr>
            <p:nvPr/>
          </p:nvSpPr>
          <p:spPr bwMode="auto">
            <a:xfrm>
              <a:off x="4556" y="1872"/>
              <a:ext cx="209" cy="209"/>
            </a:xfrm>
            <a:prstGeom prst="ellipse">
              <a:avLst/>
            </a:prstGeom>
            <a:solidFill>
              <a:srgbClr val="FFFFFF"/>
            </a:solidFill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380" name="Arc 90"/>
            <p:cNvSpPr>
              <a:spLocks/>
            </p:cNvSpPr>
            <p:nvPr/>
          </p:nvSpPr>
          <p:spPr bwMode="auto">
            <a:xfrm>
              <a:off x="4661" y="1872"/>
              <a:ext cx="104" cy="10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21" name="Group 147"/>
          <p:cNvGrpSpPr>
            <a:grpSpLocks/>
          </p:cNvGrpSpPr>
          <p:nvPr/>
        </p:nvGrpSpPr>
        <p:grpSpPr bwMode="auto">
          <a:xfrm>
            <a:off x="7620000" y="4953000"/>
            <a:ext cx="152400" cy="152400"/>
            <a:chOff x="3500" y="1868"/>
            <a:chExt cx="209" cy="210"/>
          </a:xfrm>
          <a:noFill/>
        </p:grpSpPr>
        <p:sp>
          <p:nvSpPr>
            <p:cNvPr id="340" name="Oval 148"/>
            <p:cNvSpPr>
              <a:spLocks noChangeArrowheads="1"/>
            </p:cNvSpPr>
            <p:nvPr/>
          </p:nvSpPr>
          <p:spPr bwMode="auto">
            <a:xfrm>
              <a:off x="3500" y="1868"/>
              <a:ext cx="209" cy="209"/>
            </a:xfrm>
            <a:prstGeom prst="ellipse">
              <a:avLst/>
            </a:pr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41" name="Arc 149"/>
            <p:cNvSpPr>
              <a:spLocks/>
            </p:cNvSpPr>
            <p:nvPr/>
          </p:nvSpPr>
          <p:spPr bwMode="auto">
            <a:xfrm>
              <a:off x="3501" y="1868"/>
              <a:ext cx="208" cy="210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1600 w 43200"/>
                <a:gd name="T1" fmla="*/ 0 h 43200"/>
                <a:gd name="T2" fmla="*/ 21600 w 43200"/>
                <a:gd name="T3" fmla="*/ 0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21599" y="0"/>
                  </a:moveTo>
                </a:path>
                <a:path w="43200" h="43200" stroke="0" extrusionOk="0">
                  <a:moveTo>
                    <a:pt x="21599" y="0"/>
                  </a:moveTo>
                  <a:lnTo>
                    <a:pt x="21600" y="21600"/>
                  </a:lnTo>
                  <a:close/>
                </a:path>
              </a:pathLst>
            </a:custGeom>
            <a:grpFill/>
            <a:ln w="63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2" name="Arrow: Left 1">
            <a:extLst>
              <a:ext uri="{FF2B5EF4-FFF2-40B4-BE49-F238E27FC236}">
                <a16:creationId xmlns:a16="http://schemas.microsoft.com/office/drawing/2014/main" id="{C6E16330-EF69-1D72-8F8D-566E28377F43}"/>
              </a:ext>
            </a:extLst>
          </p:cNvPr>
          <p:cNvSpPr/>
          <p:nvPr/>
        </p:nvSpPr>
        <p:spPr>
          <a:xfrm>
            <a:off x="9460561" y="2001714"/>
            <a:ext cx="905164" cy="38637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F4E1C9-AEE9-478C-7E66-1E8EDE45D6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5755" y="3373991"/>
            <a:ext cx="926672" cy="40846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6E89D0-E445-603D-0C47-BC30D0970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9696" y="6407945"/>
            <a:ext cx="487680" cy="365125"/>
          </a:xfrm>
        </p:spPr>
        <p:txBody>
          <a:bodyPr anchor="b">
            <a:normAutofit/>
          </a:bodyPr>
          <a:lstStyle/>
          <a:p>
            <a:pPr marL="0" marR="0" lvl="0" indent="0" defTabSz="914400" rtl="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4F2218CC-98EF-40B7-B3E8-BB3148F81A3C}" type="slidenum">
              <a:rPr kumimoji="0" lang="en-US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1175CC8-4E27-F273-2BB9-4E02A9613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062182"/>
            <a:ext cx="10972800" cy="1939636"/>
          </a:xfrm>
        </p:spPr>
        <p:txBody>
          <a:bodyPr anchor="ctr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2400" b="0" dirty="0">
                <a:effectLst/>
              </a:rPr>
              <a:t>Castro &amp; Company’s chosen data analytics tool is </a:t>
            </a:r>
            <a:r>
              <a:rPr lang="en-US" sz="2400" dirty="0">
                <a:effectLst/>
              </a:rPr>
              <a:t>CaseWare’s IDEA.</a:t>
            </a:r>
            <a:br>
              <a:rPr lang="en-US" sz="2400" b="0" dirty="0">
                <a:effectLst/>
              </a:rPr>
            </a:br>
            <a:br>
              <a:rPr lang="en-US" sz="2400" b="0" dirty="0">
                <a:effectLst/>
              </a:rPr>
            </a:br>
            <a:r>
              <a:rPr lang="en-US" sz="2400" b="0" dirty="0">
                <a:effectLst/>
              </a:rPr>
              <a:t>Using a General Ledger database of approximately 1,700 records, an intermediate-level user proficient in both </a:t>
            </a:r>
            <a:r>
              <a:rPr lang="en-US" sz="2400" dirty="0">
                <a:effectLst/>
              </a:rPr>
              <a:t>Excel</a:t>
            </a:r>
            <a:r>
              <a:rPr lang="en-US" sz="2400" b="0" dirty="0">
                <a:effectLst/>
              </a:rPr>
              <a:t> and </a:t>
            </a:r>
            <a:r>
              <a:rPr lang="en-US" sz="2400" dirty="0">
                <a:effectLst/>
              </a:rPr>
              <a:t>IDEA</a:t>
            </a:r>
            <a:r>
              <a:rPr lang="en-US" sz="2400" b="0" dirty="0">
                <a:effectLst/>
              </a:rPr>
              <a:t>, measured the amount of time required to complete these tests using both applications.  Here’s what the data revealed:</a:t>
            </a:r>
          </a:p>
          <a:p>
            <a:pPr>
              <a:lnSpc>
                <a:spcPct val="90000"/>
              </a:lnSpc>
            </a:pPr>
            <a:endParaRPr lang="en-US" sz="1500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9751D48-D32B-29F1-A6B9-8D043162EB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048669"/>
              </p:ext>
            </p:extLst>
          </p:nvPr>
        </p:nvGraphicFramePr>
        <p:xfrm>
          <a:off x="2096755" y="3429000"/>
          <a:ext cx="8247972" cy="21585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24137">
                  <a:extLst>
                    <a:ext uri="{9D8B030D-6E8A-4147-A177-3AD203B41FA5}">
                      <a16:colId xmlns:a16="http://schemas.microsoft.com/office/drawing/2014/main" val="3538101555"/>
                    </a:ext>
                  </a:extLst>
                </a:gridCol>
                <a:gridCol w="4223835">
                  <a:extLst>
                    <a:ext uri="{9D8B030D-6E8A-4147-A177-3AD203B41FA5}">
                      <a16:colId xmlns:a16="http://schemas.microsoft.com/office/drawing/2014/main" val="2762510287"/>
                    </a:ext>
                  </a:extLst>
                </a:gridCol>
              </a:tblGrid>
              <a:tr h="12465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Application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740" marR="20574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Approximate Time to Perform GL Query/Test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740" marR="205740" marT="0" marB="0"/>
                </a:tc>
                <a:extLst>
                  <a:ext uri="{0D108BD9-81ED-4DB2-BD59-A6C34878D82A}">
                    <a16:rowId xmlns:a16="http://schemas.microsoft.com/office/drawing/2014/main" val="2146102028"/>
                  </a:ext>
                </a:extLst>
              </a:tr>
              <a:tr h="4560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Microsoft Excel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740" marR="20574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61 minutes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740" marR="205740" marT="0" marB="0"/>
                </a:tc>
                <a:extLst>
                  <a:ext uri="{0D108BD9-81ED-4DB2-BD59-A6C34878D82A}">
                    <a16:rowId xmlns:a16="http://schemas.microsoft.com/office/drawing/2014/main" val="3083625754"/>
                  </a:ext>
                </a:extLst>
              </a:tr>
              <a:tr h="4560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IDEA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740" marR="20574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29 minutes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740" marR="205740" marT="0" marB="0"/>
                </a:tc>
                <a:extLst>
                  <a:ext uri="{0D108BD9-81ED-4DB2-BD59-A6C34878D82A}">
                    <a16:rowId xmlns:a16="http://schemas.microsoft.com/office/drawing/2014/main" val="20247671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6917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0584AE3-3C0A-20A8-EACB-E51DA0332B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So, you can see that using IDEA versus Excel cuts the time to complete complex audit tests in half.  </a:t>
            </a:r>
          </a:p>
          <a:p>
            <a:endParaRPr lang="en-US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What this comparison leaves out is the time required to actually </a:t>
            </a:r>
            <a:r>
              <a:rPr lang="en-US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design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and enter the </a:t>
            </a:r>
            <a:r>
              <a:rPr lang="en-US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query/test parameters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</a:p>
          <a:p>
            <a:endParaRPr lang="en-US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 the case of Excel, this can be hours.\, and require some level of programming skill. In IDEA, these queries/test scripts are </a:t>
            </a:r>
            <a:r>
              <a:rPr lang="en-US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pre-programmed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and just menu-driven commands that can be run instantly.  Some other key comparisons: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91D661-D606-E06C-8E0E-3C20C677F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2218CC-98EF-40B7-B3E8-BB3148F81A3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6CB151E-DE6C-D169-54AF-470C3D858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1345" y="412338"/>
            <a:ext cx="7462982" cy="668338"/>
          </a:xfrm>
        </p:spPr>
        <p:txBody>
          <a:bodyPr>
            <a:normAutofit/>
          </a:bodyPr>
          <a:lstStyle/>
          <a:p>
            <a:r>
              <a:rPr lang="en-US" dirty="0"/>
              <a:t>Data Analytics Key Benefits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9839869-ABE1-D2C3-A642-B62A6C6E48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772738"/>
              </p:ext>
            </p:extLst>
          </p:nvPr>
        </p:nvGraphicFramePr>
        <p:xfrm>
          <a:off x="1503651" y="3744309"/>
          <a:ext cx="9349076" cy="23794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33196">
                  <a:extLst>
                    <a:ext uri="{9D8B030D-6E8A-4147-A177-3AD203B41FA5}">
                      <a16:colId xmlns:a16="http://schemas.microsoft.com/office/drawing/2014/main" val="2585066533"/>
                    </a:ext>
                  </a:extLst>
                </a:gridCol>
                <a:gridCol w="4115880">
                  <a:extLst>
                    <a:ext uri="{9D8B030D-6E8A-4147-A177-3AD203B41FA5}">
                      <a16:colId xmlns:a16="http://schemas.microsoft.com/office/drawing/2014/main" val="1343547049"/>
                    </a:ext>
                  </a:extLst>
                </a:gridCol>
              </a:tblGrid>
              <a:tr h="3374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Excel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IDEA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17128573"/>
                  </a:ext>
                </a:extLst>
              </a:tr>
              <a:tr h="3374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Can use ‘Filter’ function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Uses Direct Extraction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08864033"/>
                  </a:ext>
                </a:extLst>
              </a:tr>
              <a:tr h="3374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High Level of Complexity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Simplicity, Low Data Entry Risk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1825859"/>
                  </a:ext>
                </a:extLst>
              </a:tr>
              <a:tr h="3374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High Risk of Data Input Error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Consistent Output (Standard Format)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72210343"/>
                  </a:ext>
                </a:extLst>
              </a:tr>
              <a:tr h="69230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Formulas Require Manual Checks to Ensure Accuracy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Data Integrity (Audit History Log)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43868882"/>
                  </a:ext>
                </a:extLst>
              </a:tr>
              <a:tr h="3374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Reports Require Formatting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Source Data Not Edited/Read-Only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057959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6083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2D881A-A5F5-4C87-C213-1E7BB4582F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IDEA stands for ‘</a:t>
            </a:r>
            <a:r>
              <a:rPr lang="en-US" sz="2400" b="1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Interactive Data Extraction and Analysis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’ and is what we call a ‘file interrogation tool’.  </a:t>
            </a:r>
          </a:p>
          <a:p>
            <a:endParaRPr lang="en-US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Even though when you launch this application it looks a bit like Excel, it is not a spreadsheet.  IDEA is a relational database that allows the auditor to plug into the core financial system and run queries on large </a:t>
            </a:r>
            <a:r>
              <a:rPr lang="en-US" sz="24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datasets.</a:t>
            </a:r>
          </a:p>
          <a:p>
            <a:pPr marL="109728" indent="0">
              <a:buNone/>
            </a:pPr>
            <a:endParaRPr lang="en-US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dirty="0">
                <a:ea typeface="Calibri" panose="020F0502020204030204" pitchFamily="34" charset="0"/>
                <a:cs typeface="Times New Roman" panose="02020603050405020304" pitchFamily="18" charset="0"/>
              </a:rPr>
              <a:t>IDEA 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brings with it over 100 built-in audit analytics test scripts that can be rapidly run on any data set.  </a:t>
            </a:r>
            <a:b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What does the Data Analysis Model look like in IDEA for audits?</a:t>
            </a:r>
            <a:br>
              <a:rPr lang="en-US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24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What are some potential uses for Federal agencies?</a:t>
            </a:r>
            <a:endParaRPr lang="en-US" sz="24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DF34009-5338-E52E-EDE7-EA77244D0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2218CC-98EF-40B7-B3E8-BB3148F81A3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6F81C1B-C50A-3E81-DA9F-E74FFF1B2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Analytics Other Key Benefits</a:t>
            </a:r>
          </a:p>
        </p:txBody>
      </p:sp>
    </p:spTree>
    <p:extLst>
      <p:ext uri="{BB962C8B-B14F-4D97-AF65-F5344CB8AC3E}">
        <p14:creationId xmlns:p14="http://schemas.microsoft.com/office/powerpoint/2010/main" val="2907178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Graphical user interface, diagram, text&#10;&#10;Description automatically generated">
            <a:extLst>
              <a:ext uri="{FF2B5EF4-FFF2-40B4-BE49-F238E27FC236}">
                <a16:creationId xmlns:a16="http://schemas.microsoft.com/office/drawing/2014/main" id="{AA553506-0A28-4E39-9A5B-5463C730B9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77" y="922829"/>
            <a:ext cx="8628766" cy="5581144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5A3778-5AFE-45DE-B601-6D1A99CA9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2218CC-98EF-40B7-B3E8-BB3148F81A3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7093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7E48024-F7E0-829B-A853-631460E630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81329"/>
            <a:ext cx="3463636" cy="4525963"/>
          </a:xfrm>
        </p:spPr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ea typeface="Calibri" panose="020F0502020204030204" pitchFamily="34" charset="0"/>
                <a:cs typeface="Times New Roman" panose="02020603050405020304" pitchFamily="18" charset="0"/>
              </a:rPr>
              <a:t>Target Test Script:</a:t>
            </a: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Identify financial transactions processed outside of normal USSGL posting patterns.  </a:t>
            </a:r>
            <a:b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marR="0" lvl="0" indent="-1714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 example, identify disbursements that posted to financial records without a corresponding obligation.</a:t>
            </a: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Target Test Script:</a:t>
            </a: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Identify disbursements in total above the funds control limit established for the agency. </a:t>
            </a:r>
            <a:b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en-US" sz="1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71450" marR="0" lvl="0" indent="-1714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For example, most smaller agencies have an established funds control limit that corresponds to their annual appropriation amount. Summarize disbursements and compare to the appropriation amount for a fiscal year at Q4.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7D2726-9522-8369-3A79-3AD3EF4E0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2218CC-98EF-40B7-B3E8-BB3148F81A3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7047A24-5581-1131-5230-ACE15E99E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Test Area: Antideficiency Act Violations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FF8802-061E-71E0-F20E-2C668104A8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73235" y="1417638"/>
            <a:ext cx="7846161" cy="4691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147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45EA4A-6D8D-1388-591F-7989A730C1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81329"/>
            <a:ext cx="3786909" cy="4525963"/>
          </a:xfrm>
        </p:spPr>
        <p:txBody>
          <a:bodyPr/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Target Test Script:</a:t>
            </a: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Compare closed or voided contracts, loans, or grants to open obligations for de-obligating.  </a:t>
            </a:r>
            <a:b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marR="0" lvl="0" indent="-1714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Comparison could potentially include consolidation of multiple contracting, accounts payable, disbursing, and accounting systems used by the organization.</a:t>
            </a: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Target Test Script:</a:t>
            </a: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Compare contract or grant award amounts to accounts payable and amounts disbursed in the financial or accounting system. </a:t>
            </a:r>
            <a:b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marR="0" lvl="0" indent="-1714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Comparison could potentially include data extracted from the grant payment system, collecting drawdown data along with the authorized awards.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E1D59D-83B8-584A-94AF-9EA64C37E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2218CC-98EF-40B7-B3E8-BB3148F81A3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4AB7A4E-5FB0-79A4-ADB0-713DBA137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Test Area: Improper Payments</a:t>
            </a:r>
          </a:p>
        </p:txBody>
      </p:sp>
      <p:pic>
        <p:nvPicPr>
          <p:cNvPr id="6" name="Picture 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F8573891-73E0-77B4-A040-209BDFBC1E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086" y="1481329"/>
            <a:ext cx="7371930" cy="4697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7486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Concourse">
  <a:themeElements>
    <a:clrScheme name="Custom 1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62318B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ustom 3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/>
      <a:bodyPr vert="horz" lIns="45720" rIns="45720">
        <a:normAutofit fontScale="85000" lnSpcReduction="20000"/>
      </a:bodyPr>
      <a:lstStyle>
        <a:defPPr marR="64008">
          <a:spcBef>
            <a:spcPts val="400"/>
          </a:spcBef>
          <a:buClr>
            <a:schemeClr val="accent1"/>
          </a:buClr>
          <a:buSzPct val="68000"/>
          <a:buFont typeface="Wingdings" pitchFamily="2" charset="2"/>
          <a:buChar char="ü"/>
          <a:defRPr kumimoji="0" sz="2700" b="0" i="0" u="none" strike="noStrike" kern="1200" cap="none" spc="0" normalizeH="0" baseline="0" noProof="0" dirty="0" smtClean="0">
            <a:ln>
              <a:noFill/>
            </a:ln>
            <a:solidFill>
              <a:srgbClr val="00447C"/>
            </a:solidFill>
            <a:effectLst/>
            <a:uLnTx/>
            <a:uFillTx/>
            <a:latin typeface="Baskerville Old Face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D32407B1BA3141B45538C85FA96323" ma:contentTypeVersion="12" ma:contentTypeDescription="Create a new document." ma:contentTypeScope="" ma:versionID="76a5ab95a8150a339b2529bdb53de469">
  <xsd:schema xmlns:xsd="http://www.w3.org/2001/XMLSchema" xmlns:xs="http://www.w3.org/2001/XMLSchema" xmlns:p="http://schemas.microsoft.com/office/2006/metadata/properties" xmlns:ns2="5b49e7f1-8eb1-4720-8cd1-71df185d0833" xmlns:ns3="47c986c2-0296-4f21-9ab9-ff9b269a8f2b" targetNamespace="http://schemas.microsoft.com/office/2006/metadata/properties" ma:root="true" ma:fieldsID="71460289908cfc8efc7255bbb74dbebd" ns2:_="" ns3:_="">
    <xsd:import namespace="5b49e7f1-8eb1-4720-8cd1-71df185d0833"/>
    <xsd:import namespace="47c986c2-0296-4f21-9ab9-ff9b269a8f2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49e7f1-8eb1-4720-8cd1-71df185d08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c986c2-0296-4f21-9ab9-ff9b269a8f2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47c986c2-0296-4f21-9ab9-ff9b269a8f2b">
      <UserInfo>
        <DisplayName>Thomas Castro</DisplayName>
        <AccountId>29</AccountId>
        <AccountType/>
      </UserInfo>
      <UserInfo>
        <DisplayName>Wayne Ference</DisplayName>
        <AccountId>34</AccountId>
        <AccountType/>
      </UserInfo>
      <UserInfo>
        <DisplayName>Millie Seijo</DisplayName>
        <AccountId>35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3166198E-2E3D-4C39-B498-235E611C0D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b49e7f1-8eb1-4720-8cd1-71df185d0833"/>
    <ds:schemaRef ds:uri="47c986c2-0296-4f21-9ab9-ff9b269a8f2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3C026FB-DAB4-46D8-89D5-BE4B56E846A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B10C52C-E779-4624-ADE8-2BDDA9A87F6D}">
  <ds:schemaRefs>
    <ds:schemaRef ds:uri="47c986c2-0296-4f21-9ab9-ff9b269a8f2b"/>
    <ds:schemaRef ds:uri="5b49e7f1-8eb1-4720-8cd1-71df185d0833"/>
    <ds:schemaRef ds:uri="http://purl.org/dc/terms/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2561</TotalTime>
  <Words>883</Words>
  <Application>Microsoft Office PowerPoint</Application>
  <PresentationFormat>Widescreen</PresentationFormat>
  <Paragraphs>132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Arial</vt:lpstr>
      <vt:lpstr>Calibri</vt:lpstr>
      <vt:lpstr>Courier New</vt:lpstr>
      <vt:lpstr>Symbol</vt:lpstr>
      <vt:lpstr>Times New Roman</vt:lpstr>
      <vt:lpstr>Verdana</vt:lpstr>
      <vt:lpstr>Wingdings</vt:lpstr>
      <vt:lpstr>Wingdings 2</vt:lpstr>
      <vt:lpstr>Wingdings 3</vt:lpstr>
      <vt:lpstr>1_Concourse</vt:lpstr>
      <vt:lpstr>  </vt:lpstr>
      <vt:lpstr>Data Analytics to Improve Audit Efficiency</vt:lpstr>
      <vt:lpstr>Why not just use Excel or Access? </vt:lpstr>
      <vt:lpstr>Castro &amp; Company’s chosen data analytics tool is CaseWare’s IDEA.  Using a General Ledger database of approximately 1,700 records, an intermediate-level user proficient in both Excel and IDEA, measured the amount of time required to complete these tests using both applications.  Here’s what the data revealed: </vt:lpstr>
      <vt:lpstr>Data Analytics Key Benefits</vt:lpstr>
      <vt:lpstr>Data Analytics Other Key Benefits</vt:lpstr>
      <vt:lpstr>PowerPoint Presentation</vt:lpstr>
      <vt:lpstr>Potential Test Area: Antideficiency Act Violations</vt:lpstr>
      <vt:lpstr>Potential Test Area: Improper Payments</vt:lpstr>
      <vt:lpstr>Potential Improper Payments: Benford’s Law Test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IDEA Data Analysis</dc:title>
  <dc:creator>Rick Evans</dc:creator>
  <cp:lastModifiedBy>Wayne Ference</cp:lastModifiedBy>
  <cp:revision>9</cp:revision>
  <dcterms:created xsi:type="dcterms:W3CDTF">2020-10-02T20:11:27Z</dcterms:created>
  <dcterms:modified xsi:type="dcterms:W3CDTF">2022-05-11T10:56:08Z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0x0101007AD32407B1BA3141B45538C85FA96323</vt:lpwstr>
  </property>
</Properties>
</file>