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7"/>
  </p:notesMasterIdLst>
  <p:sldIdLst>
    <p:sldId id="263" r:id="rId3"/>
    <p:sldId id="275" r:id="rId4"/>
    <p:sldId id="331" r:id="rId5"/>
    <p:sldId id="324" r:id="rId6"/>
    <p:sldId id="269" r:id="rId7"/>
    <p:sldId id="311" r:id="rId8"/>
    <p:sldId id="309" r:id="rId9"/>
    <p:sldId id="323" r:id="rId10"/>
    <p:sldId id="332" r:id="rId11"/>
    <p:sldId id="325" r:id="rId12"/>
    <p:sldId id="333" r:id="rId13"/>
    <p:sldId id="335" r:id="rId14"/>
    <p:sldId id="334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CC9900"/>
    <a:srgbClr val="3F3417"/>
    <a:srgbClr val="9C9EA2"/>
    <a:srgbClr val="043253"/>
    <a:srgbClr val="036A37"/>
    <a:srgbClr val="2EADE0"/>
    <a:srgbClr val="5BAE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15" autoAdjust="0"/>
    <p:restoredTop sz="82746" autoAdjust="0"/>
  </p:normalViewPr>
  <p:slideViewPr>
    <p:cSldViewPr>
      <p:cViewPr varScale="1">
        <p:scale>
          <a:sx n="59" d="100"/>
          <a:sy n="59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aling\AppData\Local\Microsoft\Windows\INetCache\Content.Outlook\KZ8OPZQM\FY17-FY20%20Pre-JVData%20(Minus%20Accepted)%20by%20Sub-Catego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TOTAL IGT DIFFERENCES</a:t>
            </a:r>
          </a:p>
          <a:p>
            <a:pPr>
              <a:defRPr/>
            </a:pPr>
            <a:r>
              <a:rPr lang="en-US" sz="1300" i="1"/>
              <a:t>Pre-JV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Summary!$B$5</c:f>
              <c:strCache>
                <c:ptCount val="1"/>
                <c:pt idx="0">
                  <c:v>TOTAL IGT DIFFERENCES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2145888013998248E-2"/>
                  <c:y val="-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8A-4FFE-AACE-EC486B86C552}"/>
                </c:ext>
              </c:extLst>
            </c:dLbl>
            <c:dLbl>
              <c:idx val="1"/>
              <c:layout>
                <c:manualLayout>
                  <c:x val="-2.1563653628662395E-2"/>
                  <c:y val="-3.65498412507828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8A-4FFE-AACE-EC486B86C552}"/>
                </c:ext>
              </c:extLst>
            </c:dLbl>
            <c:dLbl>
              <c:idx val="2"/>
              <c:layout>
                <c:manualLayout>
                  <c:x val="-5.7046070460704604E-2"/>
                  <c:y val="-4.7839260086110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8A-4FFE-AACE-EC486B86C552}"/>
                </c:ext>
              </c:extLst>
            </c:dLbl>
            <c:dLbl>
              <c:idx val="3"/>
              <c:layout>
                <c:manualLayout>
                  <c:x val="-4.6883468834688469E-2"/>
                  <c:y val="-3.603765364124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8A-4FFE-AACE-EC486B86C5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Summary!$A$6:$A$9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Summary!$B$6:$B$9</c:f>
              <c:numCache>
                <c:formatCode>_("$"* #,##0.00_);_("$"* \(#,##0.00\);_("$"* "-"??_);_(@_)</c:formatCode>
                <c:ptCount val="4"/>
                <c:pt idx="0">
                  <c:v>1048461073065.3706</c:v>
                </c:pt>
                <c:pt idx="1">
                  <c:v>213777998988.95093</c:v>
                </c:pt>
                <c:pt idx="2">
                  <c:v>94251578286.591064</c:v>
                </c:pt>
                <c:pt idx="3">
                  <c:v>57829897397.149544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D8A-4FFE-AACE-EC486B86C5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6373360"/>
        <c:axId val="486370080"/>
      </c:lineChart>
      <c:catAx>
        <c:axId val="48637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370080"/>
        <c:crosses val="autoZero"/>
        <c:auto val="1"/>
        <c:lblAlgn val="ctr"/>
        <c:lblOffset val="100"/>
        <c:noMultiLvlLbl val="0"/>
      </c:catAx>
      <c:valAx>
        <c:axId val="48637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_);_(&quot;$&quot;* \(#,##0.0\);_(&quot;$&quot;* &quot;-&quot;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373360"/>
        <c:crosses val="autoZero"/>
        <c:crossBetween val="between"/>
        <c:dispUnits>
          <c:builtInUnit val="tr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58C60E8F-C38B-4D61-85DB-7DF47C43662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C00D2F72-E011-4DA7-800E-0AC7DF7F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47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40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A17C7-C699-4286-8B95-0D2EA1AEB0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83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  <a:defRPr/>
            </a:pP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16177-943B-4167-9A06-F024B58C60A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2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Explain</a:t>
            </a:r>
            <a:r>
              <a:rPr lang="en-US" baseline="0" dirty="0"/>
              <a:t> that the focus is just the preparation of the FR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Focus on all entities do </a:t>
            </a:r>
            <a:r>
              <a:rPr lang="en-US" baseline="0" dirty="0" err="1"/>
              <a:t>GTAS</a:t>
            </a:r>
            <a:r>
              <a:rPr lang="en-US" baseline="0" dirty="0"/>
              <a:t> reporting but for the FR </a:t>
            </a:r>
            <a:r>
              <a:rPr lang="en-US" u="sng" baseline="0" dirty="0"/>
              <a:t>significant entities</a:t>
            </a:r>
            <a:r>
              <a:rPr lang="en-US" baseline="0" dirty="0"/>
              <a:t> still have to do all modules in </a:t>
            </a:r>
            <a:r>
              <a:rPr lang="en-US" baseline="0" dirty="0" err="1"/>
              <a:t>GFRS</a:t>
            </a:r>
            <a:r>
              <a:rPr lang="en-US" baseline="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Point out the use of significant entities </a:t>
            </a:r>
            <a:r>
              <a:rPr lang="en-US" baseline="0" dirty="0" err="1"/>
              <a:t>GTAS</a:t>
            </a:r>
            <a:r>
              <a:rPr lang="en-US" baseline="0" dirty="0"/>
              <a:t> data throughout the fiscal year and at year end for analysis and closing audit recommendations.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08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16177-943B-4167-9A06-F024B58C60A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47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Intragovernmental differences continue to be a lingering issue for the CFS.  What can/should we be doing as </a:t>
            </a:r>
            <a:r>
              <a:rPr lang="en-US" dirty="0" err="1"/>
              <a:t>OIGs</a:t>
            </a:r>
            <a:r>
              <a:rPr lang="en-US" dirty="0"/>
              <a:t>/IPAs to assist?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72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Intragovernmental differences continue to be a lingering issue for the CFS.  What can/should we be doing as </a:t>
            </a:r>
            <a:r>
              <a:rPr lang="en-US" dirty="0" err="1"/>
              <a:t>OIGs</a:t>
            </a:r>
            <a:r>
              <a:rPr lang="en-US" dirty="0"/>
              <a:t>/IPAs to assist?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64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Intragovernmental differences continue to be a lingering issue for the CFS.  What can/should we be doing as </a:t>
            </a:r>
            <a:r>
              <a:rPr lang="en-US" dirty="0" err="1"/>
              <a:t>OIGs</a:t>
            </a:r>
            <a:r>
              <a:rPr lang="en-US" dirty="0"/>
              <a:t>/IPAs to assist?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7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Intragovernmental differences continue to be a lingering issue for the CFS.  What can/should we be doing as </a:t>
            </a:r>
            <a:r>
              <a:rPr lang="en-US" dirty="0" err="1"/>
              <a:t>OIGs</a:t>
            </a:r>
            <a:r>
              <a:rPr lang="en-US" dirty="0"/>
              <a:t>/IPAs to assist?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4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1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7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8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4063158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rgbClr val="036A37"/>
                </a:solidFill>
                <a:latin typeface="+mj-lt"/>
              </a:rPr>
              <a:t>Contact Information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" y="1243584"/>
            <a:ext cx="2944368" cy="10424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picture to add sub logo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71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058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34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32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19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73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95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46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00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80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69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34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33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7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5436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42554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9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3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2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8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3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E73A-268B-4C9D-A3E2-BCE515329CA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2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7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  <p:sldLayoutId id="214748370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Relationship Id="rId4" Type="http://schemas.openxmlformats.org/officeDocument/2006/relationships/hyperlink" Target="https://ipkenya.wordpress.com/2012/02/17/intellectual-property-ip-audit-an-overview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Relationship Id="rId4" Type="http://schemas.openxmlformats.org/officeDocument/2006/relationships/hyperlink" Target="http://www.picserver.org/d/disclosure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Relationship Id="rId4" Type="http://schemas.openxmlformats.org/officeDocument/2006/relationships/hyperlink" Target="http://lawyersandsettlements.com/blog/tag/food-safet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662" y="2571750"/>
            <a:ext cx="9144000" cy="161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4325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000" b="1" dirty="0"/>
              <a:t>Compilation of the Financial Report of the U.S. Government</a:t>
            </a:r>
            <a:endParaRPr lang="en-US" sz="4000" b="1" dirty="0">
              <a:solidFill>
                <a:srgbClr val="036A37"/>
              </a:solidFill>
            </a:endParaRPr>
          </a:p>
          <a:p>
            <a:r>
              <a:rPr lang="en-US" sz="4000" b="1" dirty="0"/>
              <a:t> 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06107" y="4191000"/>
            <a:ext cx="8296379" cy="838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0432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latin typeface="+mj-lt"/>
              </a:rPr>
              <a:t>Jaime M. Saling</a:t>
            </a:r>
            <a:br>
              <a:rPr lang="en-US" b="1" dirty="0">
                <a:latin typeface="+mj-lt"/>
              </a:rPr>
            </a:br>
            <a:r>
              <a:rPr lang="en-US" b="1" dirty="0">
                <a:latin typeface="+mj-lt"/>
              </a:rPr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1332412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796986"/>
              </p:ext>
            </p:extLst>
          </p:nvPr>
        </p:nvGraphicFramePr>
        <p:xfrm>
          <a:off x="4379843" y="3060477"/>
          <a:ext cx="4572000" cy="2929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rgbClr val="036A37"/>
                </a:solidFill>
                <a:latin typeface="+mj-lt"/>
              </a:rPr>
              <a:t>Intragovernmental Activity and Balances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253641-EAD7-4C14-8B5D-1CB5898E1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8394"/>
            <a:ext cx="4734932" cy="292913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97E0D78-1A44-4EED-8329-A0F58E59B85C}"/>
              </a:ext>
            </a:extLst>
          </p:cNvPr>
          <p:cNvSpPr txBox="1">
            <a:spLocks/>
          </p:cNvSpPr>
          <p:nvPr/>
        </p:nvSpPr>
        <p:spPr>
          <a:xfrm>
            <a:off x="838200" y="868394"/>
            <a:ext cx="3733800" cy="344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u="sng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The Simplicity of the IGT </a:t>
            </a:r>
            <a:r>
              <a:rPr lang="en-US" sz="2800" u="sng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Issue</a:t>
            </a:r>
            <a:r>
              <a:rPr lang="en-US" sz="2800" b="1" u="sng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93940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rgbClr val="036A37"/>
                </a:solidFill>
                <a:latin typeface="+mj-lt"/>
              </a:rPr>
              <a:t>Edits/Validations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28B85259-4B9D-4016-949C-26A58D743224}"/>
              </a:ext>
            </a:extLst>
          </p:cNvPr>
          <p:cNvSpPr txBox="1">
            <a:spLocks/>
          </p:cNvSpPr>
          <p:nvPr/>
        </p:nvSpPr>
        <p:spPr>
          <a:xfrm>
            <a:off x="381000" y="1219200"/>
            <a:ext cx="4938138" cy="44195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600"/>
              <a:t>Ensure accuracy of data and not just matching to agencies audited financial statements</a:t>
            </a:r>
          </a:p>
          <a:p>
            <a:pPr lvl="1">
              <a:lnSpc>
                <a:spcPct val="90000"/>
              </a:lnSpc>
            </a:pPr>
            <a:r>
              <a:rPr lang="en-US" sz="2600"/>
              <a:t>Validations and edits in GTAS</a:t>
            </a:r>
          </a:p>
          <a:p>
            <a:pPr lvl="1">
              <a:lnSpc>
                <a:spcPct val="90000"/>
              </a:lnSpc>
            </a:pPr>
            <a:r>
              <a:rPr lang="en-US" sz="2600"/>
              <a:t>FR preparation</a:t>
            </a:r>
          </a:p>
          <a:p>
            <a:pPr>
              <a:lnSpc>
                <a:spcPct val="90000"/>
              </a:lnSpc>
            </a:pPr>
            <a:r>
              <a:rPr lang="en-US" sz="2600"/>
              <a:t>Process top-level journal vouchers with agency concurrence to correct the data</a:t>
            </a:r>
          </a:p>
          <a:p>
            <a:pPr>
              <a:lnSpc>
                <a:spcPct val="90000"/>
              </a:lnSpc>
            </a:pPr>
            <a:r>
              <a:rPr lang="en-US" sz="2600"/>
              <a:t>Financial Report and Intragovernmental Scorecard</a:t>
            </a:r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  <p:pic>
        <p:nvPicPr>
          <p:cNvPr id="11" name="Picture 10" descr="A close up of a chair&#10;&#10;Description automatically generated">
            <a:extLst>
              <a:ext uri="{FF2B5EF4-FFF2-40B4-BE49-F238E27FC236}">
                <a16:creationId xmlns:a16="http://schemas.microsoft.com/office/drawing/2014/main" id="{2E8F4D1E-31BB-4E09-9AD0-8338A01B00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319138" y="1752314"/>
            <a:ext cx="3291462" cy="2819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8966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rgbClr val="036A37"/>
                </a:solidFill>
                <a:latin typeface="+mj-lt"/>
              </a:rPr>
              <a:t>Proper Disclosure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2DEF7994-898B-4617-B092-3623CB2600A7}"/>
              </a:ext>
            </a:extLst>
          </p:cNvPr>
          <p:cNvSpPr txBox="1">
            <a:spLocks/>
          </p:cNvSpPr>
          <p:nvPr/>
        </p:nvSpPr>
        <p:spPr>
          <a:xfrm>
            <a:off x="261257" y="1166018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600"/>
              <a:t>Proper disclosures per FASAB standards</a:t>
            </a:r>
          </a:p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</a:pPr>
            <a:r>
              <a:rPr lang="en-US" sz="2600"/>
              <a:t>Disclosure checklist</a:t>
            </a:r>
          </a:p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</a:pPr>
            <a:r>
              <a:rPr lang="en-US" sz="2600"/>
              <a:t>Various working groups for new or revised standards</a:t>
            </a:r>
          </a:p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</a:pPr>
            <a:r>
              <a:rPr lang="en-US" sz="2600"/>
              <a:t>Independent review of the FR</a:t>
            </a:r>
            <a:endParaRPr lang="en-US" sz="2600" dirty="0"/>
          </a:p>
        </p:txBody>
      </p:sp>
      <p:pic>
        <p:nvPicPr>
          <p:cNvPr id="9" name="Picture 8" descr="A close up of a street sign on a pole&#10;&#10;Description automatically generated">
            <a:extLst>
              <a:ext uri="{FF2B5EF4-FFF2-40B4-BE49-F238E27FC236}">
                <a16:creationId xmlns:a16="http://schemas.microsoft.com/office/drawing/2014/main" id="{EADA723D-6474-4BDA-9E8A-E4FCEA22E9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52257" y="2272950"/>
            <a:ext cx="4038600" cy="23120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1959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rgbClr val="036A37"/>
                </a:solidFill>
                <a:latin typeface="+mj-lt"/>
              </a:rPr>
              <a:t>Audit Coverage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0D14A9C9-6EA4-43F3-B0DE-4E49D2D90E4F}"/>
              </a:ext>
            </a:extLst>
          </p:cNvPr>
          <p:cNvSpPr txBox="1">
            <a:spLocks/>
          </p:cNvSpPr>
          <p:nvPr/>
        </p:nvSpPr>
        <p:spPr>
          <a:xfrm>
            <a:off x="228600" y="1166018"/>
            <a:ext cx="4038600" cy="45259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Audited versus unaudited data in the Financial Report of the U.S. Government</a:t>
            </a:r>
          </a:p>
          <a:p>
            <a:endParaRPr lang="en-US"/>
          </a:p>
          <a:p>
            <a:r>
              <a:rPr lang="en-US"/>
              <a:t>Risk of misstatement</a:t>
            </a:r>
          </a:p>
          <a:p>
            <a:endParaRPr lang="en-US"/>
          </a:p>
          <a:p>
            <a:r>
              <a:rPr lang="en-US"/>
              <a:t>$20 billion threshold</a:t>
            </a:r>
            <a:endParaRPr lang="en-US" dirty="0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1BF162FD-4157-4B27-A81C-87ACDD9255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19600" y="1773174"/>
            <a:ext cx="4038600" cy="3311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7639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90600"/>
            <a:ext cx="81218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Jaime M.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Saling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Department of the Treasury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Bureau of the Fiscal Service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Jaime.Saling@fiscal.treasury.gov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41051"/>
            <a:ext cx="3571875" cy="139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69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965676"/>
            <a:ext cx="8686800" cy="5358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+mn-lt"/>
              </a:rPr>
              <a:t>Since 1997, the Bureau of the Fiscal Service has compiled agency financial data to prepare the consolidated Financial Report of the U.S. Government, and has consecutively received a disclaimer from the Government Accountability Office (GAO).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36A37"/>
                </a:solidFill>
                <a:latin typeface="+mj-lt"/>
              </a:rPr>
              <a:t>Audit Status:  </a:t>
            </a:r>
            <a:r>
              <a:rPr lang="en-US" dirty="0">
                <a:solidFill>
                  <a:srgbClr val="036A37"/>
                </a:solidFill>
                <a:latin typeface="+mj-lt"/>
              </a:rPr>
              <a:t>A Disclaimer of Opinion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914" y="4210777"/>
            <a:ext cx="1061991" cy="836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" y="3761202"/>
            <a:ext cx="2156369" cy="18897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456" y="3769786"/>
            <a:ext cx="2156369" cy="18897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666" y="3769786"/>
            <a:ext cx="2156369" cy="188976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155355" y="3712657"/>
            <a:ext cx="1849950" cy="690960"/>
          </a:xfrm>
          <a:prstGeom prst="ellipse">
            <a:avLst/>
          </a:prstGeom>
          <a:noFill/>
          <a:ln w="1905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bertus Extra Bold" pitchFamily="34" charset="0"/>
              </a:rPr>
              <a:t>DoD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182665" y="3703869"/>
            <a:ext cx="1849950" cy="669783"/>
          </a:xfrm>
          <a:prstGeom prst="ellipse">
            <a:avLst/>
          </a:prstGeom>
          <a:noFill/>
          <a:ln w="1905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bertus Extra Bold" pitchFamily="34" charset="0"/>
              </a:rPr>
              <a:t>Compilation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232081" y="3846540"/>
            <a:ext cx="1849950" cy="408937"/>
          </a:xfrm>
          <a:prstGeom prst="ellipse">
            <a:avLst/>
          </a:prstGeom>
          <a:noFill/>
          <a:ln w="1905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bertus Extra Bold" pitchFamily="34" charset="0"/>
              </a:rPr>
              <a:t>IGT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63494" y="2913464"/>
            <a:ext cx="545979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u="sng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Primary Impediments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4F4FEB-E0E3-44B4-88D2-3572812D8B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6686" y="3507296"/>
            <a:ext cx="1775609" cy="228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6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914400"/>
            <a:ext cx="8686800" cy="5334000"/>
          </a:xfrm>
        </p:spPr>
        <p:txBody>
          <a:bodyPr>
            <a:noAutofit/>
          </a:bodyPr>
          <a:lstStyle/>
          <a:p>
            <a:pPr lvl="0"/>
            <a:r>
              <a:rPr lang="en-US" sz="2600" dirty="0">
                <a:latin typeface="+mn-lt"/>
              </a:rPr>
              <a:t>Completeness</a:t>
            </a:r>
          </a:p>
          <a:p>
            <a:pPr lvl="0"/>
            <a:r>
              <a:rPr lang="en-US" sz="2600" dirty="0">
                <a:latin typeface="+mn-lt"/>
              </a:rPr>
              <a:t>Tracing</a:t>
            </a:r>
          </a:p>
          <a:p>
            <a:pPr lvl="0"/>
            <a:r>
              <a:rPr lang="en-US" sz="2600" dirty="0">
                <a:latin typeface="+mn-lt"/>
              </a:rPr>
              <a:t>Eliminate</a:t>
            </a:r>
          </a:p>
          <a:p>
            <a:pPr lvl="0"/>
            <a:r>
              <a:rPr lang="en-US" sz="2600" dirty="0">
                <a:latin typeface="+mn-lt"/>
              </a:rPr>
              <a:t>Edits/Validations</a:t>
            </a:r>
          </a:p>
          <a:p>
            <a:pPr lvl="0"/>
            <a:r>
              <a:rPr lang="en-US" sz="2600" dirty="0">
                <a:latin typeface="+mn-lt"/>
              </a:rPr>
              <a:t>Proper Disclosures</a:t>
            </a:r>
          </a:p>
          <a:p>
            <a:pPr lvl="0"/>
            <a:r>
              <a:rPr lang="en-US" sz="2600" dirty="0">
                <a:latin typeface="+mn-lt"/>
              </a:rPr>
              <a:t>Audit Coverage</a:t>
            </a:r>
          </a:p>
          <a:p>
            <a:pPr lvl="0">
              <a:buSzPct val="85000"/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rgbClr val="292934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b="1" dirty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Key Controls in the Compilation Process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777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+mn-lt"/>
              </a:rPr>
              <a:t>Ensure completeness by defining the Reporting Entity per </a:t>
            </a:r>
            <a:r>
              <a:rPr lang="en-US" sz="2400" dirty="0" err="1">
                <a:latin typeface="+mn-lt"/>
              </a:rPr>
              <a:t>FASAB</a:t>
            </a:r>
            <a:r>
              <a:rPr lang="en-US" sz="2400" dirty="0">
                <a:latin typeface="+mn-lt"/>
              </a:rPr>
              <a:t> guidance.  Then we must ensure that we receive the significant amounts from the agencies.  </a:t>
            </a:r>
          </a:p>
          <a:p>
            <a:r>
              <a:rPr lang="en-US" sz="2400" dirty="0">
                <a:latin typeface="+mn-lt"/>
              </a:rPr>
              <a:t>Federal Accounting Standards Advisory Board (</a:t>
            </a:r>
            <a:r>
              <a:rPr lang="en-US" sz="2400" dirty="0" err="1">
                <a:latin typeface="+mn-lt"/>
              </a:rPr>
              <a:t>FASAB</a:t>
            </a:r>
            <a:r>
              <a:rPr lang="en-US" sz="2400" dirty="0">
                <a:latin typeface="+mn-lt"/>
              </a:rPr>
              <a:t>) Statement of Federal Financial Accounting Standard (</a:t>
            </a:r>
            <a:r>
              <a:rPr lang="en-US" sz="2400" dirty="0" err="1">
                <a:latin typeface="+mn-lt"/>
              </a:rPr>
              <a:t>SFFAS</a:t>
            </a:r>
            <a:r>
              <a:rPr lang="en-US" sz="2400" dirty="0">
                <a:latin typeface="+mn-lt"/>
              </a:rPr>
              <a:t>) No. 47 Reporting Entity</a:t>
            </a:r>
          </a:p>
          <a:p>
            <a:r>
              <a:rPr lang="en-US" sz="2400" dirty="0">
                <a:latin typeface="+mn-lt"/>
              </a:rPr>
              <a:t>The standard provides guidance in determining what organizations to report upon and what information should be presented</a:t>
            </a:r>
          </a:p>
          <a:p>
            <a:pPr lvl="1"/>
            <a:r>
              <a:rPr lang="en-US" sz="2400" dirty="0">
                <a:latin typeface="+mn-lt"/>
              </a:rPr>
              <a:t>Consolidated vs Disclosure</a:t>
            </a:r>
          </a:p>
          <a:p>
            <a:r>
              <a:rPr lang="en-US" sz="2400" dirty="0">
                <a:latin typeface="+mn-lt"/>
              </a:rPr>
              <a:t>Requires information to be provided about related party relationships</a:t>
            </a:r>
          </a:p>
          <a:p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b="1" dirty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Completeness - Define the Reporting Entity</a:t>
            </a:r>
          </a:p>
        </p:txBody>
      </p:sp>
    </p:spTree>
    <p:extLst>
      <p:ext uri="{BB962C8B-B14F-4D97-AF65-F5344CB8AC3E}">
        <p14:creationId xmlns:p14="http://schemas.microsoft.com/office/powerpoint/2010/main" val="357650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28600" y="228600"/>
            <a:ext cx="8686800" cy="685800"/>
          </a:xfrm>
        </p:spPr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b="1" dirty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Data Consolidation</a:t>
            </a:r>
          </a:p>
        </p:txBody>
      </p:sp>
      <p:sp>
        <p:nvSpPr>
          <p:cNvPr id="24" name="Can 23"/>
          <p:cNvSpPr/>
          <p:nvPr/>
        </p:nvSpPr>
        <p:spPr bwMode="auto">
          <a:xfrm>
            <a:off x="783600" y="3306887"/>
            <a:ext cx="1990624" cy="1945789"/>
          </a:xfrm>
          <a:prstGeom prst="can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089025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292934"/>
              </a:solidFill>
            </a:endParaRPr>
          </a:p>
          <a:p>
            <a:pPr algn="ctr" defTabSz="1089025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Limited Manual Entry</a:t>
            </a:r>
          </a:p>
        </p:txBody>
      </p:sp>
      <p:sp>
        <p:nvSpPr>
          <p:cNvPr id="31" name="Right Arrow 30"/>
          <p:cNvSpPr/>
          <p:nvPr/>
        </p:nvSpPr>
        <p:spPr>
          <a:xfrm rot="20318189" flipV="1">
            <a:off x="2836796" y="4304102"/>
            <a:ext cx="542892" cy="145319"/>
          </a:xfrm>
          <a:prstGeom prst="rightArrow">
            <a:avLst/>
          </a:prstGeom>
          <a:solidFill>
            <a:srgbClr val="5BAE46"/>
          </a:solidFill>
          <a:ln>
            <a:solidFill>
              <a:srgbClr val="036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Can 21"/>
          <p:cNvSpPr/>
          <p:nvPr/>
        </p:nvSpPr>
        <p:spPr bwMode="auto">
          <a:xfrm>
            <a:off x="783600" y="1026010"/>
            <a:ext cx="1959600" cy="1945789"/>
          </a:xfrm>
          <a:prstGeom prst="can">
            <a:avLst/>
          </a:prstGeom>
          <a:gradFill>
            <a:gsLst>
              <a:gs pos="0">
                <a:srgbClr val="E1E8F5"/>
              </a:gs>
              <a:gs pos="50000">
                <a:srgbClr val="9C9EA2"/>
              </a:gs>
              <a:gs pos="100000">
                <a:srgbClr val="9C9EA2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1089025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Governmentwide Treasury Account Symbol Adjusted Trial Balance System (GTAS)</a:t>
            </a:r>
          </a:p>
        </p:txBody>
      </p:sp>
      <p:sp>
        <p:nvSpPr>
          <p:cNvPr id="25" name="Right Arrow 24"/>
          <p:cNvSpPr/>
          <p:nvPr/>
        </p:nvSpPr>
        <p:spPr>
          <a:xfrm rot="1248417" flipV="1">
            <a:off x="2836506" y="2077685"/>
            <a:ext cx="542892" cy="145319"/>
          </a:xfrm>
          <a:prstGeom prst="rightArrow">
            <a:avLst/>
          </a:prstGeom>
          <a:solidFill>
            <a:srgbClr val="5BAE46"/>
          </a:solidFill>
          <a:ln>
            <a:solidFill>
              <a:srgbClr val="036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an 3">
            <a:extLst>
              <a:ext uri="{FF2B5EF4-FFF2-40B4-BE49-F238E27FC236}">
                <a16:creationId xmlns:a16="http://schemas.microsoft.com/office/drawing/2014/main" id="{DCFB8D77-F966-4D1E-B466-1C66EB117A42}"/>
              </a:ext>
            </a:extLst>
          </p:cNvPr>
          <p:cNvSpPr/>
          <p:nvPr/>
        </p:nvSpPr>
        <p:spPr bwMode="auto">
          <a:xfrm>
            <a:off x="3559410" y="2000514"/>
            <a:ext cx="1959600" cy="2613562"/>
          </a:xfrm>
          <a:prstGeom prst="can">
            <a:avLst/>
          </a:prstGeom>
          <a:gradFill>
            <a:gsLst>
              <a:gs pos="0">
                <a:srgbClr val="E1E8F5"/>
              </a:gs>
              <a:gs pos="50000">
                <a:srgbClr val="043253"/>
              </a:gs>
              <a:gs pos="100000">
                <a:srgbClr val="043253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089025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292934"/>
              </a:solidFill>
            </a:endParaRPr>
          </a:p>
          <a:p>
            <a:pPr algn="ctr" defTabSz="1089025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cs typeface="Times New Roman" panose="02020603050405020304" pitchFamily="18" charset="0"/>
              </a:rPr>
              <a:t>IBM Cognos (Planning Analytics and Cognos Disclosure Management)</a:t>
            </a:r>
          </a:p>
        </p:txBody>
      </p:sp>
      <p:sp>
        <p:nvSpPr>
          <p:cNvPr id="15" name="Right Arrow 34">
            <a:extLst>
              <a:ext uri="{FF2B5EF4-FFF2-40B4-BE49-F238E27FC236}">
                <a16:creationId xmlns:a16="http://schemas.microsoft.com/office/drawing/2014/main" id="{7A467B13-BC0E-4E4D-9AFD-792F663349A6}"/>
              </a:ext>
            </a:extLst>
          </p:cNvPr>
          <p:cNvSpPr/>
          <p:nvPr/>
        </p:nvSpPr>
        <p:spPr>
          <a:xfrm flipV="1">
            <a:off x="5628756" y="3306886"/>
            <a:ext cx="543444" cy="145319"/>
          </a:xfrm>
          <a:prstGeom prst="rightArrow">
            <a:avLst/>
          </a:prstGeom>
          <a:solidFill>
            <a:srgbClr val="5BAE46"/>
          </a:solidFill>
          <a:ln>
            <a:solidFill>
              <a:srgbClr val="036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525709-9519-44EC-AB43-DB3FC611DD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4196" y="1790063"/>
            <a:ext cx="2219048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23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11388" y="1030147"/>
            <a:ext cx="8458200" cy="464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u="sng" dirty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8FCDE68-E485-4789-B156-17CAD957D97D}"/>
              </a:ext>
            </a:extLst>
          </p:cNvPr>
          <p:cNvSpPr txBox="1">
            <a:spLocks/>
          </p:cNvSpPr>
          <p:nvPr/>
        </p:nvSpPr>
        <p:spPr>
          <a:xfrm>
            <a:off x="660845" y="1179653"/>
            <a:ext cx="4105038" cy="48132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/>
              <a:t>Federal Agencies</a:t>
            </a:r>
            <a:br>
              <a:rPr lang="en-US" sz="2600" b="1" dirty="0"/>
            </a:br>
            <a:r>
              <a:rPr lang="en-US" sz="2600" i="1" dirty="0"/>
              <a:t>In the current process, over 130 agencies publish audited financial statements. Each of these agencies submit adjusted trial balances (ATB) to GTAS that should match their audited financial statements per TFM 2-4700 guidance. </a:t>
            </a:r>
            <a:endParaRPr lang="en-US" sz="2600" dirty="0"/>
          </a:p>
          <a:p>
            <a:endParaRPr lang="en-US" sz="2600" dirty="0"/>
          </a:p>
        </p:txBody>
      </p:sp>
      <p:pic>
        <p:nvPicPr>
          <p:cNvPr id="9" name="Picture 8" descr="C:\Users\kpottm01\AppData\Local\Microsoft\Windows\INetCache\IE\0G7NWL6N\federal-agencies[1].jpg">
            <a:extLst>
              <a:ext uri="{FF2B5EF4-FFF2-40B4-BE49-F238E27FC236}">
                <a16:creationId xmlns:a16="http://schemas.microsoft.com/office/drawing/2014/main" id="{15A333C3-6E14-4A4B-B4F9-D667AF636B5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82"/>
            <a:ext cx="1207770" cy="10166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FB721F1-A7D4-48AA-B620-6A4C1CF54A3F}"/>
              </a:ext>
            </a:extLst>
          </p:cNvPr>
          <p:cNvSpPr txBox="1">
            <a:spLocks/>
          </p:cNvSpPr>
          <p:nvPr/>
        </p:nvSpPr>
        <p:spPr>
          <a:xfrm>
            <a:off x="228600" y="2286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ct val="0"/>
              </a:spcBef>
            </a:pPr>
            <a:r>
              <a:rPr lang="en-US" b="1" dirty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            Collection of Data from Agencies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4FCA35-8509-4CED-923C-F8EBC33BE0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1053217"/>
            <a:ext cx="2304762" cy="4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8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rgbClr val="036A37"/>
                </a:solidFill>
                <a:latin typeface="+mj-lt"/>
              </a:rPr>
              <a:t>Tracing - ATB Matches to </a:t>
            </a:r>
            <a:r>
              <a:rPr lang="en-US" b="1" dirty="0" err="1">
                <a:solidFill>
                  <a:srgbClr val="036A37"/>
                </a:solidFill>
                <a:latin typeface="+mj-lt"/>
              </a:rPr>
              <a:t>AFR</a:t>
            </a:r>
            <a:r>
              <a:rPr lang="en-US" b="1" dirty="0">
                <a:solidFill>
                  <a:srgbClr val="036A37"/>
                </a:solidFill>
                <a:latin typeface="+mj-lt"/>
              </a:rPr>
              <a:t>/PAR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965676"/>
            <a:ext cx="8686800" cy="5206524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+mn-lt"/>
              </a:rPr>
              <a:t>Ensure GTAS ATB matches to audited agency financial statements</a:t>
            </a:r>
          </a:p>
          <a:p>
            <a:pPr lvl="1"/>
            <a:r>
              <a:rPr lang="en-US" sz="2600" dirty="0">
                <a:latin typeface="+mn-lt"/>
              </a:rPr>
              <a:t>Agency data analysis</a:t>
            </a:r>
          </a:p>
          <a:p>
            <a:pPr lvl="1"/>
            <a:r>
              <a:rPr lang="en-US" sz="2600" dirty="0">
                <a:latin typeface="+mn-lt"/>
              </a:rPr>
              <a:t>Tracing of the top 98% and 95% of Statement/Line Amounts.</a:t>
            </a:r>
          </a:p>
          <a:p>
            <a:r>
              <a:rPr lang="en-US" sz="2600" dirty="0">
                <a:latin typeface="+mn-lt"/>
              </a:rPr>
              <a:t>Standardized Balance Sheet</a:t>
            </a:r>
          </a:p>
          <a:p>
            <a:pPr lvl="1"/>
            <a:r>
              <a:rPr lang="en-US" sz="2600" dirty="0">
                <a:latin typeface="+mn-lt"/>
              </a:rPr>
              <a:t>Main Financial Statement lines</a:t>
            </a:r>
          </a:p>
          <a:p>
            <a:pPr lvl="1"/>
            <a:r>
              <a:rPr lang="en-US" sz="2600" dirty="0">
                <a:latin typeface="+mn-lt"/>
              </a:rPr>
              <a:t>Sub-categories</a:t>
            </a:r>
          </a:p>
          <a:p>
            <a:r>
              <a:rPr lang="en-US" sz="2600" dirty="0">
                <a:latin typeface="+mn-lt"/>
              </a:rPr>
              <a:t>OMB A-136 Note 44: </a:t>
            </a:r>
            <a:r>
              <a:rPr lang="en-US" sz="2600" i="1" dirty="0">
                <a:latin typeface="+mn-lt"/>
              </a:rPr>
              <a:t>Reclassification of Statement of Net Cost and Statement of Changes in Net Position to Financial Report Format</a:t>
            </a:r>
          </a:p>
          <a:p>
            <a:pPr lvl="1"/>
            <a:endParaRPr lang="en-US" sz="24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17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+mn-lt"/>
              </a:rPr>
              <a:t>Fiscal Service is required to research the data elements in each note and determine the best source of data based on the Data Hierarchy. </a:t>
            </a:r>
          </a:p>
          <a:p>
            <a:pPr marL="0" indent="0">
              <a:buNone/>
            </a:pPr>
            <a:endParaRPr lang="en-US" sz="2600" dirty="0">
              <a:latin typeface="+mn-lt"/>
            </a:endParaRPr>
          </a:p>
          <a:p>
            <a:r>
              <a:rPr lang="en-US" sz="2600" dirty="0">
                <a:latin typeface="+mn-lt"/>
              </a:rPr>
              <a:t>Data Hierarchy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600" dirty="0">
                <a:latin typeface="+mn-lt"/>
              </a:rPr>
              <a:t>GTAS Crosswalks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600" dirty="0">
                <a:latin typeface="+mn-lt"/>
              </a:rPr>
              <a:t>AFR/PAR Information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600" dirty="0">
                <a:latin typeface="+mn-lt"/>
              </a:rPr>
              <a:t>Agency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rgbClr val="036A37"/>
                </a:solidFill>
                <a:latin typeface="+mj-lt"/>
              </a:rPr>
              <a:t>Data Hierarchy </a:t>
            </a:r>
          </a:p>
        </p:txBody>
      </p:sp>
    </p:spTree>
    <p:extLst>
      <p:ext uri="{BB962C8B-B14F-4D97-AF65-F5344CB8AC3E}">
        <p14:creationId xmlns:p14="http://schemas.microsoft.com/office/powerpoint/2010/main" val="1233419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2600" dirty="0">
                <a:latin typeface="+mn-lt"/>
              </a:rPr>
              <a:t>Ensure that intragovernmental transactions and balances are properly eliminated</a:t>
            </a:r>
          </a:p>
          <a:p>
            <a:pPr lvl="0"/>
            <a:r>
              <a:rPr lang="en-US" sz="2600" dirty="0">
                <a:latin typeface="+mn-lt"/>
              </a:rPr>
              <a:t>Elimination is worked on throughout the year with the </a:t>
            </a:r>
            <a:r>
              <a:rPr lang="en-US" sz="2600" dirty="0" err="1">
                <a:latin typeface="+mn-lt"/>
              </a:rPr>
              <a:t>IGT</a:t>
            </a:r>
            <a:r>
              <a:rPr lang="en-US" sz="2600" dirty="0">
                <a:latin typeface="+mn-lt"/>
              </a:rPr>
              <a:t> scorecards and other tools</a:t>
            </a:r>
          </a:p>
          <a:p>
            <a:pPr lvl="0"/>
            <a:r>
              <a:rPr lang="en-US" sz="2600" dirty="0">
                <a:latin typeface="+mn-lt"/>
              </a:rPr>
              <a:t>Intragovernmental analysis at year-end is performed to enter supported journal vouchers to eliminate items that didn’t eliminate properly through the reporting process</a:t>
            </a:r>
          </a:p>
          <a:p>
            <a:pPr lvl="0"/>
            <a:r>
              <a:rPr lang="en-US" sz="2600" dirty="0">
                <a:latin typeface="+mn-lt"/>
              </a:rPr>
              <a:t>Identify what’s left that didn’t get eliminated to determine if we are not at risk of materially misstating the Financial Report (FR) of the U.S. Government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sz="2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rgbClr val="036A37"/>
                </a:solidFill>
                <a:latin typeface="+mj-lt"/>
              </a:rPr>
              <a:t>Eliminate – Intragovernmental Data</a:t>
            </a:r>
          </a:p>
        </p:txBody>
      </p:sp>
    </p:spTree>
    <p:extLst>
      <p:ext uri="{BB962C8B-B14F-4D97-AF65-F5344CB8AC3E}">
        <p14:creationId xmlns:p14="http://schemas.microsoft.com/office/powerpoint/2010/main" val="3024760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6331</TotalTime>
  <Words>732</Words>
  <Application>Microsoft Office PowerPoint</Application>
  <PresentationFormat>On-screen Show (4:3)</PresentationFormat>
  <Paragraphs>106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Albertus Extra Bold</vt:lpstr>
      <vt:lpstr>Arial</vt:lpstr>
      <vt:lpstr>Calibri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KMP</dc:creator>
  <cp:lastModifiedBy>Jaime M. Saling</cp:lastModifiedBy>
  <cp:revision>157</cp:revision>
  <cp:lastPrinted>2019-07-11T12:45:10Z</cp:lastPrinted>
  <dcterms:created xsi:type="dcterms:W3CDTF">2014-08-04T00:16:53Z</dcterms:created>
  <dcterms:modified xsi:type="dcterms:W3CDTF">2021-05-12T19:07:02Z</dcterms:modified>
</cp:coreProperties>
</file>