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7"/>
  </p:notesMasterIdLst>
  <p:handoutMasterIdLst>
    <p:handoutMasterId r:id="rId18"/>
  </p:handoutMasterIdLst>
  <p:sldIdLst>
    <p:sldId id="496" r:id="rId2"/>
    <p:sldId id="440" r:id="rId3"/>
    <p:sldId id="409" r:id="rId4"/>
    <p:sldId id="441" r:id="rId5"/>
    <p:sldId id="487" r:id="rId6"/>
    <p:sldId id="486" r:id="rId7"/>
    <p:sldId id="485" r:id="rId8"/>
    <p:sldId id="495" r:id="rId9"/>
    <p:sldId id="458" r:id="rId10"/>
    <p:sldId id="489" r:id="rId11"/>
    <p:sldId id="491" r:id="rId12"/>
    <p:sldId id="498" r:id="rId13"/>
    <p:sldId id="492" r:id="rId14"/>
    <p:sldId id="500" r:id="rId15"/>
    <p:sldId id="444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498AF9-2388-5F09-6AF5-02B6C441C5A6}" name="Hoffman, Michael A. (CIV)" initials="HMA(" userId="S::Michael.A.Hoffman@usdoj.gov::33cfee25-996a-4339-a484-2836d6ab10c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vil Division" initials="DOJ" lastIdx="0" clrIdx="0"/>
  <p:cmAuthor id="1" name="Keaney, Sean J., OIG DoD" initials="KSJOD" lastIdx="22" clrIdx="1">
    <p:extLst>
      <p:ext uri="{19B8F6BF-5375-455C-9EA6-DF929625EA0E}">
        <p15:presenceInfo xmlns:p15="http://schemas.microsoft.com/office/powerpoint/2012/main" userId="S-1-5-21-1311976440-1880766582-930774774-1760" providerId="AD"/>
      </p:ext>
    </p:extLst>
  </p:cmAuthor>
  <p:cmAuthor id="2" name="McLean, Sara (CIV)" initials="MS(" lastIdx="32" clrIdx="2">
    <p:extLst>
      <p:ext uri="{19B8F6BF-5375-455C-9EA6-DF929625EA0E}">
        <p15:presenceInfo xmlns:p15="http://schemas.microsoft.com/office/powerpoint/2012/main" userId="S::Sara.McLean@usdoj.gov::d653a615-b3d1-4e4a-8cdd-4b43f65e63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3" autoAdjust="0"/>
    <p:restoredTop sz="85217" autoAdjust="0"/>
  </p:normalViewPr>
  <p:slideViewPr>
    <p:cSldViewPr>
      <p:cViewPr varScale="1">
        <p:scale>
          <a:sx n="93" d="100"/>
          <a:sy n="93" d="100"/>
        </p:scale>
        <p:origin x="19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7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5" y="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97DE896-7272-4B07-8781-18E1835CF7F3}" type="datetimeFigureOut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FB284FB-8550-4C98-A72F-8FA1E549D1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35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C95E69-21E7-4DFE-9FD8-0CCDFC39F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75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81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25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44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0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750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830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06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241D5-96C0-41A8-924F-4F3DF6152C3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89"/>
            <a:ext cx="5608320" cy="418499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61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241D5-96C0-41A8-924F-4F3DF6152C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89"/>
            <a:ext cx="5608320" cy="418499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34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7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241D5-96C0-41A8-924F-4F3DF6152C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773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89"/>
            <a:ext cx="5608320" cy="418499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73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48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57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98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C95E69-21E7-4DFE-9FD8-0CCDFC39F0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8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FF96C-92C3-4583-B912-493C9CF602A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882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1717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94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8778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C239B-ED50-4668-A0CD-66C4797766E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31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98776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8945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6F92-718D-44FE-8103-707F2E832AA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33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5EA60-6999-4098-9409-6E85B3CDD12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707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5457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2">
              <a:lumMod val="60000"/>
              <a:lumOff val="4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31841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FFFFFF"/>
                </a:solidFill>
              </a:rPr>
              <a:t>Privileged and FOIA Exempt.  For internal U.S. government use only.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8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effrey.burke@dodig.mi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ara.mclean@usdoj.gov" TargetMode="External"/><Relationship Id="rId5" Type="http://schemas.openxmlformats.org/officeDocument/2006/relationships/hyperlink" Target="mailto:Sean.Keaney@dodig.mil" TargetMode="External"/><Relationship Id="rId4" Type="http://schemas.openxmlformats.org/officeDocument/2006/relationships/hyperlink" Target="mailto:JGBurke@fbi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11" y="1905004"/>
            <a:ext cx="7480789" cy="26933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59148" y="191768"/>
            <a:ext cx="3794052" cy="9110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2023 FAEC Procurement Conference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November </a:t>
            </a:r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9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2023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5011" y="762000"/>
            <a:ext cx="81665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Civil Cyber Fraud Initiative – 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Holding Contractors 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Accountable for Cybersecurity 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Requirements</a:t>
            </a:r>
            <a:endParaRPr lang="en-US" sz="2900" b="1" dirty="0">
              <a:effectLst/>
              <a:latin typeface="+mj-lt"/>
            </a:endParaRPr>
          </a:p>
          <a:p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825011" y="4690408"/>
            <a:ext cx="61091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Jeffrey Burke, </a:t>
            </a:r>
            <a:r>
              <a:rPr lang="en-US" sz="1200" b="1" dirty="0">
                <a:latin typeface="Garamond" panose="02020404030301010803" pitchFamily="18" charset="0"/>
              </a:rPr>
              <a:t>Program Manager, Cyber Crime &amp; Intrusions, Defense Criminal Investigative Service Cyber Field Office, Department of Defense Office of Inspector General</a:t>
            </a:r>
          </a:p>
          <a:p>
            <a:endParaRPr lang="en-US" sz="1200" b="1" dirty="0">
              <a:latin typeface="Garamond" panose="02020404030301010803" pitchFamily="18" charset="0"/>
            </a:endParaRPr>
          </a:p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Sean Keaney, </a:t>
            </a:r>
            <a:r>
              <a:rPr lang="en-US" sz="1200" b="1" dirty="0">
                <a:latin typeface="Garamond" panose="02020404030301010803" pitchFamily="18" charset="0"/>
              </a:rPr>
              <a:t>Deputy Assistant Inspector General for Audit, Cyberspace Operations, Department of Defense Office of Inspector General</a:t>
            </a:r>
          </a:p>
          <a:p>
            <a:endParaRPr lang="en-US" sz="1200" b="1" dirty="0">
              <a:latin typeface="Garamond" panose="02020404030301010803" pitchFamily="18" charset="0"/>
            </a:endParaRPr>
          </a:p>
          <a:p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Sara McLean, Assistant Director, Civil Division, Commercial Litigation Branch (Fraud Section), Department of Justice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490CA634-42A8-2E77-C7A7-4135CB17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46837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644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123838"/>
            <a:ext cx="2095501" cy="4601183"/>
          </a:xfrm>
        </p:spPr>
        <p:txBody>
          <a:bodyPr/>
          <a:lstStyle/>
          <a:p>
            <a:pPr algn="ctr"/>
            <a:r>
              <a:rPr lang="en-US" dirty="0"/>
              <a:t>Settlement</a:t>
            </a:r>
            <a:br>
              <a:rPr lang="en-US" dirty="0"/>
            </a:br>
            <a:r>
              <a:rPr lang="en-US" sz="2400" dirty="0"/>
              <a:t>(March 2022)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1256" y="1505489"/>
            <a:ext cx="5486400" cy="291411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" r="40019"/>
          <a:stretch/>
        </p:blipFill>
        <p:spPr>
          <a:xfrm>
            <a:off x="2691256" y="304800"/>
            <a:ext cx="5484633" cy="12006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91256" y="4542564"/>
            <a:ext cx="5995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Comprehensive Health Services provides medical support services at government-run facilities in Iraq and Afghanistan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2012 to 2019, CHS allegedly failed to disclose it had not consistently stored patients’ medical records in a secure system.  Patients included Service Members, diplomats, officials and contractors.</a:t>
            </a: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889F6113-9400-B21E-34EA-E249AE3B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05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Settlement </a:t>
            </a:r>
            <a:r>
              <a:rPr lang="en-US" sz="2400" dirty="0"/>
              <a:t>(</a:t>
            </a:r>
            <a:r>
              <a:rPr lang="en-US" sz="2400" dirty="0" smtClean="0"/>
              <a:t>September </a:t>
            </a:r>
            <a:r>
              <a:rPr lang="en-US" sz="2400" dirty="0"/>
              <a:t>2023)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843" y="1724346"/>
            <a:ext cx="5486400" cy="2362325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2367" y="523330"/>
            <a:ext cx="5486876" cy="12010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4307111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Verizon Business Network Services LLC agreed to pay over $4 million to resolve allegations it failed to completely satisfy certain cybersecurity requirements on GSA IT 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Verizon identified issue, the company self disclosed and cooperated with government’s investigation.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12238-C31F-DA68-6606-B262D5CB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64296" y="990600"/>
            <a:ext cx="7772400" cy="314553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Agency Contributions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A5A0-6CEF-4742-BD94-A857EDDEE818}" type="slidenum">
              <a:rPr lang="en-US" smtClean="0"/>
              <a:t>12</a:t>
            </a:fld>
            <a:endParaRPr lang="en-US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EF180B7-05CE-38DC-C5BC-B39CD630E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62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AF3F-266D-4E44-B0D3-E82820E1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864108"/>
            <a:ext cx="2210612" cy="4860913"/>
          </a:xfrm>
        </p:spPr>
        <p:txBody>
          <a:bodyPr>
            <a:normAutofit/>
          </a:bodyPr>
          <a:lstStyle/>
          <a:p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Subject Matter and </a:t>
            </a: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Technical Expertise</a:t>
            </a: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/>
              <a:t/>
            </a:r>
            <a:br>
              <a:rPr lang="en-US" sz="3200" u="sng" dirty="0"/>
            </a:br>
            <a:endParaRPr lang="en-US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AACA1-3991-5D42-8BA5-76F1062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762000"/>
            <a:ext cx="5708649" cy="5334000"/>
          </a:xfrm>
        </p:spPr>
        <p:txBody>
          <a:bodyPr>
            <a:normAutofit fontScale="25000" lnSpcReduction="20000"/>
          </a:bodyPr>
          <a:lstStyle/>
          <a:p>
            <a:pPr marL="461963" lvl="2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9600" dirty="0"/>
              <a:t>Expertise needed: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 smtClean="0"/>
              <a:t>Fraud and cyber agents</a:t>
            </a:r>
            <a:endParaRPr lang="en-US" sz="8000" dirty="0"/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Agency counsel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OIG </a:t>
            </a:r>
            <a:r>
              <a:rPr lang="en-US" sz="8000" dirty="0">
                <a:solidFill>
                  <a:schemeClr val="tx1"/>
                </a:solidFill>
              </a:rPr>
              <a:t>and other agency </a:t>
            </a:r>
            <a:r>
              <a:rPr lang="en-US" sz="8000" dirty="0"/>
              <a:t>cyber auditors</a:t>
            </a:r>
          </a:p>
          <a:p>
            <a:pPr marL="914400" lvl="3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 smtClean="0"/>
              <a:t>Contracts </a:t>
            </a:r>
            <a:r>
              <a:rPr lang="en-US" sz="8000" dirty="0"/>
              <a:t>and security </a:t>
            </a:r>
            <a:r>
              <a:rPr lang="en-US" sz="8000" dirty="0" smtClean="0"/>
              <a:t>requirements SMEs</a:t>
            </a:r>
          </a:p>
          <a:p>
            <a:pPr marL="914400" lvl="3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 smtClean="0"/>
              <a:t>Technical specialists</a:t>
            </a:r>
            <a:endParaRPr lang="en-US" sz="8000" dirty="0"/>
          </a:p>
          <a:p>
            <a:pPr marL="96012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6200" dirty="0"/>
          </a:p>
          <a:p>
            <a:pPr marL="461963" lvl="2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9600" dirty="0"/>
              <a:t>Cyber expertise helps with: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Triaging initial allegations 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Crafting subpoenas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Understanding subpoena responses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Interviewing or deposing witnesses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Evaluating and presenting evidence to potential defendants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Assessing potential defendant responses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Litigation support (if the case does not settle)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54017-41BD-E14B-85C5-14BC990F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95652-57BE-ADC4-EAD6-F4EEA8F6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33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AF3F-266D-4E44-B0D3-E82820E1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864108"/>
            <a:ext cx="2210612" cy="4860913"/>
          </a:xfrm>
        </p:spPr>
        <p:txBody>
          <a:bodyPr>
            <a:normAutofit/>
          </a:bodyPr>
          <a:lstStyle/>
          <a:p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Identif</a:t>
            </a: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ying and Referring Matters</a:t>
            </a: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/>
              <a:t/>
            </a:r>
            <a:br>
              <a:rPr lang="en-US" sz="3200" u="sng" dirty="0"/>
            </a:br>
            <a:endParaRPr lang="en-US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AACA1-3991-5D42-8BA5-76F1062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762000"/>
            <a:ext cx="5708649" cy="5334000"/>
          </a:xfrm>
        </p:spPr>
        <p:txBody>
          <a:bodyPr>
            <a:normAutofit fontScale="32500" lnSpcReduction="20000"/>
          </a:bodyPr>
          <a:lstStyle/>
          <a:p>
            <a:pPr marL="461963" lvl="2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9600" dirty="0"/>
          </a:p>
          <a:p>
            <a:pPr marL="461963" lvl="2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7700" dirty="0" smtClean="0"/>
              <a:t>Avenues for referrals</a:t>
            </a:r>
            <a:endParaRPr lang="en-US" sz="7700" dirty="0"/>
          </a:p>
          <a:p>
            <a:pPr marL="919163" lvl="3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7800" dirty="0"/>
              <a:t>Hotline tips?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Reports?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Audits?</a:t>
            </a:r>
          </a:p>
          <a:p>
            <a:pPr marL="914400" lvl="3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Assessments?</a:t>
            </a:r>
          </a:p>
          <a:p>
            <a:pPr marL="914400" lvl="3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Past or parallel investigations? </a:t>
            </a:r>
          </a:p>
          <a:p>
            <a:pPr marL="96012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6200" dirty="0"/>
          </a:p>
          <a:p>
            <a:pPr marL="461963" lvl="2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 smtClean="0"/>
              <a:t>Areas for collaboration as to  reviewing/revising </a:t>
            </a:r>
            <a:r>
              <a:rPr lang="en-US" sz="8000" dirty="0"/>
              <a:t>contractual or regulatory language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0" dirty="0"/>
          </a:p>
          <a:p>
            <a:pPr marL="461963" lvl="2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8000" dirty="0"/>
              <a:t>Other? All ideas are </a:t>
            </a:r>
            <a:r>
              <a:rPr lang="en-US" sz="8000" dirty="0" smtClean="0"/>
              <a:t>welcome...</a:t>
            </a:r>
            <a:endParaRPr lang="en-US" sz="8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54017-41BD-E14B-85C5-14BC990F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6FE4A-931C-1E0F-3F2D-C908D92E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71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AF3F-266D-4E44-B0D3-E82820E1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864108"/>
            <a:ext cx="2210612" cy="486091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/>
            </a:r>
            <a:br>
              <a:rPr lang="en-US" u="sng" dirty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/>
              <a:t>Contacts for Questions, Resources, Referrals, </a:t>
            </a:r>
            <a:r>
              <a:rPr lang="en-US" u="sng" dirty="0" smtClean="0"/>
              <a:t>and Ideas</a:t>
            </a: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/>
              <a:t/>
            </a:r>
            <a:br>
              <a:rPr lang="en-US" sz="3200" u="sng" dirty="0"/>
            </a:br>
            <a:endParaRPr lang="en-US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AACA1-3991-5D42-8BA5-76F1062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762000"/>
            <a:ext cx="5708649" cy="512064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Special Agent Jeffrey Burke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Program Manager, Cyber Crime &amp; Intrusions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Defense Criminal Investigative Service Cyber Field Office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Department of Defense Office of Inspector General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  <a:hlinkClick r:id="rId3"/>
              </a:rPr>
              <a:t>Jeffrey.burke@dodig.mil</a:t>
            </a:r>
            <a:endParaRPr lang="en-US" sz="14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(703) 699-9939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National Cyber Investigations Task Force (NCIJTF)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  <a:hlinkClick r:id="rId4"/>
              </a:rPr>
              <a:t>JGBurke@fbi.gov</a:t>
            </a:r>
            <a:endParaRPr lang="en-US" sz="14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Sean Keaney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Deputy Assistant Inspector General for Audit, Cyberspace Operations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Department of Defense Office of Inspector General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(703) 601-5849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  <a:hlinkClick r:id="rId5"/>
              </a:rPr>
              <a:t>Sean.Keaney@dodig.mil</a:t>
            </a:r>
            <a:endParaRPr lang="en-US" sz="14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Sara McLean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Assistant Director, Commercial Litigation Branch (Fraud Section)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Civil Division, Department of Justice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</a:rPr>
              <a:t>(202) 307-0475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>
                <a:latin typeface="+mj-lt"/>
                <a:hlinkClick r:id="rId6"/>
              </a:rPr>
              <a:t>sara.mclean@usdoj.gov</a:t>
            </a:r>
            <a:r>
              <a:rPr lang="en-US" sz="1400" dirty="0">
                <a:latin typeface="+mj-lt"/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54017-41BD-E14B-85C5-14BC990F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72B2B-3FA9-1D65-4B7D-CD8F98E1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22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9689" y="1123839"/>
            <a:ext cx="2210612" cy="3371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Initiative Objectives</a:t>
            </a:r>
            <a:r>
              <a:rPr lang="en-US" sz="36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6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endParaRPr lang="en-US" sz="3600" u="sng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970245" y="716915"/>
            <a:ext cx="5964238" cy="5811838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Clr>
                <a:schemeClr val="tx1"/>
              </a:buClr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100" dirty="0">
              <a:latin typeface="Garamond" panose="02020404030301010803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sz="3100" dirty="0">
                <a:latin typeface="Garamond" panose="02020404030301010803" pitchFamily="18" charset="0"/>
              </a:rPr>
              <a:t>Initiative announced October 6, 2021, by Deputy Assistant Attorney General</a:t>
            </a:r>
          </a:p>
          <a:p>
            <a:pPr marL="461963" indent="-461963">
              <a:buFont typeface="Wingdings" panose="05000000000000000000" pitchFamily="2" charset="2"/>
              <a:buChar char="Ø"/>
            </a:pPr>
            <a:endParaRPr lang="en-US" sz="3100" dirty="0">
              <a:latin typeface="Garamond" panose="02020404030301010803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sz="3100" dirty="0">
                <a:latin typeface="Garamond" panose="02020404030301010803" pitchFamily="18" charset="0"/>
              </a:rPr>
              <a:t>Part of DOJ’s response to E.O. 14028</a:t>
            </a:r>
          </a:p>
          <a:p>
            <a:pPr marL="461963" indent="-461963">
              <a:buFont typeface="Wingdings" panose="05000000000000000000" pitchFamily="2" charset="2"/>
              <a:buChar char="Ø"/>
            </a:pPr>
            <a:endParaRPr lang="en-US" sz="3100" dirty="0">
              <a:latin typeface="Garamond" panose="02020404030301010803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sz="3100" dirty="0">
                <a:latin typeface="Garamond" panose="02020404030301010803" pitchFamily="18" charset="0"/>
              </a:rPr>
              <a:t>Initiative leverages DOJ’s expertise/experience in civil fraud matters to combat new and emerging cyber-threats </a:t>
            </a:r>
          </a:p>
          <a:p>
            <a:pPr marL="461963" indent="-461963">
              <a:buFont typeface="Wingdings" panose="05000000000000000000" pitchFamily="2" charset="2"/>
              <a:buChar char="Ø"/>
            </a:pPr>
            <a:endParaRPr lang="en-US" sz="3100" dirty="0">
              <a:latin typeface="Garamond" panose="02020404030301010803" pitchFamily="18" charset="0"/>
            </a:endParaRP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sz="3100" dirty="0">
                <a:latin typeface="Garamond" panose="02020404030301010803" pitchFamily="18" charset="0"/>
              </a:rPr>
              <a:t>Uses the False Claims Act to pursue cybersecurity related fraud by government contractors and grant recipients</a:t>
            </a:r>
          </a:p>
          <a:p>
            <a:pPr marL="502920" lvl="1" indent="0">
              <a:buClr>
                <a:schemeClr val="tx1"/>
              </a:buClr>
              <a:buNone/>
            </a:pPr>
            <a:endParaRPr lang="en-US" sz="3100" dirty="0">
              <a:latin typeface="Garamond" panose="02020404030301010803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3100" dirty="0">
              <a:latin typeface="Garamond" panose="02020404030301010803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E332-3072-4781-B313-007B1C570190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D79AF112-6910-FB2B-FDAB-2EF441D1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6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9689" y="1123839"/>
            <a:ext cx="2210612" cy="3371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Execution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457200"/>
            <a:ext cx="5964238" cy="5811838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chemeClr val="tx1"/>
              </a:buClr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Garamond" panose="02020404030301010803" pitchFamily="18" charset="0"/>
              </a:rPr>
              <a:t>Builds on existing False Claims Act practice and partnerships</a:t>
            </a:r>
          </a:p>
          <a:p>
            <a:pPr marL="914400" lvl="1" indent="-452438">
              <a:buFont typeface="Wingdings" panose="05000000000000000000" pitchFamily="2" charset="2"/>
              <a:buChar char="Ø"/>
            </a:pPr>
            <a:r>
              <a:rPr lang="en-US" sz="2000" dirty="0">
                <a:latin typeface="Garamond" panose="02020404030301010803" pitchFamily="18" charset="0"/>
              </a:rPr>
              <a:t>Over a billion each year in recoveries  </a:t>
            </a:r>
          </a:p>
          <a:p>
            <a:pPr marL="914400" lvl="1" indent="-452438">
              <a:buFont typeface="Wingdings" panose="05000000000000000000" pitchFamily="2" charset="2"/>
              <a:buChar char="Ø"/>
            </a:pPr>
            <a:r>
              <a:rPr lang="en-US" sz="2000" dirty="0">
                <a:latin typeface="Garamond" panose="02020404030301010803" pitchFamily="18" charset="0"/>
              </a:rPr>
              <a:t>600-700 whistleblower suits per year</a:t>
            </a:r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 eaLnBrk="1" hangingPunct="1">
              <a:buClr>
                <a:schemeClr val="tx1"/>
              </a:buClr>
              <a:buNone/>
            </a:pPr>
            <a:r>
              <a:rPr lang="en-US" sz="2400" dirty="0">
                <a:latin typeface="Garamond" panose="02020404030301010803" pitchFamily="18" charset="0"/>
              </a:rPr>
              <a:t>Led by DOJ’s Civil Division, Commercial Litigation Branch, Fraud Section, teamed with:</a:t>
            </a:r>
          </a:p>
          <a:p>
            <a:pPr marL="914400" indent="-452438">
              <a:buFont typeface="Wingdings" panose="05000000000000000000" pitchFamily="2" charset="2"/>
              <a:buChar char="Ø"/>
            </a:pPr>
            <a:r>
              <a:rPr lang="en-US" sz="2000" dirty="0">
                <a:latin typeface="Garamond" panose="02020404030301010803" pitchFamily="18" charset="0"/>
              </a:rPr>
              <a:t>U.S. Attorney’s offices </a:t>
            </a:r>
          </a:p>
          <a:p>
            <a:pPr marL="914400" indent="-452438">
              <a:buFont typeface="Wingdings" panose="05000000000000000000" pitchFamily="2" charset="2"/>
              <a:buChar char="Ø"/>
            </a:pPr>
            <a:r>
              <a:rPr lang="en-US" sz="2000" dirty="0">
                <a:latin typeface="Garamond" panose="02020404030301010803" pitchFamily="18" charset="0"/>
              </a:rPr>
              <a:t>Offices of Inspector General and other agency </a:t>
            </a:r>
            <a:r>
              <a:rPr lang="en-US" sz="2400" dirty="0">
                <a:latin typeface="Garamond" panose="02020404030301010803" pitchFamily="18" charset="0"/>
              </a:rPr>
              <a:t>and law enforcement partners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2600" dirty="0">
              <a:latin typeface="Garamond" panose="02020404030301010803" pitchFamily="18" charset="0"/>
            </a:endParaRPr>
          </a:p>
          <a:p>
            <a:pPr marL="0" indent="0" eaLnBrk="1" hangingPunct="1">
              <a:buClr>
                <a:schemeClr val="tx1"/>
              </a:buCl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E332-3072-4781-B313-007B1C570190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B7997C6A-88BD-2673-E648-3274E723C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37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AF3F-266D-4E44-B0D3-E82820E1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864108"/>
            <a:ext cx="2210612" cy="4860913"/>
          </a:xfrm>
        </p:spPr>
        <p:txBody>
          <a:bodyPr>
            <a:normAutofit fontScale="90000"/>
          </a:bodyPr>
          <a:lstStyle/>
          <a:p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False Claims Act’s Reach</a:t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/>
              <a:t/>
            </a:r>
            <a:br>
              <a:rPr lang="en-US" sz="3200" u="sng" dirty="0"/>
            </a:br>
            <a:endParaRPr lang="en-US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AACA1-3991-5D42-8BA5-76F1062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864108"/>
            <a:ext cx="5708649" cy="512064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dirty="0">
                <a:latin typeface="Garamond" panose="02020404030301010803" pitchFamily="18" charset="0"/>
              </a:rPr>
              <a:t>False Claims Act effectively targets reckless disregard by corporations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latin typeface="Garamond" panose="02020404030301010803" pitchFamily="18" charset="0"/>
            </a:endParaRPr>
          </a:p>
          <a:p>
            <a:pPr marL="914400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Garamond" panose="02020404030301010803" pitchFamily="18" charset="0"/>
              </a:rPr>
              <a:t>Prohibits knowingly </a:t>
            </a:r>
            <a:r>
              <a:rPr lang="en-US" sz="2200" u="sng" dirty="0">
                <a:latin typeface="Garamond" panose="02020404030301010803" pitchFamily="18" charset="0"/>
              </a:rPr>
              <a:t>submitting</a:t>
            </a:r>
            <a:r>
              <a:rPr lang="en-US" sz="2200" dirty="0">
                <a:latin typeface="Garamond" panose="02020404030301010803" pitchFamily="18" charset="0"/>
              </a:rPr>
              <a:t> or </a:t>
            </a:r>
            <a:r>
              <a:rPr lang="en-US" sz="2200" u="sng" dirty="0">
                <a:latin typeface="Garamond" panose="02020404030301010803" pitchFamily="18" charset="0"/>
              </a:rPr>
              <a:t>causing</a:t>
            </a:r>
            <a:r>
              <a:rPr lang="en-US" sz="2200" dirty="0">
                <a:latin typeface="Garamond" panose="02020404030301010803" pitchFamily="18" charset="0"/>
              </a:rPr>
              <a:t> a false claim to the government</a:t>
            </a:r>
          </a:p>
          <a:p>
            <a:pPr marL="13763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Garamond" panose="02020404030301010803" pitchFamily="18" charset="0"/>
              </a:rPr>
              <a:t>Falsity = broadly understood</a:t>
            </a:r>
          </a:p>
          <a:p>
            <a:pPr marL="13763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Garamond" panose="02020404030301010803" pitchFamily="18" charset="0"/>
              </a:rPr>
              <a:t>Knowing = reckless disregard, deliberate ignorance, or actual knowledge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100" dirty="0">
              <a:latin typeface="Garamond" panose="02020404030301010803" pitchFamily="18" charset="0"/>
            </a:endParaRPr>
          </a:p>
          <a:p>
            <a:pPr marL="914400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Garamond" panose="02020404030301010803" pitchFamily="18" charset="0"/>
              </a:rPr>
              <a:t>Recovery is treble damages and a penalty per false claim</a:t>
            </a:r>
          </a:p>
          <a:p>
            <a:pPr marL="914400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200" dirty="0">
              <a:latin typeface="Garamond" panose="02020404030301010803" pitchFamily="18" charset="0"/>
            </a:endParaRPr>
          </a:p>
          <a:p>
            <a:pPr marL="914400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Garamond" panose="02020404030301010803" pitchFamily="18" charset="0"/>
              </a:rPr>
              <a:t>Civil standard of proof – preponderance of the evidence, not beyond a reasonable doubt</a:t>
            </a:r>
          </a:p>
          <a:p>
            <a:pPr marL="914400" lvl="1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200" dirty="0">
              <a:latin typeface="Garamond" panose="02020404030301010803" pitchFamily="18" charset="0"/>
            </a:endParaRPr>
          </a:p>
          <a:p>
            <a:pPr marL="914400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latin typeface="Garamond" panose="02020404030301010803" pitchFamily="18" charset="0"/>
              </a:rPr>
              <a:t>Allows whistleblowers to file suit and share in Government’s recovery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54017-41BD-E14B-85C5-14BC990F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89686-A48F-D822-D8AE-48EE0A78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0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9689" y="1123839"/>
            <a:ext cx="2210612" cy="3371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Expected Benefits</a:t>
            </a:r>
            <a:r>
              <a:rPr lang="en-US" sz="36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6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endParaRPr lang="en-US" sz="3600" u="sng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970245" y="716915"/>
            <a:ext cx="5964238" cy="5811838"/>
          </a:xfrm>
        </p:spPr>
        <p:txBody>
          <a:bodyPr>
            <a:normAutofit/>
          </a:bodyPr>
          <a:lstStyle/>
          <a:p>
            <a:pPr marL="4619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Encourage resiliency and better cybersecurity practices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619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Hold contractors and grantees to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contractual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and other legal commitments</a:t>
            </a:r>
          </a:p>
          <a:p>
            <a:pPr marL="4619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19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Level the playing field</a:t>
            </a:r>
          </a:p>
          <a:p>
            <a:pPr marL="4619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19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Promote incident reporting</a:t>
            </a:r>
          </a:p>
          <a:p>
            <a:pPr marL="4619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400" dirty="0">
              <a:latin typeface="+mj-lt"/>
            </a:endParaRPr>
          </a:p>
          <a:p>
            <a:pPr marL="4619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Return 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funds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to the government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E332-3072-4781-B313-007B1C570190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4D08AD9-1C97-A8C3-65CA-B3737AEB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7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Experience with</a:t>
            </a:r>
            <a:r>
              <a:rPr lang="en-US" sz="28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 Cyber-Fraud</a:t>
            </a:r>
            <a:br>
              <a:rPr lang="en-US" sz="28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28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Matters</a:t>
            </a:r>
            <a:endParaRPr lang="en-US" sz="2900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3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Investigations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initiated</a:t>
            </a:r>
            <a:r>
              <a:rPr lang="en-US" sz="2400" dirty="0">
                <a:latin typeface="+mj-lt"/>
              </a:rPr>
              <a:t> based on:</a:t>
            </a:r>
          </a:p>
          <a:p>
            <a:pPr marL="914400" lvl="1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Government-identified targets</a:t>
            </a:r>
          </a:p>
          <a:p>
            <a:pPr marL="914400" lvl="1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Qui tam suits/whistleblowers</a:t>
            </a:r>
          </a:p>
          <a:p>
            <a:pPr marL="914400" lvl="1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+mj-lt"/>
              </a:rPr>
              <a:t>Contractor self-disclosures</a:t>
            </a: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Types of cases:</a:t>
            </a:r>
            <a:endParaRPr lang="en-US" sz="240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24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Government IT Systems</a:t>
            </a:r>
          </a:p>
          <a:p>
            <a:pPr marL="914400" lvl="1" indent="-4524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Contractor/Grantee IT Systems</a:t>
            </a:r>
          </a:p>
          <a:p>
            <a:pPr marL="914400" lvl="1" indent="-4524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Supply Chain</a:t>
            </a:r>
          </a:p>
          <a:p>
            <a:pPr marL="914400" lvl="1" indent="-4524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Cloud Services </a:t>
            </a:r>
          </a:p>
          <a:p>
            <a:pPr marL="914400" lvl="1" indent="-4524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Violations of Incident Reporting Requirements</a:t>
            </a:r>
          </a:p>
          <a:p>
            <a:pPr marL="914400" lvl="1" indent="-452438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Sensitive Personal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36B15-6393-8E97-FDBF-04580234F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37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AF3F-266D-4E44-B0D3-E82820E1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864108"/>
            <a:ext cx="2210612" cy="4860913"/>
          </a:xfrm>
        </p:spPr>
        <p:txBody>
          <a:bodyPr>
            <a:normAutofit/>
          </a:bodyPr>
          <a:lstStyle/>
          <a:p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Experience with Cyber-Fraud</a:t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Matters</a:t>
            </a: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/>
              <a:t/>
            </a:r>
            <a:br>
              <a:rPr lang="en-US" sz="3200" u="sng" dirty="0"/>
            </a:br>
            <a:endParaRPr lang="en-US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AACA1-3991-5D42-8BA5-76F1062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0050" cy="5120640"/>
          </a:xfrm>
        </p:spPr>
        <p:txBody>
          <a:bodyPr>
            <a:normAutofit fontScale="92500" lnSpcReduction="10000"/>
          </a:bodyPr>
          <a:lstStyle/>
          <a:p>
            <a:pPr marL="461963" lvl="1" indent="-4619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>
                <a:latin typeface="+mj-lt"/>
              </a:rPr>
              <a:t>Allegations include: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600" dirty="0">
              <a:latin typeface="+mj-lt"/>
            </a:endParaRP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Misrepresentations about cybersecurity </a:t>
            </a:r>
            <a:r>
              <a:rPr lang="en-US" sz="2200" dirty="0">
                <a:solidFill>
                  <a:schemeClr val="tx1"/>
                </a:solidFill>
              </a:rPr>
              <a:t>practices or security posture to obtain or maintain Government </a:t>
            </a:r>
            <a:r>
              <a:rPr lang="en-US" sz="2200" dirty="0"/>
              <a:t>contracts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Violations of material cyber requirements – for example, DFARS requirements for protecting CUI or agency requirements for protecting sensitive personal information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Corporate disregard for information security concerns raised by internal experts or outside auditors</a:t>
            </a:r>
          </a:p>
          <a:p>
            <a:pPr marL="914400" lvl="2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200" dirty="0"/>
          </a:p>
          <a:p>
            <a:pPr marL="457200" lvl="1" indent="-45243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600" dirty="0"/>
              <a:t>Four settlements announced to date</a:t>
            </a:r>
            <a:r>
              <a:rPr lang="en-US" sz="1300" dirty="0"/>
              <a:t>. </a:t>
            </a:r>
            <a:r>
              <a:rPr lang="en-US" sz="1500" dirty="0"/>
              <a:t>https://www.justice.gov/civil/practice-areas-0#cyberfraud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54017-41BD-E14B-85C5-14BC990F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74DB4-F053-02B6-71EA-691F4865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195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AF3F-266D-4E44-B0D3-E82820E1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864108"/>
            <a:ext cx="2210612" cy="4860913"/>
          </a:xfrm>
        </p:spPr>
        <p:txBody>
          <a:bodyPr>
            <a:normAutofit/>
          </a:bodyPr>
          <a:lstStyle/>
          <a:p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/>
            </a:r>
            <a:b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</a:br>
            <a:r>
              <a:rPr lang="en-US" sz="3200" u="sng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</a:rPr>
              <a:t>Case Study</a:t>
            </a:r>
            <a:r>
              <a:rPr lang="en-US" sz="3200" u="sng" dirty="0"/>
              <a:t/>
            </a:r>
            <a:br>
              <a:rPr lang="en-US" sz="3200" u="sng" dirty="0"/>
            </a:br>
            <a:r>
              <a:rPr lang="en-US" sz="3200" u="sng" dirty="0"/>
              <a:t/>
            </a:r>
            <a:br>
              <a:rPr lang="en-US" sz="3200" u="sng" dirty="0"/>
            </a:br>
            <a:endParaRPr lang="en-US" sz="3200" u="sng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54017-41BD-E14B-85C5-14BC990F3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50FC-20FC-49D5-A5E4-44120209BB41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111740"/>
              </p:ext>
            </p:extLst>
          </p:nvPr>
        </p:nvGraphicFramePr>
        <p:xfrm>
          <a:off x="2667000" y="762000"/>
          <a:ext cx="6096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7680194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64895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572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400" dirty="0"/>
                        <a:t>ABC Defense Co. develops software, firmware, and applications for </a:t>
                      </a:r>
                      <a:r>
                        <a:rPr lang="en-US" sz="1400" dirty="0" smtClean="0"/>
                        <a:t>DoD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Standard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smtClean="0"/>
                        <a:t>Practice - Nothing unconventional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851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dirty="0"/>
                        <a:t>ABC hires a DevOps manager that insists all development be done on a single server, and the whole codebase is pushed with every update.</a:t>
                      </a:r>
                    </a:p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/>
                        <a:t>This is a poor DevOps practice, but how do we recognize these kind of issues?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47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dirty="0"/>
                        <a:t>ABC subcontracts development work to XYZ, as building their software is a complex process with over 12 developers.</a:t>
                      </a:r>
                    </a:p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50" dirty="0"/>
                        <a:t>Are XYZ subcontractors </a:t>
                      </a:r>
                      <a:r>
                        <a:rPr lang="en-US" sz="1350" dirty="0" smtClean="0"/>
                        <a:t>U.S.-based</a:t>
                      </a:r>
                      <a:r>
                        <a:rPr lang="en-US" sz="1350" dirty="0"/>
                        <a:t>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50" dirty="0"/>
                        <a:t>Is this inputted into </a:t>
                      </a:r>
                      <a:r>
                        <a:rPr lang="en-US" sz="1350" dirty="0" smtClean="0"/>
                        <a:t>electronic Subcontractor</a:t>
                      </a:r>
                      <a:r>
                        <a:rPr lang="en-US" sz="1350" baseline="0" dirty="0" smtClean="0"/>
                        <a:t> Reporting System (</a:t>
                      </a:r>
                      <a:r>
                        <a:rPr lang="en-US" sz="1350" baseline="0" dirty="0" err="1" smtClean="0"/>
                        <a:t>e</a:t>
                      </a:r>
                      <a:r>
                        <a:rPr lang="en-US" sz="1350" dirty="0" err="1" smtClean="0"/>
                        <a:t>SRS</a:t>
                      </a:r>
                      <a:r>
                        <a:rPr lang="en-US" sz="1350" dirty="0" smtClean="0"/>
                        <a:t>)?</a:t>
                      </a:r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dirty="0"/>
                        <a:t>XYZ quickly realizes this DevOps process is incredibly inefficient, but it is resulting in almost double </a:t>
                      </a:r>
                      <a:r>
                        <a:rPr lang="en-US" sz="1350" dirty="0" err="1"/>
                        <a:t>billables</a:t>
                      </a:r>
                      <a:r>
                        <a:rPr lang="en-US" sz="1350" dirty="0"/>
                        <a:t> because every time changes are made, they overwrite others and are creating weeks of error correction.</a:t>
                      </a:r>
                    </a:p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50" dirty="0"/>
                        <a:t>Billing</a:t>
                      </a:r>
                      <a:r>
                        <a:rPr lang="en-US" sz="1350" baseline="0" dirty="0"/>
                        <a:t> fraud?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50" baseline="0" dirty="0"/>
                        <a:t>Where do we draw the line?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50" baseline="0" dirty="0"/>
                        <a:t>How do we distinguish between ineptitude/negligence v. </a:t>
                      </a:r>
                      <a:r>
                        <a:rPr lang="en-US" sz="1350" baseline="0" dirty="0" smtClean="0"/>
                        <a:t>recklessness</a:t>
                      </a:r>
                      <a:r>
                        <a:rPr lang="en-US" sz="1350" baseline="0" dirty="0"/>
                        <a:t>/ intentional fraud?</a:t>
                      </a:r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59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dirty="0"/>
                        <a:t>The developers at XYZ are salaried, so they don’t realize any of the benefits ABC is. A developer quits and makes a hotline complaint.</a:t>
                      </a:r>
                    </a:p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50" dirty="0"/>
                        <a:t>How do</a:t>
                      </a:r>
                      <a:r>
                        <a:rPr lang="en-US" sz="1350" baseline="0" dirty="0"/>
                        <a:t> the subcontractors even know?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50" baseline="0" dirty="0"/>
                        <a:t>How do we investigate the contracts?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350" baseline="0" dirty="0"/>
                        <a:t>How do we investigate the allegations?</a:t>
                      </a:r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52312"/>
                  </a:ext>
                </a:extLst>
              </a:tr>
            </a:tbl>
          </a:graphicData>
        </a:graphic>
      </p:graphicFrame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7CCEDF83-3075-93F4-2819-A6BBAB862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1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64296" y="990600"/>
            <a:ext cx="7772400" cy="314553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Results at a Glance</a:t>
            </a:r>
            <a:endParaRPr lang="en-US" sz="4800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A5A0-6CEF-4742-BD94-A857EDDEE818}" type="slidenum">
              <a:rPr lang="en-US" smtClean="0"/>
              <a:t>9</a:t>
            </a:fld>
            <a:endParaRPr lang="en-US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A4A04976-934F-FF3A-BE14-BA3651B87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4433638" cy="365125"/>
          </a:xfrm>
        </p:spPr>
        <p:txBody>
          <a:bodyPr/>
          <a:lstStyle/>
          <a:p>
            <a:endParaRPr lang="en-US" dirty="0">
              <a:solidFill>
                <a:srgbClr val="FFFFFF"/>
              </a:solidFill>
              <a:latin typeface="Garamond" panose="02020404030301010803" pitchFamily="18" charset="0"/>
            </a:endParaRPr>
          </a:p>
          <a:p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Privileged and FOIA Exempt.  For internal U.S. Government use only.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155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36551</TotalTime>
  <Words>1179</Words>
  <Application>Microsoft Office PowerPoint</Application>
  <PresentationFormat>On-screen Show (4:3)</PresentationFormat>
  <Paragraphs>214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Garamond</vt:lpstr>
      <vt:lpstr>Tahoma</vt:lpstr>
      <vt:lpstr>Times New Roman</vt:lpstr>
      <vt:lpstr>Wingdings</vt:lpstr>
      <vt:lpstr>Wingdings 2</vt:lpstr>
      <vt:lpstr>Frame</vt:lpstr>
      <vt:lpstr>PowerPoint Presentation</vt:lpstr>
      <vt:lpstr>Initiative Objectives </vt:lpstr>
      <vt:lpstr>Execution</vt:lpstr>
      <vt:lpstr>  False Claims Act’s Reach       </vt:lpstr>
      <vt:lpstr>Expected Benefits </vt:lpstr>
      <vt:lpstr>Experience with Cyber-Fraud Matters</vt:lpstr>
      <vt:lpstr>  Experience with Cyber-Fraud Matters  </vt:lpstr>
      <vt:lpstr>  Case Study  </vt:lpstr>
      <vt:lpstr>  Results at a Glance</vt:lpstr>
      <vt:lpstr>Settlement (March 2022)</vt:lpstr>
      <vt:lpstr>Settlement (September 2023)</vt:lpstr>
      <vt:lpstr>  Agency Contributions</vt:lpstr>
      <vt:lpstr>  Subject Matter and Technical Expertise  </vt:lpstr>
      <vt:lpstr> Identifying and Referring Matters  </vt:lpstr>
      <vt:lpstr>      Contacts for Questions, Resources, Referrals, and Ideas      </vt:lpstr>
    </vt:vector>
  </TitlesOfParts>
  <Company>U.S. Department of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Civil Division</dc:creator>
  <cp:lastModifiedBy>Keaney, Sean J., OIG DoD</cp:lastModifiedBy>
  <cp:revision>693</cp:revision>
  <cp:lastPrinted>2020-03-29T15:41:05Z</cp:lastPrinted>
  <dcterms:created xsi:type="dcterms:W3CDTF">2008-05-08T14:14:17Z</dcterms:created>
  <dcterms:modified xsi:type="dcterms:W3CDTF">2023-11-02T14:57:49Z</dcterms:modified>
</cp:coreProperties>
</file>