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handoutMasterIdLst>
    <p:handoutMasterId r:id="rId12"/>
  </p:handoutMasterIdLst>
  <p:sldIdLst>
    <p:sldId id="256" r:id="rId5"/>
    <p:sldId id="259" r:id="rId6"/>
    <p:sldId id="260" r:id="rId7"/>
    <p:sldId id="263" r:id="rId8"/>
    <p:sldId id="262" r:id="rId9"/>
    <p:sldId id="26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03" d="100"/>
          <a:sy n="103" d="100"/>
        </p:scale>
        <p:origin x="714" y="114"/>
      </p:cViewPr>
      <p:guideLst/>
    </p:cSldViewPr>
  </p:slideViewPr>
  <p:notesTextViewPr>
    <p:cViewPr>
      <p:scale>
        <a:sx n="1" d="1"/>
        <a:sy n="1" d="1"/>
      </p:scale>
      <p:origin x="0" y="0"/>
    </p:cViewPr>
  </p:notesTextViewPr>
  <p:sorterViewPr>
    <p:cViewPr>
      <p:scale>
        <a:sx n="150" d="100"/>
        <a:sy n="150" d="100"/>
      </p:scale>
      <p:origin x="0" y="0"/>
    </p:cViewPr>
  </p:sorterViewPr>
  <p:notesViewPr>
    <p:cSldViewPr snapToGrid="0">
      <p:cViewPr>
        <p:scale>
          <a:sx n="170" d="100"/>
          <a:sy n="170" d="100"/>
        </p:scale>
        <p:origin x="1962" y="-183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51DC35-8C9D-44A3-AC65-0E93C816D07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Times New Roman" panose="02020603050405020304" pitchFamily="18" charset="0"/>
              <a:cs typeface="Times New Roman" panose="02020603050405020304" pitchFamily="18" charset="0"/>
            </a:endParaRPr>
          </a:p>
        </p:txBody>
      </p:sp>
      <p:sp>
        <p:nvSpPr>
          <p:cNvPr id="3" name="Date Placeholder 2">
            <a:extLst>
              <a:ext uri="{FF2B5EF4-FFF2-40B4-BE49-F238E27FC236}">
                <a16:creationId xmlns:a16="http://schemas.microsoft.com/office/drawing/2014/main" id="{0E1F9472-1EF1-4401-9E47-D9BB404B11D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D20898-D46E-4A3A-946D-6D7385F71500}" type="datetimeFigureOut">
              <a:rPr lang="en-US" smtClean="0">
                <a:latin typeface="Times New Roman" panose="02020603050405020304" pitchFamily="18" charset="0"/>
                <a:cs typeface="Times New Roman" panose="02020603050405020304" pitchFamily="18" charset="0"/>
              </a:rPr>
              <a:t>5/11/2022</a:t>
            </a:fld>
            <a:endParaRPr lang="en-US"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73313958-9AD7-44A7-B255-86648C2F19F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42F4C25A-B74B-4196-AFD6-EE73BFF77CA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768FB0-C31F-4EAC-93F7-A2D93A37346A}" type="slidenum">
              <a:rPr lang="en-US" smtClean="0">
                <a:latin typeface="Times New Roman" panose="02020603050405020304" pitchFamily="18" charset="0"/>
                <a:cs typeface="Times New Roman" panose="02020603050405020304" pitchFamily="18" charset="0"/>
              </a:rPr>
              <a:t>‹#›</a:t>
            </a:fld>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99607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Times New Roman" panose="02020603050405020304" pitchFamily="18" charset="0"/>
                <a:cs typeface="Times New Roman" panose="02020603050405020304" pitchFamily="18"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B1006C-1385-4139-9B16-49632A83C494}" type="datetimeFigureOut">
              <a:rPr lang="en-US" smtClean="0"/>
              <a:t>5/11/2022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7DF898-4160-46A9-8813-686FE1EED1B5}" type="slidenum">
              <a:rPr lang="en-US" smtClean="0"/>
              <a:t>‹#›</a:t>
            </a:fld>
            <a:endParaRPr lang="en-US" dirty="0"/>
          </a:p>
        </p:txBody>
      </p:sp>
    </p:spTree>
    <p:extLst>
      <p:ext uri="{BB962C8B-B14F-4D97-AF65-F5344CB8AC3E}">
        <p14:creationId xmlns:p14="http://schemas.microsoft.com/office/powerpoint/2010/main" val="410632299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7DF898-4160-46A9-8813-686FE1EED1B5}" type="slidenum">
              <a:rPr lang="en-US" smtClean="0"/>
              <a:t>1</a:t>
            </a:fld>
            <a:endParaRPr lang="en-US" dirty="0"/>
          </a:p>
        </p:txBody>
      </p:sp>
    </p:spTree>
    <p:extLst>
      <p:ext uri="{BB962C8B-B14F-4D97-AF65-F5344CB8AC3E}">
        <p14:creationId xmlns:p14="http://schemas.microsoft.com/office/powerpoint/2010/main" val="2671689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7DF898-4160-46A9-8813-686FE1EED1B5}" type="slidenum">
              <a:rPr lang="en-US" smtClean="0"/>
              <a:t>2</a:t>
            </a:fld>
            <a:endParaRPr lang="en-US" dirty="0"/>
          </a:p>
        </p:txBody>
      </p:sp>
    </p:spTree>
    <p:extLst>
      <p:ext uri="{BB962C8B-B14F-4D97-AF65-F5344CB8AC3E}">
        <p14:creationId xmlns:p14="http://schemas.microsoft.com/office/powerpoint/2010/main" val="1161646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7DF898-4160-46A9-8813-686FE1EED1B5}" type="slidenum">
              <a:rPr lang="en-US" smtClean="0"/>
              <a:t>3</a:t>
            </a:fld>
            <a:endParaRPr lang="en-US" dirty="0"/>
          </a:p>
        </p:txBody>
      </p:sp>
    </p:spTree>
    <p:extLst>
      <p:ext uri="{BB962C8B-B14F-4D97-AF65-F5344CB8AC3E}">
        <p14:creationId xmlns:p14="http://schemas.microsoft.com/office/powerpoint/2010/main" val="58078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Font typeface="+mj-lt"/>
              <a:buAutoNum type="alphaUcPeriod"/>
            </a:pPr>
            <a:r>
              <a:rPr lang="en-US" sz="800" dirty="0">
                <a:effectLst/>
                <a:latin typeface="Calibri Light" panose="020F0302020204030204" pitchFamily="34" charset="0"/>
                <a:ea typeface="Calibri" panose="020F0502020204030204" pitchFamily="34" charset="0"/>
              </a:rPr>
              <a:t>OMB Circular A-136, section II.3.2.2, which stated, “</a:t>
            </a:r>
            <a:r>
              <a:rPr lang="en-US" sz="800" i="1" dirty="0">
                <a:effectLst/>
                <a:latin typeface="Calibri Light" panose="020F0302020204030204" pitchFamily="34" charset="0"/>
                <a:ea typeface="Calibri" panose="020F0502020204030204" pitchFamily="34" charset="0"/>
              </a:rPr>
              <a:t>entities </a:t>
            </a:r>
            <a:r>
              <a:rPr lang="en-US" sz="800" b="1" dirty="0">
                <a:effectLst/>
                <a:latin typeface="Calibri Light" panose="020F0302020204030204" pitchFamily="34" charset="0"/>
                <a:ea typeface="Calibri" panose="020F0502020204030204" pitchFamily="34" charset="0"/>
              </a:rPr>
              <a:t>must</a:t>
            </a:r>
            <a:r>
              <a:rPr lang="en-US" sz="800" dirty="0">
                <a:effectLst/>
                <a:latin typeface="Calibri Light" panose="020F0302020204030204" pitchFamily="34" charset="0"/>
                <a:ea typeface="Calibri" panose="020F0502020204030204" pitchFamily="34" charset="0"/>
              </a:rPr>
              <a:t> use the asset and liability line titles on the numbered lines…” This mandate by OMB adversely impacted the presentation decisions Federal entities may have made to comply with both SFFAS 1 and the updated Treasury crosswalk guidance. Thus, the conflicting accounting standards and financial reporting requirements among 1) FASAB’s definition of Accounts Receivable, Accounts Payable, and Other Liabilities; 2) OMB’s mandate regarding the titling of line items in the Balance Sheet; and 3) Treasury’s updated USSGL crosswalk for the Balance Sheet prescribing the combination of certain intragovernmental assets and intragovernmental liabilities, put Federal entities at risk for non-compliance with U.S. GAAP. </a:t>
            </a:r>
            <a:r>
              <a:rPr lang="en-US" sz="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SFFAS 1, </a:t>
            </a:r>
            <a:r>
              <a:rPr lang="en-US" sz="800" i="1" dirty="0">
                <a:solidFill>
                  <a:srgbClr val="000000"/>
                </a:solidFill>
                <a:effectLst/>
                <a:latin typeface="Calibri Light" panose="020F0302020204030204" pitchFamily="34" charset="0"/>
                <a:ea typeface="Times New Roman" panose="02020603050405020304" pitchFamily="18" charset="0"/>
                <a:cs typeface="Times New Roman" panose="02020603050405020304" pitchFamily="18" charset="0"/>
              </a:rPr>
              <a:t>Accounting for Selected Assets and Liabilities</a:t>
            </a:r>
            <a:r>
              <a:rPr lang="en-US" sz="800" dirty="0">
                <a:solidFill>
                  <a:srgbClr val="000000"/>
                </a:solidFill>
                <a:effectLst/>
                <a:latin typeface="Calibri Light" panose="020F0302020204030204" pitchFamily="34" charset="0"/>
                <a:ea typeface="Times New Roman" panose="02020603050405020304" pitchFamily="18" charset="0"/>
                <a:cs typeface="Times New Roman" panose="02020603050405020304" pitchFamily="18" charset="0"/>
              </a:rPr>
              <a:t>, definitions for:</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0"/>
              </a:spcBef>
              <a:spcAft>
                <a:spcPts val="0"/>
              </a:spcAft>
              <a:buFont typeface="+mj-lt"/>
              <a:buAutoNum type="arabicParenR"/>
            </a:pPr>
            <a:r>
              <a:rPr lang="en-US" sz="800" u="sng" dirty="0">
                <a:effectLst/>
                <a:latin typeface="Calibri Light" panose="020F0302020204030204" pitchFamily="34" charset="0"/>
                <a:ea typeface="Calibri" panose="020F0502020204030204" pitchFamily="34" charset="0"/>
                <a:cs typeface="Times New Roman" panose="02020603050405020304" pitchFamily="18" charset="0"/>
              </a:rPr>
              <a:t>Accounts Receivable</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685800" marR="0" algn="just">
              <a:spcBef>
                <a:spcPts val="0"/>
              </a:spcBef>
              <a:spcAft>
                <a:spcPts val="0"/>
              </a:spcAft>
            </a:pPr>
            <a:r>
              <a:rPr lang="en-US" sz="800" dirty="0">
                <a:effectLst/>
                <a:latin typeface="Calibri Light" panose="020F0302020204030204" pitchFamily="34" charset="0"/>
                <a:ea typeface="Calibri" panose="020F0502020204030204" pitchFamily="34" charset="0"/>
                <a:cs typeface="Times New Roman" panose="02020603050405020304" pitchFamily="18" charset="0"/>
              </a:rPr>
              <a:t>40. Accounts receivable arise from claims to cash or other assets. The accounting standard for accounts receivable is set forth below.</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0"/>
              </a:spcBef>
              <a:spcAft>
                <a:spcPts val="0"/>
              </a:spcAft>
              <a:buFont typeface="+mj-lt"/>
              <a:buAutoNum type="arabicParenR"/>
            </a:pPr>
            <a:r>
              <a:rPr lang="en-US" sz="800" u="sng" dirty="0">
                <a:effectLst/>
                <a:latin typeface="Calibri Light" panose="020F0302020204030204" pitchFamily="34" charset="0"/>
                <a:ea typeface="Calibri" panose="020F0502020204030204" pitchFamily="34" charset="0"/>
                <a:cs typeface="Times New Roman" panose="02020603050405020304" pitchFamily="18" charset="0"/>
              </a:rPr>
              <a:t>Accounts Payable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685800" marR="0" algn="just">
              <a:spcBef>
                <a:spcPts val="0"/>
              </a:spcBef>
              <a:spcAft>
                <a:spcPts val="0"/>
              </a:spcAft>
            </a:pPr>
            <a:r>
              <a:rPr lang="en-US" sz="800" dirty="0">
                <a:effectLst/>
                <a:latin typeface="Calibri Light" panose="020F0302020204030204" pitchFamily="34" charset="0"/>
                <a:ea typeface="Calibri" panose="020F0502020204030204" pitchFamily="34" charset="0"/>
                <a:cs typeface="Times New Roman" panose="02020603050405020304" pitchFamily="18" charset="0"/>
              </a:rPr>
              <a:t>74. Accounts payable are amounts owed by a federal entity for goods and services received from, progress in contract performance made by, and rents due to other entities.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685800" marR="0" algn="just">
              <a:spcBef>
                <a:spcPts val="0"/>
              </a:spcBef>
              <a:spcAft>
                <a:spcPts val="0"/>
              </a:spcAft>
            </a:pPr>
            <a:r>
              <a:rPr lang="en-US" sz="800" dirty="0">
                <a:effectLst/>
                <a:latin typeface="Calibri Light" panose="020F0302020204030204" pitchFamily="34" charset="0"/>
                <a:ea typeface="Calibri" panose="020F0502020204030204" pitchFamily="34" charset="0"/>
                <a:cs typeface="Times New Roman" panose="02020603050405020304" pitchFamily="18" charset="0"/>
              </a:rPr>
              <a:t>75. </a:t>
            </a:r>
            <a:r>
              <a:rPr lang="en-US" sz="800" b="1" i="1" dirty="0">
                <a:effectLst/>
                <a:latin typeface="Calibri Light" panose="020F0302020204030204" pitchFamily="34" charset="0"/>
                <a:ea typeface="Calibri" panose="020F0502020204030204" pitchFamily="34" charset="0"/>
                <a:cs typeface="Times New Roman" panose="02020603050405020304" pitchFamily="18" charset="0"/>
              </a:rPr>
              <a:t>Accounts payable are</a:t>
            </a:r>
            <a:r>
              <a:rPr lang="en-US" sz="800" b="1" dirty="0">
                <a:effectLst/>
                <a:latin typeface="Calibri Light" panose="020F0302020204030204" pitchFamily="34" charset="0"/>
                <a:ea typeface="Calibri" panose="020F0502020204030204" pitchFamily="34" charset="0"/>
                <a:cs typeface="Times New Roman" panose="02020603050405020304" pitchFamily="18" charset="0"/>
              </a:rPr>
              <a:t> </a:t>
            </a:r>
            <a:r>
              <a:rPr lang="en-US" sz="800" b="1" i="1" dirty="0">
                <a:effectLst/>
                <a:latin typeface="Calibri Light" panose="020F0302020204030204" pitchFamily="34" charset="0"/>
                <a:ea typeface="Calibri" panose="020F0502020204030204" pitchFamily="34" charset="0"/>
                <a:cs typeface="Times New Roman" panose="02020603050405020304" pitchFamily="18" charset="0"/>
              </a:rPr>
              <a:t>not intended to include liabilities related to on-going continuous expenses such as employees' salary and benefits</a:t>
            </a:r>
            <a:r>
              <a:rPr lang="en-US" sz="800" b="1" dirty="0">
                <a:effectLst/>
                <a:latin typeface="Calibri Light" panose="020F0302020204030204" pitchFamily="34" charset="0"/>
                <a:ea typeface="Calibri" panose="020F0502020204030204" pitchFamily="34" charset="0"/>
                <a:cs typeface="Times New Roman" panose="02020603050405020304" pitchFamily="18" charset="0"/>
              </a:rPr>
              <a:t>, which are covered by other current liabilities.</a:t>
            </a:r>
            <a:r>
              <a:rPr lang="en-US" sz="800" dirty="0">
                <a:effectLst/>
                <a:latin typeface="Calibri Light" panose="020F0302020204030204" pitchFamily="34" charset="0"/>
                <a:ea typeface="Calibri" panose="020F0502020204030204" pitchFamily="34" charset="0"/>
                <a:cs typeface="Times New Roman" panose="02020603050405020304" pitchFamily="18" charset="0"/>
              </a:rPr>
              <a:t> (See recommended standard for Other Current Liabilities.)</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0"/>
              </a:spcBef>
              <a:spcAft>
                <a:spcPts val="0"/>
              </a:spcAft>
              <a:buFont typeface="+mj-lt"/>
              <a:buAutoNum type="arabicParenR"/>
            </a:pPr>
            <a:r>
              <a:rPr lang="en-US" sz="800" u="sng" dirty="0">
                <a:effectLst/>
                <a:latin typeface="Calibri Light" panose="020F0302020204030204" pitchFamily="34" charset="0"/>
                <a:ea typeface="Calibri" panose="020F0502020204030204" pitchFamily="34" charset="0"/>
                <a:cs typeface="Times New Roman" panose="02020603050405020304" pitchFamily="18" charset="0"/>
              </a:rPr>
              <a:t>Other Current Liabilities</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685800" marR="0" algn="just">
              <a:spcBef>
                <a:spcPts val="0"/>
              </a:spcBef>
              <a:spcAft>
                <a:spcPts val="0"/>
              </a:spcAft>
            </a:pPr>
            <a:r>
              <a:rPr lang="en-US" sz="800" dirty="0">
                <a:effectLst/>
                <a:latin typeface="Calibri Light" panose="020F0302020204030204" pitchFamily="34" charset="0"/>
                <a:ea typeface="Calibri" panose="020F0502020204030204" pitchFamily="34" charset="0"/>
                <a:cs typeface="Times New Roman" panose="02020603050405020304" pitchFamily="18" charset="0"/>
              </a:rPr>
              <a:t>83. The </a:t>
            </a:r>
            <a:r>
              <a:rPr lang="en-US" sz="800" b="1" i="1" dirty="0">
                <a:effectLst/>
                <a:latin typeface="Calibri Light" panose="020F0302020204030204" pitchFamily="34" charset="0"/>
                <a:ea typeface="Calibri" panose="020F0502020204030204" pitchFamily="34" charset="0"/>
                <a:cs typeface="Times New Roman" panose="02020603050405020304" pitchFamily="18" charset="0"/>
              </a:rPr>
              <a:t>term other current liabilities is used to report current liabilities that are not recognized in specific categories such as accounts payable</a:t>
            </a:r>
            <a:r>
              <a:rPr lang="en-US" sz="800" b="1" dirty="0">
                <a:effectLst/>
                <a:latin typeface="Calibri Light" panose="020F0302020204030204" pitchFamily="34" charset="0"/>
                <a:ea typeface="Calibri" panose="020F0502020204030204" pitchFamily="34" charset="0"/>
                <a:cs typeface="Times New Roman" panose="02020603050405020304" pitchFamily="18" charset="0"/>
              </a:rPr>
              <a:t>; </a:t>
            </a:r>
            <a:r>
              <a:rPr lang="en-US" sz="800" dirty="0">
                <a:effectLst/>
                <a:latin typeface="Calibri Light" panose="020F0302020204030204" pitchFamily="34" charset="0"/>
                <a:ea typeface="Calibri" panose="020F0502020204030204" pitchFamily="34" charset="0"/>
                <a:cs typeface="Times New Roman" panose="02020603050405020304" pitchFamily="18" charset="0"/>
              </a:rPr>
              <a:t>interest payable; debt owed to the public, Treasury, or other entities; and liabilities for loan guarantee losses. Other current liabilities may include unpaid expenses that are accrued for the fiscal year for which the financial statements are prepared and are expected to be paid within the fiscal year following the reporting date.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685800" marR="0" algn="just">
              <a:spcBef>
                <a:spcPts val="0"/>
              </a:spcBef>
              <a:spcAft>
                <a:spcPts val="0"/>
              </a:spcAft>
            </a:pPr>
            <a:r>
              <a:rPr lang="en-US" sz="800" dirty="0">
                <a:effectLst/>
                <a:latin typeface="Calibri Light" panose="020F0302020204030204" pitchFamily="34" charset="0"/>
                <a:ea typeface="Calibri" panose="020F0502020204030204" pitchFamily="34" charset="0"/>
                <a:cs typeface="Times New Roman" panose="02020603050405020304" pitchFamily="18" charset="0"/>
              </a:rPr>
              <a:t>84. </a:t>
            </a:r>
            <a:r>
              <a:rPr lang="en-US" sz="800" b="1" i="1" dirty="0">
                <a:effectLst/>
                <a:latin typeface="Calibri Light" panose="020F0302020204030204" pitchFamily="34" charset="0"/>
                <a:ea typeface="Calibri" panose="020F0502020204030204" pitchFamily="34" charset="0"/>
                <a:cs typeface="Times New Roman" panose="02020603050405020304" pitchFamily="18" charset="0"/>
              </a:rPr>
              <a:t>Typical examples of other current liabilities to be recognized are: (a) accrued employees’ wages, bonuses, and salaries for services rendered in the current fiscal year for which paychecks will be issued in the following year</a:t>
            </a:r>
            <a:r>
              <a:rPr lang="en-US" sz="800" b="1" dirty="0">
                <a:effectLst/>
                <a:latin typeface="Calibri Light" panose="020F0302020204030204" pitchFamily="34" charset="0"/>
                <a:ea typeface="Calibri" panose="020F0502020204030204" pitchFamily="34" charset="0"/>
                <a:cs typeface="Times New Roman" panose="02020603050405020304" pitchFamily="18" charset="0"/>
              </a:rPr>
              <a:t>;</a:t>
            </a:r>
            <a:r>
              <a:rPr lang="en-US" sz="800" dirty="0">
                <a:effectLst/>
                <a:latin typeface="Calibri Light" panose="020F0302020204030204" pitchFamily="34" charset="0"/>
                <a:ea typeface="Calibri" panose="020F0502020204030204" pitchFamily="34" charset="0"/>
                <a:cs typeface="Times New Roman" panose="02020603050405020304" pitchFamily="18" charset="0"/>
              </a:rPr>
              <a:t> (b) accrued entitlement benefits payable, such as Old Age Survivors Insurance (OASI) and Veterans Compensation and Pension benefits applicable to the current period but not yet paid, and (c) annuities for the current fiscal year administered by trust, pension, or insurance programs for which payment would be made in the following fiscal year. Such liabilities may be presented on the face of the financial reports as Other Current Liabilities or as one or more separate categories depending on the materiality of the amounts.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685800" marR="0" algn="just">
              <a:spcBef>
                <a:spcPts val="0"/>
              </a:spcBef>
              <a:spcAft>
                <a:spcPts val="0"/>
              </a:spcAft>
            </a:pPr>
            <a:r>
              <a:rPr lang="en-US" sz="800" dirty="0">
                <a:effectLst/>
                <a:latin typeface="Calibri Light" panose="020F0302020204030204" pitchFamily="34" charset="0"/>
                <a:ea typeface="Calibri" panose="020F0502020204030204" pitchFamily="34" charset="0"/>
                <a:cs typeface="Times New Roman" panose="02020603050405020304" pitchFamily="18" charset="0"/>
              </a:rPr>
              <a:t>85. Federal entities may receive advances and prepayments from other entities for goods to be delivered or services to be performed. Before revenues are earned, the current portion of the advances and prepayments should be recorded as other current liabilities. After the revenue is earned (goods or services are delivered, or performance progress is made according to engineering evaluations), the entity should record the appropriate amount as a revenue or financing source and should reduce the liability accordingly. Other current liabilities due to federal entities are intragovernmental liabilities that should be reported separately from those due to employees and the public.</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57DF898-4160-46A9-8813-686FE1EED1B5}" type="slidenum">
              <a:rPr lang="en-US" smtClean="0"/>
              <a:t>4</a:t>
            </a:fld>
            <a:endParaRPr lang="en-US" dirty="0"/>
          </a:p>
        </p:txBody>
      </p:sp>
    </p:spTree>
    <p:extLst>
      <p:ext uri="{BB962C8B-B14F-4D97-AF65-F5344CB8AC3E}">
        <p14:creationId xmlns:p14="http://schemas.microsoft.com/office/powerpoint/2010/main" val="3597846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Calibri Light" panose="020F0302020204030204" pitchFamily="34" charset="0"/>
                <a:ea typeface="Calibri" panose="020F0502020204030204" pitchFamily="34" charset="0"/>
              </a:rPr>
              <a:t>Furthermore, intragovernmental Accounts Receivable included an additional USSGL Account, 199000, </a:t>
            </a:r>
            <a:r>
              <a:rPr lang="en-US" sz="1200" i="1" dirty="0">
                <a:effectLst/>
                <a:latin typeface="Calibri Light" panose="020F0302020204030204" pitchFamily="34" charset="0"/>
                <a:ea typeface="Calibri" panose="020F0502020204030204" pitchFamily="34" charset="0"/>
              </a:rPr>
              <a:t>Other Assets</a:t>
            </a:r>
            <a:r>
              <a:rPr lang="en-US" sz="1200" dirty="0">
                <a:effectLst/>
                <a:latin typeface="Calibri Light" panose="020F0302020204030204" pitchFamily="34" charset="0"/>
                <a:ea typeface="Calibri" panose="020F0502020204030204" pitchFamily="34" charset="0"/>
              </a:rPr>
              <a:t>, which had traditionally been reported on a separate Balance Sheet line, Other Assets</a:t>
            </a:r>
          </a:p>
          <a:p>
            <a:endParaRPr lang="en-US" dirty="0"/>
          </a:p>
        </p:txBody>
      </p:sp>
      <p:sp>
        <p:nvSpPr>
          <p:cNvPr id="4" name="Slide Number Placeholder 3"/>
          <p:cNvSpPr>
            <a:spLocks noGrp="1"/>
          </p:cNvSpPr>
          <p:nvPr>
            <p:ph type="sldNum" sz="quarter" idx="5"/>
          </p:nvPr>
        </p:nvSpPr>
        <p:spPr/>
        <p:txBody>
          <a:bodyPr/>
          <a:lstStyle/>
          <a:p>
            <a:fld id="{257DF898-4160-46A9-8813-686FE1EED1B5}" type="slidenum">
              <a:rPr lang="en-US" smtClean="0"/>
              <a:t>5</a:t>
            </a:fld>
            <a:endParaRPr lang="en-US" dirty="0"/>
          </a:p>
        </p:txBody>
      </p:sp>
    </p:spTree>
    <p:extLst>
      <p:ext uri="{BB962C8B-B14F-4D97-AF65-F5344CB8AC3E}">
        <p14:creationId xmlns:p14="http://schemas.microsoft.com/office/powerpoint/2010/main" val="3760001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7DF898-4160-46A9-8813-686FE1EED1B5}" type="slidenum">
              <a:rPr lang="en-US" smtClean="0"/>
              <a:t>6</a:t>
            </a:fld>
            <a:endParaRPr lang="en-US" dirty="0"/>
          </a:p>
        </p:txBody>
      </p:sp>
    </p:spTree>
    <p:extLst>
      <p:ext uri="{BB962C8B-B14F-4D97-AF65-F5344CB8AC3E}">
        <p14:creationId xmlns:p14="http://schemas.microsoft.com/office/powerpoint/2010/main" val="5084006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9B18C-1E2E-406F-B723-ABFF83150987}"/>
              </a:ext>
            </a:extLst>
          </p:cNvPr>
          <p:cNvSpPr>
            <a:spLocks noGrp="1"/>
          </p:cNvSpPr>
          <p:nvPr>
            <p:ph type="ctrTitle" hasCustomPrompt="1"/>
          </p:nvPr>
        </p:nvSpPr>
        <p:spPr>
          <a:xfrm>
            <a:off x="1524000" y="881110"/>
            <a:ext cx="9144000" cy="3237988"/>
          </a:xfrm>
          <a:noFill/>
        </p:spPr>
        <p:txBody>
          <a:bodyPr anchor="ctr" anchorCtr="0">
            <a:noAutofit/>
          </a:bodyPr>
          <a:lstStyle>
            <a:lvl1pPr marL="0" algn="ctr" defTabSz="914400" rtl="0" eaLnBrk="1" latinLnBrk="0" hangingPunct="1">
              <a:defRPr lang="en-US" sz="4000" b="1" kern="1200" dirty="0">
                <a:solidFill>
                  <a:schemeClr val="tx1"/>
                </a:solidFill>
                <a:latin typeface="Times New Roman" panose="02020603050405020304" pitchFamily="18" charset="0"/>
                <a:ea typeface="+mn-ea"/>
                <a:cs typeface="Times New Roman" panose="02020603050405020304" pitchFamily="18"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[Title]</a:t>
            </a:r>
            <a:br>
              <a:rPr kumimoji="0" lang="en-US" sz="4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br>
            <a:br>
              <a:rPr kumimoji="0" lang="en-US" sz="4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br>
            <a:r>
              <a:rPr kumimoji="0" lang="en-US" sz="4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[Agency] </a:t>
            </a:r>
            <a:br>
              <a:rPr kumimoji="0" lang="en-US" sz="4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br>
            <a:br>
              <a:rPr kumimoji="0" lang="en-US" sz="36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rPr>
            </a:br>
            <a:r>
              <a:rPr kumimoji="0" lang="en-US" sz="4000" b="1" i="0" u="none" strike="noStrike" kern="1200" cap="none" spc="0" normalizeH="0" baseline="0" noProof="0" dirty="0">
                <a:ln>
                  <a:noFill/>
                </a:ln>
                <a:solidFill>
                  <a:srgbClr val="002060"/>
                </a:solidFill>
                <a:effectLst/>
                <a:uLnTx/>
                <a:uFillTx/>
                <a:latin typeface="Times New Roman"/>
                <a:ea typeface="+mn-ea"/>
                <a:cs typeface="Times New Roman"/>
              </a:rPr>
              <a:t>[Presentation]</a:t>
            </a:r>
            <a:endParaRPr kumimoji="0" lang="en-US" sz="40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
        <p:nvSpPr>
          <p:cNvPr id="3" name="Subtitle 2">
            <a:extLst>
              <a:ext uri="{FF2B5EF4-FFF2-40B4-BE49-F238E27FC236}">
                <a16:creationId xmlns:a16="http://schemas.microsoft.com/office/drawing/2014/main" id="{95D11195-1775-45CF-9287-21C2F844A209}"/>
              </a:ext>
            </a:extLst>
          </p:cNvPr>
          <p:cNvSpPr>
            <a:spLocks noGrp="1"/>
          </p:cNvSpPr>
          <p:nvPr>
            <p:ph type="subTitle" idx="1" hasCustomPrompt="1"/>
          </p:nvPr>
        </p:nvSpPr>
        <p:spPr>
          <a:xfrm>
            <a:off x="0" y="4765759"/>
            <a:ext cx="12192000" cy="811850"/>
          </a:xfrm>
          <a:solidFill>
            <a:srgbClr val="002060"/>
          </a:solidFill>
        </p:spPr>
        <p:txBody>
          <a:bodyPr anchor="ctr" anchorCtr="0"/>
          <a:lstStyle>
            <a:lvl1pPr marL="0" indent="0" algn="ctr">
              <a:buNone/>
              <a:defRPr lang="en-US" sz="2000" b="1" kern="1200" dirty="0" smtClean="0">
                <a:solidFill>
                  <a:schemeClr val="lt1"/>
                </a:solidFill>
                <a:latin typeface="Times New Roman" panose="02020603050405020304" pitchFamily="18" charset="0"/>
                <a:ea typeface="+mn-ea"/>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[Location]</a:t>
            </a:r>
          </a:p>
          <a:p>
            <a:r>
              <a:rPr lang="en-US" dirty="0"/>
              <a:t>[Time and/or Date]</a:t>
            </a:r>
          </a:p>
        </p:txBody>
      </p:sp>
      <p:pic>
        <p:nvPicPr>
          <p:cNvPr id="7" name="Picture 6" descr="RMA Logo">
            <a:extLst>
              <a:ext uri="{FF2B5EF4-FFF2-40B4-BE49-F238E27FC236}">
                <a16:creationId xmlns:a16="http://schemas.microsoft.com/office/drawing/2014/main" id="{CE5D297E-63A5-4FE4-A875-965C70FDEE8F}"/>
              </a:ext>
            </a:extLst>
          </p:cNvPr>
          <p:cNvPicPr>
            <a:picLocks noChangeAspect="1"/>
          </p:cNvPicPr>
          <p:nvPr userDrawn="1"/>
        </p:nvPicPr>
        <p:blipFill>
          <a:blip r:embed="rId2"/>
          <a:stretch>
            <a:fillRect/>
          </a:stretch>
        </p:blipFill>
        <p:spPr>
          <a:xfrm>
            <a:off x="4649691" y="5744293"/>
            <a:ext cx="2902649" cy="988517"/>
          </a:xfrm>
          <a:prstGeom prst="rect">
            <a:avLst/>
          </a:prstGeom>
        </p:spPr>
      </p:pic>
      <p:sp>
        <p:nvSpPr>
          <p:cNvPr id="8" name="Footer Placeholder 7">
            <a:extLst>
              <a:ext uri="{FF2B5EF4-FFF2-40B4-BE49-F238E27FC236}">
                <a16:creationId xmlns:a16="http://schemas.microsoft.com/office/drawing/2014/main" id="{BD8510E3-6DA1-4B39-AD3D-B49129B9A6D2}"/>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EA62FAAF-908A-4EE5-9874-9CA11008EFEB}"/>
              </a:ext>
            </a:extLst>
          </p:cNvPr>
          <p:cNvSpPr>
            <a:spLocks noGrp="1"/>
          </p:cNvSpPr>
          <p:nvPr>
            <p:ph type="sldNum" sz="quarter" idx="11"/>
          </p:nvPr>
        </p:nvSpPr>
        <p:spPr/>
        <p:txBody>
          <a:bodyPr/>
          <a:lstStyle>
            <a:lvl1pPr>
              <a:defRPr b="1">
                <a:solidFill>
                  <a:srgbClr val="002060"/>
                </a:solidFill>
              </a:defRPr>
            </a:lvl1pPr>
          </a:lstStyle>
          <a:p>
            <a:fld id="{D4920C97-DFCF-413E-B466-B189E967A1D8}" type="slidenum">
              <a:rPr lang="en-US" smtClean="0"/>
              <a:pPr/>
              <a:t>‹#›</a:t>
            </a:fld>
            <a:endParaRPr lang="en-US" dirty="0"/>
          </a:p>
        </p:txBody>
      </p:sp>
    </p:spTree>
    <p:extLst>
      <p:ext uri="{BB962C8B-B14F-4D97-AF65-F5344CB8AC3E}">
        <p14:creationId xmlns:p14="http://schemas.microsoft.com/office/powerpoint/2010/main" val="611992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a:extLst>
              <a:ext uri="{FF2B5EF4-FFF2-40B4-BE49-F238E27FC236}">
                <a16:creationId xmlns:a16="http://schemas.microsoft.com/office/drawing/2014/main" id="{8EA35811-CE4C-4D59-A84C-95A480EE2545}"/>
              </a:ext>
            </a:extLst>
          </p:cNvPr>
          <p:cNvSpPr>
            <a:spLocks noGrp="1"/>
          </p:cNvSpPr>
          <p:nvPr>
            <p:ph type="body" orient="vert" idx="1"/>
          </p:nvPr>
        </p:nvSpPr>
        <p:spPr>
          <a:xfrm>
            <a:off x="838200" y="1245140"/>
            <a:ext cx="10515600" cy="49318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D8B2A17D-AD90-45E5-B2F3-08E31DD8FDC2}"/>
              </a:ext>
            </a:extLst>
          </p:cNvPr>
          <p:cNvSpPr>
            <a:spLocks noGrp="1"/>
          </p:cNvSpPr>
          <p:nvPr>
            <p:ph type="ftr" sz="quarter" idx="11"/>
          </p:nvPr>
        </p:nvSpPr>
        <p:spPr>
          <a:xfrm>
            <a:off x="914400" y="6483382"/>
            <a:ext cx="10363200" cy="365125"/>
          </a:xfrm>
          <a:prstGeom prst="rect">
            <a:avLst/>
          </a:prstGeom>
        </p:spPr>
        <p:txBody>
          <a:bodyPr/>
          <a:lstStyle/>
          <a:p>
            <a:endParaRPr lang="en-US" dirty="0"/>
          </a:p>
        </p:txBody>
      </p:sp>
      <p:sp>
        <p:nvSpPr>
          <p:cNvPr id="8" name="Title 7">
            <a:extLst>
              <a:ext uri="{FF2B5EF4-FFF2-40B4-BE49-F238E27FC236}">
                <a16:creationId xmlns:a16="http://schemas.microsoft.com/office/drawing/2014/main" id="{1536FF85-93E9-4FEB-BB55-80D4A839D0E3}"/>
              </a:ext>
            </a:extLst>
          </p:cNvPr>
          <p:cNvSpPr>
            <a:spLocks noGrp="1"/>
          </p:cNvSpPr>
          <p:nvPr>
            <p:ph type="title"/>
          </p:nvPr>
        </p:nvSpPr>
        <p:spPr/>
        <p:txBody>
          <a:bodyPr/>
          <a:lstStyle/>
          <a:p>
            <a:r>
              <a:rPr lang="en-US"/>
              <a:t>Click to edit Master title style</a:t>
            </a:r>
          </a:p>
        </p:txBody>
      </p:sp>
      <p:sp>
        <p:nvSpPr>
          <p:cNvPr id="9" name="Slide Number Placeholder 8">
            <a:extLst>
              <a:ext uri="{FF2B5EF4-FFF2-40B4-BE49-F238E27FC236}">
                <a16:creationId xmlns:a16="http://schemas.microsoft.com/office/drawing/2014/main" id="{002D47ED-E8B5-414D-8ECF-10A384C2B91C}"/>
              </a:ext>
            </a:extLst>
          </p:cNvPr>
          <p:cNvSpPr>
            <a:spLocks noGrp="1"/>
          </p:cNvSpPr>
          <p:nvPr>
            <p:ph type="sldNum" sz="quarter" idx="12"/>
          </p:nvPr>
        </p:nvSpPr>
        <p:spPr/>
        <p:txBody>
          <a:bodyPr/>
          <a:lstStyle/>
          <a:p>
            <a:fld id="{D4920C97-DFCF-413E-B466-B189E967A1D8}" type="slidenum">
              <a:rPr lang="en-US" smtClean="0"/>
              <a:pPr/>
              <a:t>‹#›</a:t>
            </a:fld>
            <a:endParaRPr lang="en-US" dirty="0"/>
          </a:p>
        </p:txBody>
      </p:sp>
    </p:spTree>
    <p:extLst>
      <p:ext uri="{BB962C8B-B14F-4D97-AF65-F5344CB8AC3E}">
        <p14:creationId xmlns:p14="http://schemas.microsoft.com/office/powerpoint/2010/main" val="2654769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60B827-1931-4A7A-96E2-D9D545F791DF}"/>
              </a:ext>
            </a:extLst>
          </p:cNvPr>
          <p:cNvSpPr>
            <a:spLocks noGrp="1"/>
          </p:cNvSpPr>
          <p:nvPr>
            <p:ph type="title" orient="vert"/>
          </p:nvPr>
        </p:nvSpPr>
        <p:spPr>
          <a:xfrm>
            <a:off x="11353800" y="0"/>
            <a:ext cx="838200" cy="6858000"/>
          </a:xfrm>
        </p:spPr>
        <p:txBody>
          <a:bodyPr vert="eaVert"/>
          <a:lstStyle>
            <a:lvl1pPr>
              <a:defRPr b="0"/>
            </a:lvl1pPr>
          </a:lstStyle>
          <a:p>
            <a:r>
              <a:rPr lang="en-US"/>
              <a:t>Click to edit Master title style</a:t>
            </a:r>
          </a:p>
        </p:txBody>
      </p:sp>
      <p:sp>
        <p:nvSpPr>
          <p:cNvPr id="3" name="Vertical Text Placeholder 2">
            <a:extLst>
              <a:ext uri="{FF2B5EF4-FFF2-40B4-BE49-F238E27FC236}">
                <a16:creationId xmlns:a16="http://schemas.microsoft.com/office/drawing/2014/main" id="{177E5198-00D4-4E9E-B005-78DD8143A2C3}"/>
              </a:ext>
            </a:extLst>
          </p:cNvPr>
          <p:cNvSpPr>
            <a:spLocks noGrp="1"/>
          </p:cNvSpPr>
          <p:nvPr>
            <p:ph type="body" orient="vert" idx="1"/>
          </p:nvPr>
        </p:nvSpPr>
        <p:spPr>
          <a:xfrm>
            <a:off x="838200" y="365124"/>
            <a:ext cx="10124440" cy="6198235"/>
          </a:xfrm>
        </p:spPr>
        <p:txBody>
          <a:bodyPr vert="eaVert"/>
          <a:lstStyle>
            <a:lvl1pPr>
              <a:defRPr b="0"/>
            </a:lvl1pPr>
            <a:lvl2pPr>
              <a:defRPr b="0"/>
            </a:lvl2pPr>
            <a:lvl3pPr>
              <a:defRPr b="0"/>
            </a:lvl3pPr>
            <a:lvl4pPr>
              <a:defRPr b="0"/>
            </a:lvl4pPr>
            <a:lvl5pPr>
              <a:defRPr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1CDC6307-181C-449B-BD20-FE9FCD57E44A}"/>
              </a:ext>
            </a:extLst>
          </p:cNvPr>
          <p:cNvSpPr>
            <a:spLocks noGrp="1"/>
          </p:cNvSpPr>
          <p:nvPr>
            <p:ph type="ftr" sz="quarter" idx="11"/>
          </p:nvPr>
        </p:nvSpPr>
        <p:spPr>
          <a:xfrm rot="5400000">
            <a:off x="-3244174" y="3244174"/>
            <a:ext cx="6858000" cy="369651"/>
          </a:xfrm>
          <a:prstGeom prst="rect">
            <a:avLst/>
          </a:prstGeom>
          <a:solidFill>
            <a:srgbClr val="002060"/>
          </a:solidFill>
        </p:spPr>
        <p:txBody>
          <a:bodyPr/>
          <a:lstStyle>
            <a:lvl1pPr>
              <a:defRPr b="1">
                <a:solidFill>
                  <a:schemeClr val="bg1"/>
                </a:solidFill>
              </a:defRPr>
            </a:lvl1pPr>
          </a:lstStyle>
          <a:p>
            <a:pPr algn="r"/>
            <a:endParaRPr lang="en-US" dirty="0"/>
          </a:p>
        </p:txBody>
      </p:sp>
      <p:sp>
        <p:nvSpPr>
          <p:cNvPr id="9" name="Rectangle 8">
            <a:extLst>
              <a:ext uri="{FF2B5EF4-FFF2-40B4-BE49-F238E27FC236}">
                <a16:creationId xmlns:a16="http://schemas.microsoft.com/office/drawing/2014/main" id="{DE3A806F-3FC0-45F0-A8B9-2F5C0ACF3B30}"/>
              </a:ext>
            </a:extLst>
          </p:cNvPr>
          <p:cNvSpPr/>
          <p:nvPr userDrawn="1"/>
        </p:nvSpPr>
        <p:spPr>
          <a:xfrm rot="5400000">
            <a:off x="8382594" y="3048594"/>
            <a:ext cx="6858000" cy="76081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dirty="0"/>
          </a:p>
        </p:txBody>
      </p:sp>
      <p:pic>
        <p:nvPicPr>
          <p:cNvPr id="10" name="Picture 9">
            <a:extLst>
              <a:ext uri="{FF2B5EF4-FFF2-40B4-BE49-F238E27FC236}">
                <a16:creationId xmlns:a16="http://schemas.microsoft.com/office/drawing/2014/main" id="{EE464904-16A4-4994-8A8B-11CDB854814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10648087" y="5320572"/>
            <a:ext cx="2303390" cy="784435"/>
          </a:xfrm>
          <a:prstGeom prst="rect">
            <a:avLst/>
          </a:prstGeom>
        </p:spPr>
      </p:pic>
      <p:sp>
        <p:nvSpPr>
          <p:cNvPr id="11" name="Slide Number Placeholder 10">
            <a:extLst>
              <a:ext uri="{FF2B5EF4-FFF2-40B4-BE49-F238E27FC236}">
                <a16:creationId xmlns:a16="http://schemas.microsoft.com/office/drawing/2014/main" id="{EDE66D95-252B-4F40-B321-5D96EA1C542A}"/>
              </a:ext>
            </a:extLst>
          </p:cNvPr>
          <p:cNvSpPr>
            <a:spLocks noGrp="1"/>
          </p:cNvSpPr>
          <p:nvPr>
            <p:ph type="sldNum" sz="quarter" idx="12"/>
          </p:nvPr>
        </p:nvSpPr>
        <p:spPr/>
        <p:txBody>
          <a:bodyPr/>
          <a:lstStyle>
            <a:lvl1pPr>
              <a:defRPr b="0"/>
            </a:lvl1pPr>
          </a:lstStyle>
          <a:p>
            <a:fld id="{D4920C97-DFCF-413E-B466-B189E967A1D8}" type="slidenum">
              <a:rPr lang="en-US" smtClean="0"/>
              <a:pPr/>
              <a:t>‹#›</a:t>
            </a:fld>
            <a:endParaRPr lang="en-US" dirty="0"/>
          </a:p>
        </p:txBody>
      </p:sp>
    </p:spTree>
    <p:extLst>
      <p:ext uri="{BB962C8B-B14F-4D97-AF65-F5344CB8AC3E}">
        <p14:creationId xmlns:p14="http://schemas.microsoft.com/office/powerpoint/2010/main" val="37325271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E2D14E-3330-4E3E-9B70-BA8BBC980910}"/>
              </a:ext>
            </a:extLst>
          </p:cNvPr>
          <p:cNvSpPr>
            <a:spLocks noGrp="1"/>
          </p:cNvSpPr>
          <p:nvPr>
            <p:ph idx="1"/>
          </p:nvPr>
        </p:nvSpPr>
        <p:spPr>
          <a:xfrm>
            <a:off x="548640" y="1143000"/>
            <a:ext cx="11031166" cy="50096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AF156868-C7F7-4C54-95A6-B21D7F2D377B}"/>
              </a:ext>
            </a:extLst>
          </p:cNvPr>
          <p:cNvSpPr>
            <a:spLocks noGrp="1"/>
          </p:cNvSpPr>
          <p:nvPr>
            <p:ph type="ftr" sz="quarter" idx="11"/>
          </p:nvPr>
        </p:nvSpPr>
        <p:spPr>
          <a:xfrm>
            <a:off x="914400" y="6483382"/>
            <a:ext cx="10363200" cy="365125"/>
          </a:xfrm>
          <a:prstGeom prst="rect">
            <a:avLst/>
          </a:prstGeom>
        </p:spPr>
        <p:txBody>
          <a:bodyPr/>
          <a:lstStyle/>
          <a:p>
            <a:endParaRPr lang="en-US" dirty="0"/>
          </a:p>
        </p:txBody>
      </p:sp>
      <p:sp>
        <p:nvSpPr>
          <p:cNvPr id="14" name="Title 13">
            <a:extLst>
              <a:ext uri="{FF2B5EF4-FFF2-40B4-BE49-F238E27FC236}">
                <a16:creationId xmlns:a16="http://schemas.microsoft.com/office/drawing/2014/main" id="{2D9787B2-2EB9-4020-9A0D-5E769A570AAD}"/>
              </a:ext>
            </a:extLst>
          </p:cNvPr>
          <p:cNvSpPr>
            <a:spLocks noGrp="1"/>
          </p:cNvSpPr>
          <p:nvPr>
            <p:ph type="title"/>
          </p:nvPr>
        </p:nvSpPr>
        <p:spPr/>
        <p:txBody>
          <a:bodyPr/>
          <a:lstStyle/>
          <a:p>
            <a:r>
              <a:rPr lang="en-US"/>
              <a:t>Click to edit Master title style</a:t>
            </a:r>
          </a:p>
        </p:txBody>
      </p:sp>
      <p:sp>
        <p:nvSpPr>
          <p:cNvPr id="16" name="Slide Number Placeholder 15">
            <a:extLst>
              <a:ext uri="{FF2B5EF4-FFF2-40B4-BE49-F238E27FC236}">
                <a16:creationId xmlns:a16="http://schemas.microsoft.com/office/drawing/2014/main" id="{611F2705-8A5B-4B72-8DD4-7165C9158F6F}"/>
              </a:ext>
            </a:extLst>
          </p:cNvPr>
          <p:cNvSpPr>
            <a:spLocks noGrp="1"/>
          </p:cNvSpPr>
          <p:nvPr>
            <p:ph type="sldNum" sz="quarter" idx="13"/>
          </p:nvPr>
        </p:nvSpPr>
        <p:spPr/>
        <p:txBody>
          <a:bodyPr/>
          <a:lstStyle/>
          <a:p>
            <a:fld id="{D4920C97-DFCF-413E-B466-B189E967A1D8}" type="slidenum">
              <a:rPr lang="en-US" smtClean="0"/>
              <a:pPr/>
              <a:t>‹#›</a:t>
            </a:fld>
            <a:endParaRPr lang="en-US" dirty="0"/>
          </a:p>
        </p:txBody>
      </p:sp>
    </p:spTree>
    <p:extLst>
      <p:ext uri="{BB962C8B-B14F-4D97-AF65-F5344CB8AC3E}">
        <p14:creationId xmlns:p14="http://schemas.microsoft.com/office/powerpoint/2010/main" val="1010382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53CEC-BE9B-4E86-8ECC-31E5F58A0D6D}"/>
              </a:ext>
            </a:extLst>
          </p:cNvPr>
          <p:cNvSpPr>
            <a:spLocks noGrp="1"/>
          </p:cNvSpPr>
          <p:nvPr>
            <p:ph type="title"/>
          </p:nvPr>
        </p:nvSpPr>
        <p:spPr>
          <a:xfrm>
            <a:off x="831850" y="1709738"/>
            <a:ext cx="10515600" cy="2852737"/>
          </a:xfrm>
          <a:solidFill>
            <a:schemeClr val="bg1"/>
          </a:solidFill>
        </p:spPr>
        <p:txBody>
          <a:bodyPr anchor="b"/>
          <a:lstStyle>
            <a:lvl1pPr marL="0" indent="0" algn="ctr">
              <a:defRPr sz="6000">
                <a:solidFill>
                  <a:srgbClr val="002060"/>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7BEB85-921B-4873-ACE7-7220C975055B}"/>
              </a:ext>
            </a:extLst>
          </p:cNvPr>
          <p:cNvSpPr>
            <a:spLocks noGrp="1"/>
          </p:cNvSpPr>
          <p:nvPr>
            <p:ph type="body" idx="1"/>
          </p:nvPr>
        </p:nvSpPr>
        <p:spPr>
          <a:xfrm>
            <a:off x="831850" y="4589463"/>
            <a:ext cx="10515600" cy="1500187"/>
          </a:xfrm>
        </p:spPr>
        <p:txBody>
          <a:bodyPr/>
          <a:lstStyle>
            <a:lvl1pPr marL="0" indent="0" algn="ctr">
              <a:buNone/>
              <a:defRPr sz="2400">
                <a:solidFill>
                  <a:srgbClr val="00206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Footer Placeholder 4">
            <a:extLst>
              <a:ext uri="{FF2B5EF4-FFF2-40B4-BE49-F238E27FC236}">
                <a16:creationId xmlns:a16="http://schemas.microsoft.com/office/drawing/2014/main" id="{7A82EF90-D479-47FA-97AB-54C7B6FB17E8}"/>
              </a:ext>
            </a:extLst>
          </p:cNvPr>
          <p:cNvSpPr>
            <a:spLocks noGrp="1"/>
          </p:cNvSpPr>
          <p:nvPr>
            <p:ph type="ftr" sz="quarter" idx="11"/>
          </p:nvPr>
        </p:nvSpPr>
        <p:spPr>
          <a:xfrm>
            <a:off x="914400" y="6483382"/>
            <a:ext cx="10363200" cy="365125"/>
          </a:xfrm>
          <a:prstGeom prst="rect">
            <a:avLst/>
          </a:prstGeom>
        </p:spPr>
        <p:txBody>
          <a:bodyPr/>
          <a:lstStyle/>
          <a:p>
            <a:endParaRPr lang="en-US" dirty="0"/>
          </a:p>
        </p:txBody>
      </p:sp>
      <p:pic>
        <p:nvPicPr>
          <p:cNvPr id="8" name="Picture 7">
            <a:extLst>
              <a:ext uri="{FF2B5EF4-FFF2-40B4-BE49-F238E27FC236}">
                <a16:creationId xmlns:a16="http://schemas.microsoft.com/office/drawing/2014/main" id="{6DF48B5A-F98C-4A3B-A344-E717A7B03D0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50410" y="-11218"/>
            <a:ext cx="2303390" cy="784435"/>
          </a:xfrm>
          <a:prstGeom prst="rect">
            <a:avLst/>
          </a:prstGeom>
        </p:spPr>
      </p:pic>
      <p:sp>
        <p:nvSpPr>
          <p:cNvPr id="12" name="Slide Number Placeholder 11">
            <a:extLst>
              <a:ext uri="{FF2B5EF4-FFF2-40B4-BE49-F238E27FC236}">
                <a16:creationId xmlns:a16="http://schemas.microsoft.com/office/drawing/2014/main" id="{0D136989-C2F0-4682-BC18-CD63D4127EBD}"/>
              </a:ext>
            </a:extLst>
          </p:cNvPr>
          <p:cNvSpPr>
            <a:spLocks noGrp="1"/>
          </p:cNvSpPr>
          <p:nvPr>
            <p:ph type="sldNum" sz="quarter" idx="13"/>
          </p:nvPr>
        </p:nvSpPr>
        <p:spPr/>
        <p:txBody>
          <a:bodyPr/>
          <a:lstStyle/>
          <a:p>
            <a:fld id="{D4920C97-DFCF-413E-B466-B189E967A1D8}" type="slidenum">
              <a:rPr lang="en-US" smtClean="0"/>
              <a:pPr/>
              <a:t>‹#›</a:t>
            </a:fld>
            <a:endParaRPr lang="en-US" dirty="0"/>
          </a:p>
        </p:txBody>
      </p:sp>
    </p:spTree>
    <p:extLst>
      <p:ext uri="{BB962C8B-B14F-4D97-AF65-F5344CB8AC3E}">
        <p14:creationId xmlns:p14="http://schemas.microsoft.com/office/powerpoint/2010/main" val="1442240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5598E8-1130-41B6-AD94-059F12295998}"/>
              </a:ext>
            </a:extLst>
          </p:cNvPr>
          <p:cNvSpPr>
            <a:spLocks noGrp="1"/>
          </p:cNvSpPr>
          <p:nvPr>
            <p:ph sz="half" idx="1"/>
          </p:nvPr>
        </p:nvSpPr>
        <p:spPr>
          <a:xfrm>
            <a:off x="548639" y="1143000"/>
            <a:ext cx="5486400" cy="50290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BB87151-2AE7-4E0C-96D7-2FDE0C6B7979}"/>
              </a:ext>
            </a:extLst>
          </p:cNvPr>
          <p:cNvSpPr>
            <a:spLocks noGrp="1"/>
          </p:cNvSpPr>
          <p:nvPr>
            <p:ph sz="half" idx="2"/>
          </p:nvPr>
        </p:nvSpPr>
        <p:spPr>
          <a:xfrm>
            <a:off x="6172200" y="1143000"/>
            <a:ext cx="5486400" cy="50290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11">
            <a:extLst>
              <a:ext uri="{FF2B5EF4-FFF2-40B4-BE49-F238E27FC236}">
                <a16:creationId xmlns:a16="http://schemas.microsoft.com/office/drawing/2014/main" id="{EA924805-02C9-4CEB-819F-551A4100B050}"/>
              </a:ext>
            </a:extLst>
          </p:cNvPr>
          <p:cNvSpPr>
            <a:spLocks noGrp="1"/>
          </p:cNvSpPr>
          <p:nvPr>
            <p:ph type="title"/>
          </p:nvPr>
        </p:nvSpPr>
        <p:spPr/>
        <p:txBody>
          <a:bodyPr/>
          <a:lstStyle/>
          <a:p>
            <a:r>
              <a:rPr lang="en-US"/>
              <a:t>Click to edit Master title style</a:t>
            </a:r>
          </a:p>
        </p:txBody>
      </p:sp>
      <p:sp>
        <p:nvSpPr>
          <p:cNvPr id="15" name="Footer Placeholder 14">
            <a:extLst>
              <a:ext uri="{FF2B5EF4-FFF2-40B4-BE49-F238E27FC236}">
                <a16:creationId xmlns:a16="http://schemas.microsoft.com/office/drawing/2014/main" id="{E4301D68-7312-4420-9779-FF600E4B43BA}"/>
              </a:ext>
            </a:extLst>
          </p:cNvPr>
          <p:cNvSpPr>
            <a:spLocks noGrp="1"/>
          </p:cNvSpPr>
          <p:nvPr>
            <p:ph type="ftr" sz="quarter" idx="10"/>
          </p:nvPr>
        </p:nvSpPr>
        <p:spPr/>
        <p:txBody>
          <a:bodyPr/>
          <a:lstStyle/>
          <a:p>
            <a:endParaRPr lang="en-US" dirty="0"/>
          </a:p>
        </p:txBody>
      </p:sp>
      <p:sp>
        <p:nvSpPr>
          <p:cNvPr id="16" name="Slide Number Placeholder 15">
            <a:extLst>
              <a:ext uri="{FF2B5EF4-FFF2-40B4-BE49-F238E27FC236}">
                <a16:creationId xmlns:a16="http://schemas.microsoft.com/office/drawing/2014/main" id="{AB6254A7-54E7-4920-AB1B-97F3CC91D4E7}"/>
              </a:ext>
            </a:extLst>
          </p:cNvPr>
          <p:cNvSpPr>
            <a:spLocks noGrp="1"/>
          </p:cNvSpPr>
          <p:nvPr>
            <p:ph type="sldNum" sz="quarter" idx="11"/>
          </p:nvPr>
        </p:nvSpPr>
        <p:spPr/>
        <p:txBody>
          <a:bodyPr/>
          <a:lstStyle/>
          <a:p>
            <a:fld id="{D4920C97-DFCF-413E-B466-B189E967A1D8}" type="slidenum">
              <a:rPr lang="en-US" smtClean="0"/>
              <a:pPr/>
              <a:t>‹#›</a:t>
            </a:fld>
            <a:endParaRPr lang="en-US" dirty="0"/>
          </a:p>
        </p:txBody>
      </p:sp>
    </p:spTree>
    <p:extLst>
      <p:ext uri="{BB962C8B-B14F-4D97-AF65-F5344CB8AC3E}">
        <p14:creationId xmlns:p14="http://schemas.microsoft.com/office/powerpoint/2010/main" val="752004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980573E-7398-4F86-B976-DD3722840B10}"/>
              </a:ext>
            </a:extLst>
          </p:cNvPr>
          <p:cNvSpPr>
            <a:spLocks noGrp="1"/>
          </p:cNvSpPr>
          <p:nvPr>
            <p:ph type="body" idx="1"/>
          </p:nvPr>
        </p:nvSpPr>
        <p:spPr>
          <a:xfrm>
            <a:off x="548640" y="1143000"/>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43FAAD-ABE3-4A2B-9A49-F180C0221F03}"/>
              </a:ext>
            </a:extLst>
          </p:cNvPr>
          <p:cNvSpPr>
            <a:spLocks noGrp="1"/>
          </p:cNvSpPr>
          <p:nvPr>
            <p:ph sz="half" idx="2"/>
          </p:nvPr>
        </p:nvSpPr>
        <p:spPr>
          <a:xfrm>
            <a:off x="548640" y="1960324"/>
            <a:ext cx="5486400" cy="41966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7ED906ED-63D7-40F4-83EB-33413294AE75}"/>
              </a:ext>
            </a:extLst>
          </p:cNvPr>
          <p:cNvSpPr>
            <a:spLocks noGrp="1"/>
          </p:cNvSpPr>
          <p:nvPr>
            <p:ph type="body" sz="quarter" idx="3"/>
          </p:nvPr>
        </p:nvSpPr>
        <p:spPr>
          <a:xfrm>
            <a:off x="6172200" y="1143000"/>
            <a:ext cx="5486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288D94-34DD-41A6-943A-E267E2EDD8CD}"/>
              </a:ext>
            </a:extLst>
          </p:cNvPr>
          <p:cNvSpPr>
            <a:spLocks noGrp="1"/>
          </p:cNvSpPr>
          <p:nvPr>
            <p:ph sz="quarter" idx="4"/>
          </p:nvPr>
        </p:nvSpPr>
        <p:spPr>
          <a:xfrm>
            <a:off x="6172200" y="1960324"/>
            <a:ext cx="5486400" cy="41966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itle 14">
            <a:extLst>
              <a:ext uri="{FF2B5EF4-FFF2-40B4-BE49-F238E27FC236}">
                <a16:creationId xmlns:a16="http://schemas.microsoft.com/office/drawing/2014/main" id="{EFCF6E52-D718-4C9B-A15F-8161C6A87714}"/>
              </a:ext>
            </a:extLst>
          </p:cNvPr>
          <p:cNvSpPr>
            <a:spLocks noGrp="1"/>
          </p:cNvSpPr>
          <p:nvPr>
            <p:ph type="title"/>
          </p:nvPr>
        </p:nvSpPr>
        <p:spPr/>
        <p:txBody>
          <a:bodyPr/>
          <a:lstStyle/>
          <a:p>
            <a:r>
              <a:rPr lang="en-US"/>
              <a:t>Click to edit Master title style</a:t>
            </a:r>
          </a:p>
        </p:txBody>
      </p:sp>
      <p:sp>
        <p:nvSpPr>
          <p:cNvPr id="18" name="Footer Placeholder 17">
            <a:extLst>
              <a:ext uri="{FF2B5EF4-FFF2-40B4-BE49-F238E27FC236}">
                <a16:creationId xmlns:a16="http://schemas.microsoft.com/office/drawing/2014/main" id="{B6E493D0-0EA7-4D36-B936-D6763213EEA6}"/>
              </a:ext>
            </a:extLst>
          </p:cNvPr>
          <p:cNvSpPr>
            <a:spLocks noGrp="1"/>
          </p:cNvSpPr>
          <p:nvPr>
            <p:ph type="ftr" sz="quarter" idx="10"/>
          </p:nvPr>
        </p:nvSpPr>
        <p:spPr/>
        <p:txBody>
          <a:bodyPr/>
          <a:lstStyle/>
          <a:p>
            <a:endParaRPr lang="en-US" dirty="0"/>
          </a:p>
        </p:txBody>
      </p:sp>
      <p:sp>
        <p:nvSpPr>
          <p:cNvPr id="19" name="Slide Number Placeholder 18">
            <a:extLst>
              <a:ext uri="{FF2B5EF4-FFF2-40B4-BE49-F238E27FC236}">
                <a16:creationId xmlns:a16="http://schemas.microsoft.com/office/drawing/2014/main" id="{4CED2D98-78BE-437B-9504-B0B0C5FB5B7A}"/>
              </a:ext>
            </a:extLst>
          </p:cNvPr>
          <p:cNvSpPr>
            <a:spLocks noGrp="1"/>
          </p:cNvSpPr>
          <p:nvPr>
            <p:ph type="sldNum" sz="quarter" idx="11"/>
          </p:nvPr>
        </p:nvSpPr>
        <p:spPr/>
        <p:txBody>
          <a:bodyPr/>
          <a:lstStyle/>
          <a:p>
            <a:fld id="{D4920C97-DFCF-413E-B466-B189E967A1D8}" type="slidenum">
              <a:rPr lang="en-US" smtClean="0"/>
              <a:pPr/>
              <a:t>‹#›</a:t>
            </a:fld>
            <a:endParaRPr lang="en-US" dirty="0"/>
          </a:p>
        </p:txBody>
      </p:sp>
    </p:spTree>
    <p:extLst>
      <p:ext uri="{BB962C8B-B14F-4D97-AF65-F5344CB8AC3E}">
        <p14:creationId xmlns:p14="http://schemas.microsoft.com/office/powerpoint/2010/main" val="128255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3D3ADAB-D852-4ED8-A46D-14DBB566BE16}"/>
              </a:ext>
            </a:extLst>
          </p:cNvPr>
          <p:cNvSpPr>
            <a:spLocks noGrp="1"/>
          </p:cNvSpPr>
          <p:nvPr>
            <p:ph type="ftr" sz="quarter" idx="11"/>
          </p:nvPr>
        </p:nvSpPr>
        <p:spPr>
          <a:xfrm>
            <a:off x="914400" y="6483382"/>
            <a:ext cx="10363200" cy="365125"/>
          </a:xfrm>
          <a:prstGeom prst="rect">
            <a:avLst/>
          </a:prstGeom>
        </p:spPr>
        <p:txBody>
          <a:bodyPr/>
          <a:lstStyle/>
          <a:p>
            <a:endParaRPr lang="en-US" dirty="0"/>
          </a:p>
        </p:txBody>
      </p:sp>
      <p:sp>
        <p:nvSpPr>
          <p:cNvPr id="9" name="Title 8">
            <a:extLst>
              <a:ext uri="{FF2B5EF4-FFF2-40B4-BE49-F238E27FC236}">
                <a16:creationId xmlns:a16="http://schemas.microsoft.com/office/drawing/2014/main" id="{F9F2211F-2E99-449D-AEE9-D2111E39A695}"/>
              </a:ext>
            </a:extLst>
          </p:cNvPr>
          <p:cNvSpPr>
            <a:spLocks noGrp="1"/>
          </p:cNvSpPr>
          <p:nvPr>
            <p:ph type="title"/>
          </p:nvPr>
        </p:nvSpPr>
        <p:spPr/>
        <p:txBody>
          <a:bodyPr/>
          <a:lstStyle/>
          <a:p>
            <a:r>
              <a:rPr lang="en-US"/>
              <a:t>Click to edit Master title style</a:t>
            </a:r>
          </a:p>
        </p:txBody>
      </p:sp>
      <p:sp>
        <p:nvSpPr>
          <p:cNvPr id="10" name="Slide Number Placeholder 9">
            <a:extLst>
              <a:ext uri="{FF2B5EF4-FFF2-40B4-BE49-F238E27FC236}">
                <a16:creationId xmlns:a16="http://schemas.microsoft.com/office/drawing/2014/main" id="{DA7ADC5D-33B1-42AB-85B6-98D8B3D51366}"/>
              </a:ext>
            </a:extLst>
          </p:cNvPr>
          <p:cNvSpPr>
            <a:spLocks noGrp="1"/>
          </p:cNvSpPr>
          <p:nvPr>
            <p:ph type="sldNum" sz="quarter" idx="12"/>
          </p:nvPr>
        </p:nvSpPr>
        <p:spPr/>
        <p:txBody>
          <a:bodyPr/>
          <a:lstStyle/>
          <a:p>
            <a:fld id="{D4920C97-DFCF-413E-B466-B189E967A1D8}" type="slidenum">
              <a:rPr lang="en-US" smtClean="0"/>
              <a:pPr/>
              <a:t>‹#›</a:t>
            </a:fld>
            <a:endParaRPr lang="en-US" dirty="0"/>
          </a:p>
        </p:txBody>
      </p:sp>
    </p:spTree>
    <p:extLst>
      <p:ext uri="{BB962C8B-B14F-4D97-AF65-F5344CB8AC3E}">
        <p14:creationId xmlns:p14="http://schemas.microsoft.com/office/powerpoint/2010/main" val="2249709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347F2D-4CC2-4F07-8C37-425269171577}"/>
              </a:ext>
            </a:extLst>
          </p:cNvPr>
          <p:cNvSpPr>
            <a:spLocks noGrp="1"/>
          </p:cNvSpPr>
          <p:nvPr>
            <p:ph type="ftr" sz="quarter" idx="11"/>
          </p:nvPr>
        </p:nvSpPr>
        <p:spPr>
          <a:xfrm>
            <a:off x="914400" y="6483382"/>
            <a:ext cx="10363200" cy="365125"/>
          </a:xfrm>
          <a:prstGeom prst="rect">
            <a:avLst/>
          </a:prstGeom>
        </p:spPr>
        <p:txBody>
          <a:bodyPr/>
          <a:lstStyle/>
          <a:p>
            <a:endParaRPr lang="en-US" dirty="0"/>
          </a:p>
        </p:txBody>
      </p:sp>
      <p:sp>
        <p:nvSpPr>
          <p:cNvPr id="9" name="Title 8">
            <a:extLst>
              <a:ext uri="{FF2B5EF4-FFF2-40B4-BE49-F238E27FC236}">
                <a16:creationId xmlns:a16="http://schemas.microsoft.com/office/drawing/2014/main" id="{E1F45421-BB1F-4295-AB9B-127CCD821006}"/>
              </a:ext>
            </a:extLst>
          </p:cNvPr>
          <p:cNvSpPr>
            <a:spLocks noGrp="1"/>
          </p:cNvSpPr>
          <p:nvPr>
            <p:ph type="title"/>
          </p:nvPr>
        </p:nvSpPr>
        <p:spPr/>
        <p:txBody>
          <a:bodyPr/>
          <a:lstStyle/>
          <a:p>
            <a:r>
              <a:rPr lang="en-US"/>
              <a:t>Click to edit Master title style</a:t>
            </a:r>
          </a:p>
        </p:txBody>
      </p:sp>
      <p:sp>
        <p:nvSpPr>
          <p:cNvPr id="10" name="Slide Number Placeholder 9">
            <a:extLst>
              <a:ext uri="{FF2B5EF4-FFF2-40B4-BE49-F238E27FC236}">
                <a16:creationId xmlns:a16="http://schemas.microsoft.com/office/drawing/2014/main" id="{4C7244D6-6C6B-493C-996E-C265439CE0F8}"/>
              </a:ext>
            </a:extLst>
          </p:cNvPr>
          <p:cNvSpPr>
            <a:spLocks noGrp="1"/>
          </p:cNvSpPr>
          <p:nvPr>
            <p:ph type="sldNum" sz="quarter" idx="12"/>
          </p:nvPr>
        </p:nvSpPr>
        <p:spPr/>
        <p:txBody>
          <a:bodyPr/>
          <a:lstStyle/>
          <a:p>
            <a:fld id="{D4920C97-DFCF-413E-B466-B189E967A1D8}" type="slidenum">
              <a:rPr lang="en-US" smtClean="0"/>
              <a:pPr/>
              <a:t>‹#›</a:t>
            </a:fld>
            <a:endParaRPr lang="en-US" dirty="0"/>
          </a:p>
        </p:txBody>
      </p:sp>
    </p:spTree>
    <p:extLst>
      <p:ext uri="{BB962C8B-B14F-4D97-AF65-F5344CB8AC3E}">
        <p14:creationId xmlns:p14="http://schemas.microsoft.com/office/powerpoint/2010/main" val="2290326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01B8F8-1C4A-42DD-B306-837692D92F6E}"/>
              </a:ext>
            </a:extLst>
          </p:cNvPr>
          <p:cNvSpPr>
            <a:spLocks noGrp="1"/>
          </p:cNvSpPr>
          <p:nvPr>
            <p:ph idx="1"/>
          </p:nvPr>
        </p:nvSpPr>
        <p:spPr>
          <a:xfrm>
            <a:off x="5120640" y="1143000"/>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5EC5B3C4-C696-421A-959A-2F1E9B7CA00C}"/>
              </a:ext>
            </a:extLst>
          </p:cNvPr>
          <p:cNvSpPr>
            <a:spLocks noGrp="1"/>
          </p:cNvSpPr>
          <p:nvPr>
            <p:ph type="body" sz="half" idx="2"/>
          </p:nvPr>
        </p:nvSpPr>
        <p:spPr>
          <a:xfrm>
            <a:off x="548640" y="1143000"/>
            <a:ext cx="3932237" cy="488156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D358FB81-1165-4945-8BA6-0C556CD32A58}"/>
              </a:ext>
            </a:extLst>
          </p:cNvPr>
          <p:cNvSpPr>
            <a:spLocks noGrp="1"/>
          </p:cNvSpPr>
          <p:nvPr>
            <p:ph type="ftr" sz="quarter" idx="11"/>
          </p:nvPr>
        </p:nvSpPr>
        <p:spPr>
          <a:xfrm>
            <a:off x="914400" y="6483382"/>
            <a:ext cx="10363200" cy="365125"/>
          </a:xfrm>
          <a:prstGeom prst="rect">
            <a:avLst/>
          </a:prstGeom>
        </p:spPr>
        <p:txBody>
          <a:bodyPr/>
          <a:lstStyle/>
          <a:p>
            <a:endParaRPr lang="en-US" dirty="0"/>
          </a:p>
        </p:txBody>
      </p:sp>
      <p:sp>
        <p:nvSpPr>
          <p:cNvPr id="10" name="Title 9">
            <a:extLst>
              <a:ext uri="{FF2B5EF4-FFF2-40B4-BE49-F238E27FC236}">
                <a16:creationId xmlns:a16="http://schemas.microsoft.com/office/drawing/2014/main" id="{091D9D30-809A-437C-92B6-3D677B3C9132}"/>
              </a:ext>
            </a:extLst>
          </p:cNvPr>
          <p:cNvSpPr>
            <a:spLocks noGrp="1"/>
          </p:cNvSpPr>
          <p:nvPr>
            <p:ph type="title"/>
          </p:nvPr>
        </p:nvSpPr>
        <p:spPr/>
        <p:txBody>
          <a:bodyPr/>
          <a:lstStyle/>
          <a:p>
            <a:r>
              <a:rPr lang="en-US"/>
              <a:t>Click to edit Master title style</a:t>
            </a:r>
          </a:p>
        </p:txBody>
      </p:sp>
      <p:sp>
        <p:nvSpPr>
          <p:cNvPr id="11" name="Slide Number Placeholder 10">
            <a:extLst>
              <a:ext uri="{FF2B5EF4-FFF2-40B4-BE49-F238E27FC236}">
                <a16:creationId xmlns:a16="http://schemas.microsoft.com/office/drawing/2014/main" id="{D658D377-65CF-4BE4-9161-0BCB65A4EEDA}"/>
              </a:ext>
            </a:extLst>
          </p:cNvPr>
          <p:cNvSpPr>
            <a:spLocks noGrp="1"/>
          </p:cNvSpPr>
          <p:nvPr>
            <p:ph type="sldNum" sz="quarter" idx="12"/>
          </p:nvPr>
        </p:nvSpPr>
        <p:spPr/>
        <p:txBody>
          <a:bodyPr/>
          <a:lstStyle/>
          <a:p>
            <a:fld id="{D4920C97-DFCF-413E-B466-B189E967A1D8}" type="slidenum">
              <a:rPr lang="en-US" smtClean="0"/>
              <a:pPr/>
              <a:t>‹#›</a:t>
            </a:fld>
            <a:endParaRPr lang="en-US" dirty="0"/>
          </a:p>
        </p:txBody>
      </p:sp>
    </p:spTree>
    <p:extLst>
      <p:ext uri="{BB962C8B-B14F-4D97-AF65-F5344CB8AC3E}">
        <p14:creationId xmlns:p14="http://schemas.microsoft.com/office/powerpoint/2010/main" val="2508635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3DD3375-A77E-4C8B-98C8-370865FCC3CB}"/>
              </a:ext>
            </a:extLst>
          </p:cNvPr>
          <p:cNvSpPr>
            <a:spLocks noGrp="1"/>
          </p:cNvSpPr>
          <p:nvPr>
            <p:ph type="pic" idx="1"/>
          </p:nvPr>
        </p:nvSpPr>
        <p:spPr>
          <a:xfrm>
            <a:off x="5120640" y="1143000"/>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2AF85B4A-18E7-4A47-A068-2CDE227B9D78}"/>
              </a:ext>
            </a:extLst>
          </p:cNvPr>
          <p:cNvSpPr>
            <a:spLocks noGrp="1"/>
          </p:cNvSpPr>
          <p:nvPr>
            <p:ph type="body" sz="half" idx="2"/>
          </p:nvPr>
        </p:nvSpPr>
        <p:spPr>
          <a:xfrm>
            <a:off x="548640" y="1143000"/>
            <a:ext cx="3932237" cy="488156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731EC700-B3A3-4B92-A926-8647BAEDF05A}"/>
              </a:ext>
            </a:extLst>
          </p:cNvPr>
          <p:cNvSpPr>
            <a:spLocks noGrp="1"/>
          </p:cNvSpPr>
          <p:nvPr>
            <p:ph type="ftr" sz="quarter" idx="11"/>
          </p:nvPr>
        </p:nvSpPr>
        <p:spPr>
          <a:xfrm>
            <a:off x="914400" y="6483382"/>
            <a:ext cx="10363200" cy="365125"/>
          </a:xfrm>
          <a:prstGeom prst="rect">
            <a:avLst/>
          </a:prstGeom>
        </p:spPr>
        <p:txBody>
          <a:bodyPr/>
          <a:lstStyle/>
          <a:p>
            <a:endParaRPr lang="en-US" dirty="0"/>
          </a:p>
        </p:txBody>
      </p:sp>
      <p:sp>
        <p:nvSpPr>
          <p:cNvPr id="9" name="Title 8">
            <a:extLst>
              <a:ext uri="{FF2B5EF4-FFF2-40B4-BE49-F238E27FC236}">
                <a16:creationId xmlns:a16="http://schemas.microsoft.com/office/drawing/2014/main" id="{B1879E23-DFED-4161-8EDA-D03B34CC8976}"/>
              </a:ext>
            </a:extLst>
          </p:cNvPr>
          <p:cNvSpPr>
            <a:spLocks noGrp="1"/>
          </p:cNvSpPr>
          <p:nvPr>
            <p:ph type="title"/>
          </p:nvPr>
        </p:nvSpPr>
        <p:spPr/>
        <p:txBody>
          <a:bodyPr/>
          <a:lstStyle/>
          <a:p>
            <a:r>
              <a:rPr lang="en-US"/>
              <a:t>Click to edit Master title style</a:t>
            </a:r>
          </a:p>
        </p:txBody>
      </p:sp>
      <p:sp>
        <p:nvSpPr>
          <p:cNvPr id="10" name="Slide Number Placeholder 9">
            <a:extLst>
              <a:ext uri="{FF2B5EF4-FFF2-40B4-BE49-F238E27FC236}">
                <a16:creationId xmlns:a16="http://schemas.microsoft.com/office/drawing/2014/main" id="{C7A719D9-1D90-497C-AC11-AA97B20F8D2B}"/>
              </a:ext>
            </a:extLst>
          </p:cNvPr>
          <p:cNvSpPr>
            <a:spLocks noGrp="1"/>
          </p:cNvSpPr>
          <p:nvPr>
            <p:ph type="sldNum" sz="quarter" idx="12"/>
          </p:nvPr>
        </p:nvSpPr>
        <p:spPr/>
        <p:txBody>
          <a:bodyPr/>
          <a:lstStyle/>
          <a:p>
            <a:fld id="{D4920C97-DFCF-413E-B466-B189E967A1D8}" type="slidenum">
              <a:rPr lang="en-US" smtClean="0"/>
              <a:pPr/>
              <a:t>‹#›</a:t>
            </a:fld>
            <a:endParaRPr lang="en-US" dirty="0"/>
          </a:p>
        </p:txBody>
      </p:sp>
    </p:spTree>
    <p:extLst>
      <p:ext uri="{BB962C8B-B14F-4D97-AF65-F5344CB8AC3E}">
        <p14:creationId xmlns:p14="http://schemas.microsoft.com/office/powerpoint/2010/main" val="1247987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3496936-CE2D-49B5-B19D-9127CCCF8B72}"/>
              </a:ext>
            </a:extLst>
          </p:cNvPr>
          <p:cNvSpPr/>
          <p:nvPr userDrawn="1"/>
        </p:nvSpPr>
        <p:spPr>
          <a:xfrm>
            <a:off x="0" y="6483381"/>
            <a:ext cx="12192000" cy="36512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3E1C1D72-B446-4CFF-B40B-B62D8A27B505}"/>
              </a:ext>
            </a:extLst>
          </p:cNvPr>
          <p:cNvSpPr>
            <a:spLocks noGrp="1"/>
          </p:cNvSpPr>
          <p:nvPr>
            <p:ph type="body" idx="1"/>
          </p:nvPr>
        </p:nvSpPr>
        <p:spPr>
          <a:xfrm>
            <a:off x="548640" y="1143000"/>
            <a:ext cx="11031166" cy="500964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3" name="Group 12">
            <a:extLst>
              <a:ext uri="{FF2B5EF4-FFF2-40B4-BE49-F238E27FC236}">
                <a16:creationId xmlns:a16="http://schemas.microsoft.com/office/drawing/2014/main" id="{4BB831CA-94CB-49D5-A11E-C443B889A604}"/>
              </a:ext>
            </a:extLst>
          </p:cNvPr>
          <p:cNvGrpSpPr/>
          <p:nvPr userDrawn="1"/>
        </p:nvGrpSpPr>
        <p:grpSpPr>
          <a:xfrm>
            <a:off x="0" y="-11218"/>
            <a:ext cx="12192000" cy="784435"/>
            <a:chOff x="0" y="-11218"/>
            <a:chExt cx="12192000" cy="784435"/>
          </a:xfrm>
        </p:grpSpPr>
        <p:sp>
          <p:nvSpPr>
            <p:cNvPr id="12" name="Rectangle 11">
              <a:extLst>
                <a:ext uri="{FF2B5EF4-FFF2-40B4-BE49-F238E27FC236}">
                  <a16:creationId xmlns:a16="http://schemas.microsoft.com/office/drawing/2014/main" id="{627D8878-C038-4A0A-8E99-C84F6251B436}"/>
                </a:ext>
              </a:extLst>
            </p:cNvPr>
            <p:cNvSpPr/>
            <p:nvPr userDrawn="1"/>
          </p:nvSpPr>
          <p:spPr>
            <a:xfrm>
              <a:off x="0" y="0"/>
              <a:ext cx="12192000" cy="762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5A520D1F-993E-4BCD-9D94-874F3C850B6F}"/>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050410" y="-11218"/>
              <a:ext cx="2303390" cy="784435"/>
            </a:xfrm>
            <a:prstGeom prst="rect">
              <a:avLst/>
            </a:prstGeom>
          </p:spPr>
        </p:pic>
      </p:grpSp>
      <p:sp>
        <p:nvSpPr>
          <p:cNvPr id="2" name="Title Placeholder 1">
            <a:extLst>
              <a:ext uri="{FF2B5EF4-FFF2-40B4-BE49-F238E27FC236}">
                <a16:creationId xmlns:a16="http://schemas.microsoft.com/office/drawing/2014/main" id="{70D93775-9027-4A57-BBE8-C89736FFEB8E}"/>
              </a:ext>
            </a:extLst>
          </p:cNvPr>
          <p:cNvSpPr>
            <a:spLocks noGrp="1"/>
          </p:cNvSpPr>
          <p:nvPr>
            <p:ph type="title"/>
          </p:nvPr>
        </p:nvSpPr>
        <p:spPr>
          <a:xfrm>
            <a:off x="0" y="-11218"/>
            <a:ext cx="9050410" cy="761999"/>
          </a:xfrm>
          <a:prstGeom prst="rect">
            <a:avLst/>
          </a:prstGeom>
          <a:noFill/>
        </p:spPr>
        <p:txBody>
          <a:bodyPr vert="horz" lIns="91440" tIns="45720" rIns="91440" bIns="45720" rtlCol="0" anchor="ctr">
            <a:normAutofit/>
          </a:bodyPr>
          <a:lstStyle/>
          <a:p>
            <a:r>
              <a:rPr lang="en-US"/>
              <a:t>Click to edit Master title style</a:t>
            </a:r>
            <a:endParaRPr lang="en-US" dirty="0"/>
          </a:p>
        </p:txBody>
      </p:sp>
      <p:sp>
        <p:nvSpPr>
          <p:cNvPr id="15" name="Slide Number Placeholder 14">
            <a:extLst>
              <a:ext uri="{FF2B5EF4-FFF2-40B4-BE49-F238E27FC236}">
                <a16:creationId xmlns:a16="http://schemas.microsoft.com/office/drawing/2014/main" id="{DA91751A-0DA7-4D06-8109-5F5B045E40E1}"/>
              </a:ext>
            </a:extLst>
          </p:cNvPr>
          <p:cNvSpPr>
            <a:spLocks noGrp="1"/>
          </p:cNvSpPr>
          <p:nvPr>
            <p:ph type="sldNum" sz="quarter" idx="4"/>
          </p:nvPr>
        </p:nvSpPr>
        <p:spPr>
          <a:xfrm>
            <a:off x="11277600" y="6483383"/>
            <a:ext cx="914400" cy="365125"/>
          </a:xfrm>
          <a:prstGeom prst="rect">
            <a:avLst/>
          </a:prstGeom>
        </p:spPr>
        <p:txBody>
          <a:bodyPr vert="horz" lIns="91440" tIns="45720" rIns="91440" bIns="45720" rtlCol="0" anchor="ctr"/>
          <a:lstStyle>
            <a:lvl1pPr algn="ctr">
              <a:defRPr sz="1200" b="1">
                <a:solidFill>
                  <a:schemeClr val="bg1"/>
                </a:solidFill>
                <a:latin typeface="Times New Roman" panose="02020603050405020304" pitchFamily="18" charset="0"/>
                <a:cs typeface="Times New Roman" panose="02020603050405020304" pitchFamily="18" charset="0"/>
              </a:defRPr>
            </a:lvl1pPr>
          </a:lstStyle>
          <a:p>
            <a:fld id="{D4920C97-DFCF-413E-B466-B189E967A1D8}" type="slidenum">
              <a:rPr lang="en-US" smtClean="0"/>
              <a:pPr/>
              <a:t>‹#›</a:t>
            </a:fld>
            <a:endParaRPr lang="en-US" dirty="0"/>
          </a:p>
        </p:txBody>
      </p:sp>
      <p:sp>
        <p:nvSpPr>
          <p:cNvPr id="18" name="Footer Placeholder 17">
            <a:extLst>
              <a:ext uri="{FF2B5EF4-FFF2-40B4-BE49-F238E27FC236}">
                <a16:creationId xmlns:a16="http://schemas.microsoft.com/office/drawing/2014/main" id="{B3DEB086-280C-4FAF-AD42-92B23446B253}"/>
              </a:ext>
            </a:extLst>
          </p:cNvPr>
          <p:cNvSpPr>
            <a:spLocks noGrp="1"/>
          </p:cNvSpPr>
          <p:nvPr>
            <p:ph type="ftr" sz="quarter" idx="3"/>
          </p:nvPr>
        </p:nvSpPr>
        <p:spPr>
          <a:xfrm>
            <a:off x="914400" y="6497775"/>
            <a:ext cx="10363200" cy="365125"/>
          </a:xfrm>
          <a:prstGeom prst="rect">
            <a:avLst/>
          </a:prstGeom>
        </p:spPr>
        <p:txBody>
          <a:bodyPr vert="horz" lIns="91440" tIns="45720" rIns="91440" bIns="45720" rtlCol="0" anchor="ctr"/>
          <a:lstStyle>
            <a:lvl1pPr algn="ctr">
              <a:defRPr sz="1200" b="1">
                <a:solidFill>
                  <a:schemeClr val="bg1"/>
                </a:solidFill>
                <a:latin typeface="Times New Roman" panose="02020603050405020304" pitchFamily="18" charset="0"/>
                <a:cs typeface="Times New Roman" panose="02020603050405020304" pitchFamily="18" charset="0"/>
              </a:defRPr>
            </a:lvl1pPr>
          </a:lstStyle>
          <a:p>
            <a:endParaRPr lang="en-US" dirty="0"/>
          </a:p>
        </p:txBody>
      </p:sp>
    </p:spTree>
    <p:extLst>
      <p:ext uri="{BB962C8B-B14F-4D97-AF65-F5344CB8AC3E}">
        <p14:creationId xmlns:p14="http://schemas.microsoft.com/office/powerpoint/2010/main" val="32689573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marL="457200" indent="0" algn="l" defTabSz="914400" rtl="0" eaLnBrk="1" latinLnBrk="0" hangingPunct="1">
        <a:lnSpc>
          <a:spcPct val="90000"/>
        </a:lnSpc>
        <a:spcBef>
          <a:spcPct val="0"/>
        </a:spcBef>
        <a:buNone/>
        <a:defRPr sz="3600" b="1" kern="1200">
          <a:solidFill>
            <a:schemeClr val="bg1"/>
          </a:solidFill>
          <a:latin typeface="Times New Roman" panose="02020603050405020304" pitchFamily="18" charset="0"/>
          <a:ea typeface="+mj-ea"/>
          <a:cs typeface="Times New Roman" panose="02020603050405020304" pitchFamily="18"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EBCFB-25E1-4639-8F07-E644466EABD4}"/>
              </a:ext>
            </a:extLst>
          </p:cNvPr>
          <p:cNvSpPr>
            <a:spLocks noGrp="1"/>
          </p:cNvSpPr>
          <p:nvPr>
            <p:ph type="ctrTitle"/>
          </p:nvPr>
        </p:nvSpPr>
        <p:spPr/>
        <p:txBody>
          <a:bodyPr/>
          <a:lstStyle/>
          <a:p>
            <a:r>
              <a:rPr lang="en-US" sz="6000" dirty="0">
                <a:solidFill>
                  <a:schemeClr val="accent1">
                    <a:lumMod val="75000"/>
                  </a:schemeClr>
                </a:solidFill>
                <a:effectLst/>
                <a:latin typeface="Calibri" panose="020F0502020204030204" pitchFamily="34" charset="0"/>
                <a:ea typeface="Calibri" panose="020F0502020204030204" pitchFamily="34" charset="0"/>
              </a:rPr>
              <a:t>What We Need to Know</a:t>
            </a:r>
            <a:br>
              <a:rPr lang="en-US" sz="6000" dirty="0">
                <a:solidFill>
                  <a:schemeClr val="accent1">
                    <a:lumMod val="75000"/>
                  </a:schemeClr>
                </a:solidFill>
                <a:effectLst/>
                <a:latin typeface="Calibri" panose="020F0502020204030204" pitchFamily="34" charset="0"/>
                <a:ea typeface="Calibri" panose="020F0502020204030204" pitchFamily="34" charset="0"/>
              </a:rPr>
            </a:br>
            <a:r>
              <a:rPr lang="en-US" sz="6000" dirty="0">
                <a:solidFill>
                  <a:schemeClr val="accent1">
                    <a:lumMod val="75000"/>
                  </a:schemeClr>
                </a:solidFill>
                <a:effectLst/>
                <a:latin typeface="Calibri" panose="020F0502020204030204" pitchFamily="34" charset="0"/>
                <a:ea typeface="Calibri" panose="020F0502020204030204" pitchFamily="34" charset="0"/>
              </a:rPr>
              <a:t>U.S. GAAP</a:t>
            </a:r>
            <a:br>
              <a:rPr lang="en-US" sz="2800" dirty="0">
                <a:solidFill>
                  <a:schemeClr val="accent1">
                    <a:lumMod val="75000"/>
                  </a:schemeClr>
                </a:solidFill>
                <a:effectLst/>
                <a:latin typeface="Calibri" panose="020F0502020204030204" pitchFamily="34" charset="0"/>
                <a:ea typeface="Calibri" panose="020F0502020204030204" pitchFamily="34" charset="0"/>
              </a:rPr>
            </a:br>
            <a:r>
              <a:rPr lang="en-US" sz="2400" dirty="0">
                <a:solidFill>
                  <a:schemeClr val="accent5">
                    <a:lumMod val="75000"/>
                  </a:schemeClr>
                </a:solidFill>
                <a:effectLst/>
                <a:latin typeface="Calibri" panose="020F0502020204030204" pitchFamily="34" charset="0"/>
                <a:ea typeface="Calibri" panose="020F0502020204030204" pitchFamily="34" charset="0"/>
              </a:rPr>
              <a:t>and the relationship between</a:t>
            </a:r>
            <a:br>
              <a:rPr lang="en-US" sz="2800" dirty="0">
                <a:solidFill>
                  <a:schemeClr val="accent1">
                    <a:lumMod val="75000"/>
                  </a:schemeClr>
                </a:solidFill>
                <a:effectLst/>
                <a:latin typeface="Calibri" panose="020F0502020204030204" pitchFamily="34" charset="0"/>
                <a:ea typeface="Calibri" panose="020F0502020204030204" pitchFamily="34" charset="0"/>
              </a:rPr>
            </a:br>
            <a:r>
              <a:rPr lang="en-US" sz="2400" dirty="0">
                <a:solidFill>
                  <a:schemeClr val="accent5">
                    <a:lumMod val="75000"/>
                  </a:schemeClr>
                </a:solidFill>
                <a:effectLst/>
                <a:latin typeface="Calibri" panose="020F0502020204030204" pitchFamily="34" charset="0"/>
                <a:ea typeface="Calibri" panose="020F0502020204030204" pitchFamily="34" charset="0"/>
              </a:rPr>
              <a:t>Federal Accounting Standards Advisory Board (FASAB) Office of Management and Budget (OMB), and Treasury </a:t>
            </a:r>
            <a:endParaRPr lang="en-US" sz="2400" dirty="0">
              <a:solidFill>
                <a:schemeClr val="accent5">
                  <a:lumMod val="75000"/>
                </a:schemeClr>
              </a:solidFill>
            </a:endParaRPr>
          </a:p>
        </p:txBody>
      </p:sp>
      <p:sp>
        <p:nvSpPr>
          <p:cNvPr id="3" name="Subtitle 2">
            <a:extLst>
              <a:ext uri="{FF2B5EF4-FFF2-40B4-BE49-F238E27FC236}">
                <a16:creationId xmlns:a16="http://schemas.microsoft.com/office/drawing/2014/main" id="{B16B9FC4-0DD4-4B1D-A24D-41703E029B7F}"/>
              </a:ext>
            </a:extLst>
          </p:cNvPr>
          <p:cNvSpPr>
            <a:spLocks noGrp="1"/>
          </p:cNvSpPr>
          <p:nvPr>
            <p:ph type="subTitle" idx="1"/>
          </p:nvPr>
        </p:nvSpPr>
        <p:spPr/>
        <p:txBody>
          <a:bodyPr/>
          <a:lstStyle/>
          <a:p>
            <a:r>
              <a:rPr lang="en-US" dirty="0"/>
              <a:t>CIGIE/GAO Financial Statement Audit Conference</a:t>
            </a:r>
          </a:p>
        </p:txBody>
      </p:sp>
      <p:sp>
        <p:nvSpPr>
          <p:cNvPr id="4" name="Footer Placeholder 3">
            <a:extLst>
              <a:ext uri="{FF2B5EF4-FFF2-40B4-BE49-F238E27FC236}">
                <a16:creationId xmlns:a16="http://schemas.microsoft.com/office/drawing/2014/main" id="{8647F25C-DDE6-4054-8163-3FD2178FF285}"/>
              </a:ext>
            </a:extLst>
          </p:cNvPr>
          <p:cNvSpPr>
            <a:spLocks noGrp="1"/>
          </p:cNvSpPr>
          <p:nvPr>
            <p:ph type="ftr" sz="quarter" idx="10"/>
          </p:nvPr>
        </p:nvSpPr>
        <p:spPr/>
        <p:txBody>
          <a:bodyPr/>
          <a:lstStyle/>
          <a:p>
            <a:endParaRPr lang="en-US" dirty="0"/>
          </a:p>
        </p:txBody>
      </p:sp>
      <p:sp>
        <p:nvSpPr>
          <p:cNvPr id="5" name="Slide Number Placeholder 4">
            <a:extLst>
              <a:ext uri="{FF2B5EF4-FFF2-40B4-BE49-F238E27FC236}">
                <a16:creationId xmlns:a16="http://schemas.microsoft.com/office/drawing/2014/main" id="{A1FEE507-BDD7-470B-9DD6-1544E011EA39}"/>
              </a:ext>
            </a:extLst>
          </p:cNvPr>
          <p:cNvSpPr>
            <a:spLocks noGrp="1"/>
          </p:cNvSpPr>
          <p:nvPr>
            <p:ph type="sldNum" sz="quarter" idx="11"/>
          </p:nvPr>
        </p:nvSpPr>
        <p:spPr/>
        <p:txBody>
          <a:bodyPr/>
          <a:lstStyle/>
          <a:p>
            <a:fld id="{D4920C97-DFCF-413E-B466-B189E967A1D8}" type="slidenum">
              <a:rPr lang="en-US" smtClean="0"/>
              <a:pPr/>
              <a:t>1</a:t>
            </a:fld>
            <a:endParaRPr lang="en-US" dirty="0"/>
          </a:p>
        </p:txBody>
      </p:sp>
    </p:spTree>
    <p:extLst>
      <p:ext uri="{BB962C8B-B14F-4D97-AF65-F5344CB8AC3E}">
        <p14:creationId xmlns:p14="http://schemas.microsoft.com/office/powerpoint/2010/main" val="2040538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63F0FC8-7E25-1ECC-18C2-69ACB6D60CB4}"/>
              </a:ext>
            </a:extLst>
          </p:cNvPr>
          <p:cNvSpPr>
            <a:spLocks noGrp="1"/>
          </p:cNvSpPr>
          <p:nvPr>
            <p:ph type="body" sz="half" idx="2"/>
          </p:nvPr>
        </p:nvSpPr>
        <p:spPr>
          <a:xfrm>
            <a:off x="548640" y="1143000"/>
            <a:ext cx="6897189" cy="4881563"/>
          </a:xfrm>
        </p:spPr>
        <p:txBody>
          <a:bodyPr>
            <a:normAutofit/>
          </a:bodyPr>
          <a:lstStyle/>
          <a:p>
            <a:pPr marR="0" lvl="0" algn="just">
              <a:lnSpc>
                <a:spcPct val="107000"/>
              </a:lnSpc>
              <a:spcBef>
                <a:spcPts val="0"/>
              </a:spcBef>
              <a:spcAft>
                <a:spcPts val="800"/>
              </a:spcAft>
              <a:buSzPts val="1200"/>
              <a:tabLst>
                <a:tab pos="342900" algn="l"/>
              </a:tabLst>
            </a:pPr>
            <a:r>
              <a:rPr lang="en-US" sz="2000" b="1" dirty="0">
                <a:solidFill>
                  <a:schemeClr val="accent1">
                    <a:lumMod val="75000"/>
                  </a:schemeClr>
                </a:solidFill>
                <a:effectLst/>
                <a:latin typeface="+mn-lt"/>
                <a:ea typeface="Yu Mincho" panose="02020400000000000000" pitchFamily="18" charset="-128"/>
                <a:cs typeface="Arial" panose="020B0604020202020204" pitchFamily="34" charset="0"/>
              </a:rPr>
              <a:t>FASAB</a:t>
            </a:r>
            <a:r>
              <a:rPr lang="en-US" sz="1800" dirty="0">
                <a:effectLst/>
                <a:latin typeface="+mn-lt"/>
                <a:ea typeface="Yu Mincho" panose="02020400000000000000" pitchFamily="18" charset="-128"/>
                <a:cs typeface="Arial" panose="020B0604020202020204" pitchFamily="34" charset="0"/>
              </a:rPr>
              <a:t> issues the Federal accounting standards, referred to as U.S. Generally Accepted Accounting Policies (U.S. GAAP) for Federal entities.</a:t>
            </a:r>
          </a:p>
          <a:p>
            <a:pPr marR="0" lvl="0" algn="just">
              <a:lnSpc>
                <a:spcPct val="107000"/>
              </a:lnSpc>
              <a:spcBef>
                <a:spcPts val="0"/>
              </a:spcBef>
              <a:spcAft>
                <a:spcPts val="800"/>
              </a:spcAft>
              <a:buSzPts val="1200"/>
              <a:tabLst>
                <a:tab pos="342900" algn="l"/>
              </a:tabLst>
            </a:pPr>
            <a:endParaRPr lang="en-US" sz="1800" dirty="0">
              <a:latin typeface="+mn-lt"/>
              <a:ea typeface="Yu Mincho" panose="02020400000000000000" pitchFamily="18" charset="-128"/>
              <a:cs typeface="Arial" panose="020B0604020202020204" pitchFamily="34" charset="0"/>
            </a:endParaRPr>
          </a:p>
          <a:p>
            <a:pPr marR="0" lvl="0">
              <a:lnSpc>
                <a:spcPct val="107000"/>
              </a:lnSpc>
              <a:spcBef>
                <a:spcPts val="0"/>
              </a:spcBef>
              <a:spcAft>
                <a:spcPts val="800"/>
              </a:spcAft>
              <a:buSzPts val="1200"/>
              <a:tabLst>
                <a:tab pos="342900" algn="l"/>
              </a:tabLst>
            </a:pPr>
            <a:r>
              <a:rPr lang="en-US" sz="1800" b="1" dirty="0">
                <a:solidFill>
                  <a:schemeClr val="accent1">
                    <a:lumMod val="75000"/>
                  </a:schemeClr>
                </a:solidFill>
                <a:effectLst/>
                <a:latin typeface="+mn-lt"/>
                <a:ea typeface="Yu Mincho" panose="02020400000000000000" pitchFamily="18" charset="-128"/>
              </a:rPr>
              <a:t>OMB</a:t>
            </a:r>
            <a:r>
              <a:rPr lang="en-US" sz="1800" dirty="0">
                <a:solidFill>
                  <a:srgbClr val="384653"/>
                </a:solidFill>
                <a:effectLst/>
                <a:latin typeface="+mn-lt"/>
                <a:ea typeface="Yu Mincho" panose="02020400000000000000" pitchFamily="18" charset="-128"/>
              </a:rPr>
              <a:t> provides guidance for Executive Branch entities required to submit audited financial statements, Performance and Accountability Reports (PARs) or Agency Financial Report (AFRs)A-136 prescribes the form and content of Federal entities Financial Reporting Requirements.</a:t>
            </a:r>
          </a:p>
          <a:p>
            <a:pPr marR="0" lvl="0">
              <a:lnSpc>
                <a:spcPct val="107000"/>
              </a:lnSpc>
              <a:spcBef>
                <a:spcPts val="0"/>
              </a:spcBef>
              <a:spcAft>
                <a:spcPts val="800"/>
              </a:spcAft>
              <a:buSzPts val="1200"/>
              <a:tabLst>
                <a:tab pos="342900" algn="l"/>
              </a:tabLst>
            </a:pPr>
            <a:endParaRPr lang="en-US" sz="1800" dirty="0">
              <a:solidFill>
                <a:srgbClr val="384653"/>
              </a:solidFill>
              <a:latin typeface="+mn-lt"/>
              <a:ea typeface="Yu Mincho" panose="02020400000000000000" pitchFamily="18" charset="-128"/>
              <a:cs typeface="Arial" panose="020B0604020202020204" pitchFamily="34" charset="0"/>
            </a:endParaRPr>
          </a:p>
          <a:p>
            <a:pPr marR="0" lvl="0">
              <a:lnSpc>
                <a:spcPct val="107000"/>
              </a:lnSpc>
              <a:spcBef>
                <a:spcPts val="0"/>
              </a:spcBef>
              <a:spcAft>
                <a:spcPts val="800"/>
              </a:spcAft>
              <a:buSzPts val="1200"/>
              <a:tabLst>
                <a:tab pos="342900" algn="l"/>
              </a:tabLst>
            </a:pPr>
            <a:r>
              <a:rPr lang="en-US" sz="1800" b="0" i="0" dirty="0">
                <a:solidFill>
                  <a:srgbClr val="3A3A3A"/>
                </a:solidFill>
                <a:effectLst/>
                <a:latin typeface="+mn-lt"/>
              </a:rPr>
              <a:t>The </a:t>
            </a:r>
            <a:r>
              <a:rPr lang="en-US" sz="1800" b="1" i="0" dirty="0">
                <a:solidFill>
                  <a:schemeClr val="accent1">
                    <a:lumMod val="75000"/>
                  </a:schemeClr>
                </a:solidFill>
                <a:effectLst/>
                <a:latin typeface="+mn-lt"/>
              </a:rPr>
              <a:t>USSGL </a:t>
            </a:r>
            <a:r>
              <a:rPr lang="en-US" sz="1800" b="0" i="0" dirty="0">
                <a:solidFill>
                  <a:srgbClr val="3A3A3A"/>
                </a:solidFill>
                <a:effectLst/>
                <a:latin typeface="+mn-lt"/>
              </a:rPr>
              <a:t>provides a uniform chart of accounts and technical guidance for standardizing Federal agency accounting</a:t>
            </a:r>
            <a:r>
              <a:rPr lang="en-US" sz="1800" b="0" i="0" dirty="0">
                <a:solidFill>
                  <a:srgbClr val="384653"/>
                </a:solidFill>
                <a:effectLst/>
                <a:latin typeface="+mn-lt"/>
                <a:ea typeface="Yu Mincho" panose="02020400000000000000" pitchFamily="18" charset="-128"/>
                <a:cs typeface="Arial" panose="020B0604020202020204" pitchFamily="34" charset="0"/>
              </a:rPr>
              <a:t>.</a:t>
            </a:r>
            <a:endParaRPr lang="en-US" sz="1800" dirty="0">
              <a:effectLst/>
              <a:latin typeface="+mn-lt"/>
              <a:ea typeface="Yu Mincho" panose="02020400000000000000" pitchFamily="18" charset="-128"/>
              <a:cs typeface="Arial" panose="020B0604020202020204" pitchFamily="34" charset="0"/>
            </a:endParaRPr>
          </a:p>
        </p:txBody>
      </p:sp>
      <p:sp>
        <p:nvSpPr>
          <p:cNvPr id="4" name="Footer Placeholder 3">
            <a:extLst>
              <a:ext uri="{FF2B5EF4-FFF2-40B4-BE49-F238E27FC236}">
                <a16:creationId xmlns:a16="http://schemas.microsoft.com/office/drawing/2014/main" id="{F286FD48-422F-9382-6007-098D8FF461CE}"/>
              </a:ext>
            </a:extLst>
          </p:cNvPr>
          <p:cNvSpPr>
            <a:spLocks noGrp="1"/>
          </p:cNvSpPr>
          <p:nvPr>
            <p:ph type="ftr" sz="quarter" idx="11"/>
          </p:nvPr>
        </p:nvSpPr>
        <p:spPr/>
        <p:txBody>
          <a:bodyPr/>
          <a:lstStyle/>
          <a:p>
            <a:endParaRPr lang="en-US" dirty="0"/>
          </a:p>
        </p:txBody>
      </p:sp>
      <p:sp>
        <p:nvSpPr>
          <p:cNvPr id="5" name="Title 4">
            <a:extLst>
              <a:ext uri="{FF2B5EF4-FFF2-40B4-BE49-F238E27FC236}">
                <a16:creationId xmlns:a16="http://schemas.microsoft.com/office/drawing/2014/main" id="{C726884E-C67B-E057-609F-2580C8A4878E}"/>
              </a:ext>
            </a:extLst>
          </p:cNvPr>
          <p:cNvSpPr>
            <a:spLocks noGrp="1"/>
          </p:cNvSpPr>
          <p:nvPr>
            <p:ph type="title"/>
          </p:nvPr>
        </p:nvSpPr>
        <p:spPr/>
        <p:txBody>
          <a:bodyPr>
            <a:normAutofit/>
          </a:bodyPr>
          <a:lstStyle/>
          <a:p>
            <a:r>
              <a:rPr lang="en-US" sz="4400" dirty="0">
                <a:effectLst/>
                <a:latin typeface="Calibri" panose="020F0502020204030204" pitchFamily="34" charset="0"/>
                <a:ea typeface="Calibri" panose="020F0502020204030204" pitchFamily="34" charset="0"/>
              </a:rPr>
              <a:t>What we need to know</a:t>
            </a:r>
            <a:endParaRPr lang="en-US" sz="4400" dirty="0"/>
          </a:p>
        </p:txBody>
      </p:sp>
      <p:sp>
        <p:nvSpPr>
          <p:cNvPr id="6" name="Slide Number Placeholder 5">
            <a:extLst>
              <a:ext uri="{FF2B5EF4-FFF2-40B4-BE49-F238E27FC236}">
                <a16:creationId xmlns:a16="http://schemas.microsoft.com/office/drawing/2014/main" id="{60FAE57D-24BD-C0E4-D272-CB15FD4DB7BA}"/>
              </a:ext>
            </a:extLst>
          </p:cNvPr>
          <p:cNvSpPr>
            <a:spLocks noGrp="1"/>
          </p:cNvSpPr>
          <p:nvPr>
            <p:ph type="sldNum" sz="quarter" idx="12"/>
          </p:nvPr>
        </p:nvSpPr>
        <p:spPr/>
        <p:txBody>
          <a:bodyPr/>
          <a:lstStyle/>
          <a:p>
            <a:fld id="{D4920C97-DFCF-413E-B466-B189E967A1D8}" type="slidenum">
              <a:rPr lang="en-US" smtClean="0"/>
              <a:pPr/>
              <a:t>2</a:t>
            </a:fld>
            <a:endParaRPr lang="en-US" dirty="0"/>
          </a:p>
        </p:txBody>
      </p:sp>
      <p:pic>
        <p:nvPicPr>
          <p:cNvPr id="10" name="Picture 9">
            <a:extLst>
              <a:ext uri="{FF2B5EF4-FFF2-40B4-BE49-F238E27FC236}">
                <a16:creationId xmlns:a16="http://schemas.microsoft.com/office/drawing/2014/main" id="{E40D6475-EDAD-F144-917F-C7DC098D8B10}"/>
              </a:ext>
            </a:extLst>
          </p:cNvPr>
          <p:cNvPicPr>
            <a:picLocks noChangeAspect="1"/>
          </p:cNvPicPr>
          <p:nvPr/>
        </p:nvPicPr>
        <p:blipFill>
          <a:blip r:embed="rId3"/>
          <a:stretch>
            <a:fillRect/>
          </a:stretch>
        </p:blipFill>
        <p:spPr>
          <a:xfrm>
            <a:off x="8328690" y="3924300"/>
            <a:ext cx="2743200" cy="838200"/>
          </a:xfrm>
          <a:prstGeom prst="rect">
            <a:avLst/>
          </a:prstGeom>
        </p:spPr>
      </p:pic>
      <p:pic>
        <p:nvPicPr>
          <p:cNvPr id="12" name="Picture 11">
            <a:extLst>
              <a:ext uri="{FF2B5EF4-FFF2-40B4-BE49-F238E27FC236}">
                <a16:creationId xmlns:a16="http://schemas.microsoft.com/office/drawing/2014/main" id="{6561FAF6-DC7D-2F9E-E3C8-7FC710A126B7}"/>
              </a:ext>
            </a:extLst>
          </p:cNvPr>
          <p:cNvPicPr>
            <a:picLocks noChangeAspect="1"/>
          </p:cNvPicPr>
          <p:nvPr/>
        </p:nvPicPr>
        <p:blipFill>
          <a:blip r:embed="rId4"/>
          <a:stretch>
            <a:fillRect/>
          </a:stretch>
        </p:blipFill>
        <p:spPr>
          <a:xfrm>
            <a:off x="9062115" y="2261456"/>
            <a:ext cx="1276350" cy="1276350"/>
          </a:xfrm>
          <a:prstGeom prst="rect">
            <a:avLst/>
          </a:prstGeom>
        </p:spPr>
      </p:pic>
      <p:pic>
        <p:nvPicPr>
          <p:cNvPr id="14" name="Picture 13">
            <a:extLst>
              <a:ext uri="{FF2B5EF4-FFF2-40B4-BE49-F238E27FC236}">
                <a16:creationId xmlns:a16="http://schemas.microsoft.com/office/drawing/2014/main" id="{58D74CE8-AD86-D621-15E4-5EF8EC0D4FA4}"/>
              </a:ext>
            </a:extLst>
          </p:cNvPr>
          <p:cNvPicPr>
            <a:picLocks noChangeAspect="1"/>
          </p:cNvPicPr>
          <p:nvPr/>
        </p:nvPicPr>
        <p:blipFill>
          <a:blip r:embed="rId5"/>
          <a:stretch>
            <a:fillRect/>
          </a:stretch>
        </p:blipFill>
        <p:spPr>
          <a:xfrm>
            <a:off x="7807015" y="1296954"/>
            <a:ext cx="4147736" cy="578007"/>
          </a:xfrm>
          <a:prstGeom prst="rect">
            <a:avLst/>
          </a:prstGeom>
        </p:spPr>
      </p:pic>
    </p:spTree>
    <p:extLst>
      <p:ext uri="{BB962C8B-B14F-4D97-AF65-F5344CB8AC3E}">
        <p14:creationId xmlns:p14="http://schemas.microsoft.com/office/powerpoint/2010/main" val="3862448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286FD48-422F-9382-6007-098D8FF461CE}"/>
              </a:ext>
            </a:extLst>
          </p:cNvPr>
          <p:cNvSpPr>
            <a:spLocks noGrp="1"/>
          </p:cNvSpPr>
          <p:nvPr>
            <p:ph type="ftr" sz="quarter" idx="11"/>
          </p:nvPr>
        </p:nvSpPr>
        <p:spPr/>
        <p:txBody>
          <a:bodyPr/>
          <a:lstStyle/>
          <a:p>
            <a:endParaRPr lang="en-US" dirty="0"/>
          </a:p>
        </p:txBody>
      </p:sp>
      <p:sp>
        <p:nvSpPr>
          <p:cNvPr id="5" name="Title 4">
            <a:extLst>
              <a:ext uri="{FF2B5EF4-FFF2-40B4-BE49-F238E27FC236}">
                <a16:creationId xmlns:a16="http://schemas.microsoft.com/office/drawing/2014/main" id="{C726884E-C67B-E057-609F-2580C8A4878E}"/>
              </a:ext>
            </a:extLst>
          </p:cNvPr>
          <p:cNvSpPr>
            <a:spLocks noGrp="1"/>
          </p:cNvSpPr>
          <p:nvPr>
            <p:ph type="title"/>
          </p:nvPr>
        </p:nvSpPr>
        <p:spPr/>
        <p:txBody>
          <a:bodyPr>
            <a:normAutofit/>
          </a:bodyPr>
          <a:lstStyle/>
          <a:p>
            <a:r>
              <a:rPr lang="en-US" sz="4400" dirty="0">
                <a:effectLst/>
                <a:latin typeface="Calibri" panose="020F0502020204030204" pitchFamily="34" charset="0"/>
                <a:ea typeface="Calibri" panose="020F0502020204030204" pitchFamily="34" charset="0"/>
              </a:rPr>
              <a:t>What we need to know</a:t>
            </a:r>
            <a:endParaRPr lang="en-US" sz="4400" dirty="0"/>
          </a:p>
        </p:txBody>
      </p:sp>
      <p:sp>
        <p:nvSpPr>
          <p:cNvPr id="6" name="Slide Number Placeholder 5">
            <a:extLst>
              <a:ext uri="{FF2B5EF4-FFF2-40B4-BE49-F238E27FC236}">
                <a16:creationId xmlns:a16="http://schemas.microsoft.com/office/drawing/2014/main" id="{60FAE57D-24BD-C0E4-D272-CB15FD4DB7BA}"/>
              </a:ext>
            </a:extLst>
          </p:cNvPr>
          <p:cNvSpPr>
            <a:spLocks noGrp="1"/>
          </p:cNvSpPr>
          <p:nvPr>
            <p:ph type="sldNum" sz="quarter" idx="12"/>
          </p:nvPr>
        </p:nvSpPr>
        <p:spPr/>
        <p:txBody>
          <a:bodyPr/>
          <a:lstStyle/>
          <a:p>
            <a:fld id="{D4920C97-DFCF-413E-B466-B189E967A1D8}" type="slidenum">
              <a:rPr lang="en-US" smtClean="0"/>
              <a:pPr/>
              <a:t>3</a:t>
            </a:fld>
            <a:endParaRPr lang="en-US" dirty="0"/>
          </a:p>
        </p:txBody>
      </p:sp>
      <p:pic>
        <p:nvPicPr>
          <p:cNvPr id="7" name="Picture 6">
            <a:extLst>
              <a:ext uri="{FF2B5EF4-FFF2-40B4-BE49-F238E27FC236}">
                <a16:creationId xmlns:a16="http://schemas.microsoft.com/office/drawing/2014/main" id="{7F6BE598-9448-0747-F28C-FED865EEA25D}"/>
              </a:ext>
            </a:extLst>
          </p:cNvPr>
          <p:cNvPicPr>
            <a:picLocks noChangeAspect="1"/>
          </p:cNvPicPr>
          <p:nvPr/>
        </p:nvPicPr>
        <p:blipFill>
          <a:blip r:embed="rId3"/>
          <a:stretch>
            <a:fillRect/>
          </a:stretch>
        </p:blipFill>
        <p:spPr>
          <a:xfrm>
            <a:off x="0" y="1188315"/>
            <a:ext cx="7433187" cy="4857533"/>
          </a:xfrm>
          <a:prstGeom prst="rect">
            <a:avLst/>
          </a:prstGeom>
        </p:spPr>
      </p:pic>
      <p:pic>
        <p:nvPicPr>
          <p:cNvPr id="11" name="Picture 10">
            <a:extLst>
              <a:ext uri="{FF2B5EF4-FFF2-40B4-BE49-F238E27FC236}">
                <a16:creationId xmlns:a16="http://schemas.microsoft.com/office/drawing/2014/main" id="{A8D9355E-BBFC-7DCF-6E4F-79629CB42809}"/>
              </a:ext>
            </a:extLst>
          </p:cNvPr>
          <p:cNvPicPr>
            <a:picLocks noChangeAspect="1"/>
          </p:cNvPicPr>
          <p:nvPr/>
        </p:nvPicPr>
        <p:blipFill>
          <a:blip r:embed="rId4"/>
          <a:stretch>
            <a:fillRect/>
          </a:stretch>
        </p:blipFill>
        <p:spPr>
          <a:xfrm>
            <a:off x="7895289" y="3265357"/>
            <a:ext cx="4147736" cy="578007"/>
          </a:xfrm>
          <a:prstGeom prst="rect">
            <a:avLst/>
          </a:prstGeom>
        </p:spPr>
      </p:pic>
      <p:sp>
        <p:nvSpPr>
          <p:cNvPr id="8" name="Right Brace 7">
            <a:extLst>
              <a:ext uri="{FF2B5EF4-FFF2-40B4-BE49-F238E27FC236}">
                <a16:creationId xmlns:a16="http://schemas.microsoft.com/office/drawing/2014/main" id="{DF442430-B55A-6086-65BB-07592F163D09}"/>
              </a:ext>
            </a:extLst>
          </p:cNvPr>
          <p:cNvSpPr/>
          <p:nvPr/>
        </p:nvSpPr>
        <p:spPr>
          <a:xfrm>
            <a:off x="6881374" y="1958744"/>
            <a:ext cx="792604" cy="3316675"/>
          </a:xfrm>
          <a:prstGeom prst="rightBrace">
            <a:avLst/>
          </a:prstGeom>
          <a:ln w="38100"/>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5F8A63B5-3B8B-8CD0-AA91-FCC88118B45A}"/>
              </a:ext>
            </a:extLst>
          </p:cNvPr>
          <p:cNvPicPr>
            <a:picLocks noChangeAspect="1"/>
          </p:cNvPicPr>
          <p:nvPr/>
        </p:nvPicPr>
        <p:blipFill>
          <a:blip r:embed="rId5"/>
          <a:stretch>
            <a:fillRect/>
          </a:stretch>
        </p:blipFill>
        <p:spPr>
          <a:xfrm>
            <a:off x="7774060" y="4492796"/>
            <a:ext cx="1276350" cy="1276350"/>
          </a:xfrm>
          <a:prstGeom prst="rect">
            <a:avLst/>
          </a:prstGeom>
        </p:spPr>
      </p:pic>
      <p:pic>
        <p:nvPicPr>
          <p:cNvPr id="15" name="Picture 14">
            <a:extLst>
              <a:ext uri="{FF2B5EF4-FFF2-40B4-BE49-F238E27FC236}">
                <a16:creationId xmlns:a16="http://schemas.microsoft.com/office/drawing/2014/main" id="{BE50DF34-1B6F-F79B-C9E5-BC45DF4E50AA}"/>
              </a:ext>
            </a:extLst>
          </p:cNvPr>
          <p:cNvPicPr>
            <a:picLocks noChangeAspect="1"/>
          </p:cNvPicPr>
          <p:nvPr/>
        </p:nvPicPr>
        <p:blipFill>
          <a:blip r:embed="rId6"/>
          <a:stretch>
            <a:fillRect/>
          </a:stretch>
        </p:blipFill>
        <p:spPr>
          <a:xfrm>
            <a:off x="9149674" y="4711871"/>
            <a:ext cx="2743200" cy="838200"/>
          </a:xfrm>
          <a:prstGeom prst="rect">
            <a:avLst/>
          </a:prstGeom>
        </p:spPr>
      </p:pic>
      <p:sp>
        <p:nvSpPr>
          <p:cNvPr id="9" name="Right Brace 8">
            <a:extLst>
              <a:ext uri="{FF2B5EF4-FFF2-40B4-BE49-F238E27FC236}">
                <a16:creationId xmlns:a16="http://schemas.microsoft.com/office/drawing/2014/main" id="{3B31AB37-2024-A9AD-EFDE-43DF46ED0922}"/>
              </a:ext>
            </a:extLst>
          </p:cNvPr>
          <p:cNvSpPr/>
          <p:nvPr/>
        </p:nvSpPr>
        <p:spPr>
          <a:xfrm>
            <a:off x="7333992" y="4711871"/>
            <a:ext cx="396918" cy="838200"/>
          </a:xfrm>
          <a:prstGeom prst="rightBrac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169877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6388CEF-FB07-864D-3F46-8A9AB859996B}"/>
              </a:ext>
            </a:extLst>
          </p:cNvPr>
          <p:cNvSpPr>
            <a:spLocks noGrp="1"/>
          </p:cNvSpPr>
          <p:nvPr>
            <p:ph type="body" sz="half" idx="2"/>
          </p:nvPr>
        </p:nvSpPr>
        <p:spPr>
          <a:xfrm>
            <a:off x="548640" y="1143000"/>
            <a:ext cx="10134911" cy="4881563"/>
          </a:xfrm>
        </p:spPr>
        <p:txBody>
          <a:bodyPr/>
          <a:lstStyle/>
          <a:p>
            <a:r>
              <a:rPr lang="en-US" sz="2000" b="1" dirty="0">
                <a:solidFill>
                  <a:schemeClr val="accent1">
                    <a:lumMod val="75000"/>
                  </a:schemeClr>
                </a:solidFill>
                <a:effectLst/>
                <a:latin typeface="+mn-lt"/>
                <a:ea typeface="Calibri" panose="020F0502020204030204" pitchFamily="34" charset="0"/>
              </a:rPr>
              <a:t>Statement of Federal Financial Accounting Standards (SFFAS) 1 defines:</a:t>
            </a:r>
          </a:p>
          <a:p>
            <a:pPr marR="0" lvl="0" algn="just">
              <a:spcBef>
                <a:spcPts val="0"/>
              </a:spcBef>
              <a:spcAft>
                <a:spcPts val="0"/>
              </a:spcAft>
            </a:pPr>
            <a:endParaRPr lang="en-US" sz="1800" dirty="0">
              <a:effectLst/>
              <a:latin typeface="Calibri Light" panose="020F0302020204030204" pitchFamily="34" charset="0"/>
              <a:ea typeface="Calibri" panose="020F0502020204030204" pitchFamily="34" charset="0"/>
            </a:endParaRPr>
          </a:p>
          <a:p>
            <a:pPr marL="285750" marR="0" lvl="0" indent="-285750" algn="just">
              <a:spcBef>
                <a:spcPts val="0"/>
              </a:spcBef>
              <a:spcAft>
                <a:spcPts val="0"/>
              </a:spcAft>
              <a:buSzPct val="60000"/>
              <a:buFont typeface="Wingdings" panose="05000000000000000000" pitchFamily="2" charset="2"/>
              <a:buChar char="Ø"/>
            </a:pPr>
            <a:r>
              <a:rPr lang="en-US" sz="1800" b="1" dirty="0">
                <a:effectLst/>
                <a:latin typeface="+mn-lt"/>
                <a:ea typeface="Calibri" panose="020F0502020204030204" pitchFamily="34" charset="0"/>
              </a:rPr>
              <a:t>Accounts receivable </a:t>
            </a:r>
            <a:r>
              <a:rPr lang="en-US" sz="1800" dirty="0">
                <a:effectLst/>
                <a:latin typeface="+mn-lt"/>
                <a:ea typeface="Calibri" panose="020F0502020204030204" pitchFamily="34" charset="0"/>
              </a:rPr>
              <a:t>arise from claims to cash or other assets. </a:t>
            </a:r>
          </a:p>
          <a:p>
            <a:pPr marR="0" lvl="0" algn="just">
              <a:spcBef>
                <a:spcPts val="0"/>
              </a:spcBef>
              <a:spcAft>
                <a:spcPts val="0"/>
              </a:spcAft>
            </a:pPr>
            <a:endParaRPr lang="en-US" sz="1800" b="1" dirty="0">
              <a:effectLst/>
              <a:latin typeface="+mn-lt"/>
              <a:ea typeface="Calibri" panose="020F0502020204030204" pitchFamily="34" charset="0"/>
            </a:endParaRPr>
          </a:p>
          <a:p>
            <a:pPr marL="285750" marR="0" lvl="0" indent="-285750" algn="just">
              <a:spcBef>
                <a:spcPts val="0"/>
              </a:spcBef>
              <a:spcAft>
                <a:spcPts val="0"/>
              </a:spcAft>
              <a:buSzPct val="60000"/>
              <a:buFont typeface="Wingdings" panose="05000000000000000000" pitchFamily="2" charset="2"/>
              <a:buChar char="Ø"/>
            </a:pPr>
            <a:r>
              <a:rPr lang="en-US" sz="1800" b="1" dirty="0">
                <a:effectLst/>
                <a:latin typeface="+mn-lt"/>
                <a:ea typeface="Calibri" panose="020F0502020204030204" pitchFamily="34" charset="0"/>
              </a:rPr>
              <a:t>Accounts Payable</a:t>
            </a:r>
            <a:r>
              <a:rPr lang="en-US" sz="1800" b="1" i="1" dirty="0">
                <a:latin typeface="+mn-lt"/>
                <a:ea typeface="Calibri" panose="020F0502020204030204" pitchFamily="34" charset="0"/>
              </a:rPr>
              <a:t> </a:t>
            </a:r>
            <a:r>
              <a:rPr lang="en-US" sz="1800" dirty="0">
                <a:effectLst/>
                <a:latin typeface="+mn-lt"/>
                <a:ea typeface="Calibri" panose="020F0502020204030204" pitchFamily="34" charset="0"/>
              </a:rPr>
              <a:t>amounts owed by a federal entity for goods and services received from, progress in contract performance made by, and rents due to other entities” and </a:t>
            </a:r>
            <a:r>
              <a:rPr lang="en-US" sz="1800" b="1" dirty="0">
                <a:effectLst/>
                <a:latin typeface="+mn-lt"/>
                <a:ea typeface="Calibri" panose="020F0502020204030204" pitchFamily="34" charset="0"/>
              </a:rPr>
              <a:t>excludes</a:t>
            </a:r>
            <a:r>
              <a:rPr lang="en-US" sz="1800" dirty="0">
                <a:effectLst/>
                <a:latin typeface="+mn-lt"/>
                <a:ea typeface="Calibri" panose="020F0502020204030204" pitchFamily="34" charset="0"/>
              </a:rPr>
              <a:t> “on-going continuous expenses such as employees' salary and benefits.”</a:t>
            </a:r>
            <a:endParaRPr lang="en-US" sz="1800" dirty="0">
              <a:latin typeface="+mn-lt"/>
              <a:ea typeface="Calibri" panose="020F0502020204030204" pitchFamily="34" charset="0"/>
            </a:endParaRPr>
          </a:p>
          <a:p>
            <a:endParaRPr lang="en-US" sz="2000" b="1" dirty="0">
              <a:solidFill>
                <a:schemeClr val="accent1">
                  <a:lumMod val="75000"/>
                </a:schemeClr>
              </a:solidFill>
              <a:effectLst/>
              <a:latin typeface="+mn-lt"/>
              <a:ea typeface="Calibri" panose="020F0502020204030204" pitchFamily="34" charset="0"/>
            </a:endParaRPr>
          </a:p>
          <a:p>
            <a:r>
              <a:rPr lang="en-US" sz="2000" b="1" dirty="0">
                <a:solidFill>
                  <a:schemeClr val="accent1">
                    <a:lumMod val="75000"/>
                  </a:schemeClr>
                </a:solidFill>
                <a:effectLst/>
                <a:latin typeface="+mn-lt"/>
                <a:ea typeface="Calibri" panose="020F0502020204030204" pitchFamily="34" charset="0"/>
              </a:rPr>
              <a:t>OMB Circular A-136</a:t>
            </a:r>
            <a:r>
              <a:rPr lang="en-US" sz="1800" dirty="0">
                <a:effectLst/>
                <a:latin typeface="+mn-lt"/>
                <a:ea typeface="Calibri" panose="020F0502020204030204" pitchFamily="34" charset="0"/>
              </a:rPr>
              <a:t>, section II.3.2.2, which states, “</a:t>
            </a:r>
            <a:r>
              <a:rPr lang="en-US" sz="1800" i="1" dirty="0">
                <a:effectLst/>
                <a:latin typeface="+mn-lt"/>
                <a:ea typeface="Calibri" panose="020F0502020204030204" pitchFamily="34" charset="0"/>
              </a:rPr>
              <a:t>entities </a:t>
            </a:r>
            <a:r>
              <a:rPr lang="en-US" sz="1800" b="1" dirty="0">
                <a:effectLst/>
                <a:latin typeface="+mn-lt"/>
                <a:ea typeface="Calibri" panose="020F0502020204030204" pitchFamily="34" charset="0"/>
              </a:rPr>
              <a:t>must</a:t>
            </a:r>
            <a:r>
              <a:rPr lang="en-US" sz="1800" dirty="0">
                <a:effectLst/>
                <a:latin typeface="+mn-lt"/>
                <a:ea typeface="Calibri" panose="020F0502020204030204" pitchFamily="34" charset="0"/>
              </a:rPr>
              <a:t> use the asset and liability line titles on the numbered lines…” </a:t>
            </a:r>
          </a:p>
          <a:p>
            <a:pPr algn="ctr"/>
            <a:r>
              <a:rPr lang="en-US" sz="1400" dirty="0">
                <a:solidFill>
                  <a:srgbClr val="2F5496"/>
                </a:solidFill>
                <a:latin typeface="Calibri" panose="020F0502020204030204" pitchFamily="34" charset="0"/>
                <a:ea typeface="Calibri" panose="020F0502020204030204" pitchFamily="34" charset="0"/>
              </a:rPr>
              <a:t>Excerpt from: </a:t>
            </a:r>
            <a:r>
              <a:rPr lang="en-US" sz="14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OMB Circular A-136, Balance Sheet-subsection: </a:t>
            </a:r>
            <a:r>
              <a:rPr lang="en-US" sz="1400" i="1"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Lines 3 and 22 (Both-Intragovernmental)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dirty="0">
              <a:effectLst/>
              <a:latin typeface="Calibri Light" panose="020F0302020204030204" pitchFamily="34" charset="0"/>
              <a:ea typeface="Calibri" panose="020F0502020204030204" pitchFamily="34" charset="0"/>
            </a:endParaRPr>
          </a:p>
          <a:p>
            <a:endParaRPr lang="en-US" sz="1800" dirty="0">
              <a:latin typeface="Calibri Light" panose="020F0302020204030204" pitchFamily="34" charset="0"/>
              <a:ea typeface="Calibri" panose="020F0502020204030204" pitchFamily="34" charset="0"/>
            </a:endParaRPr>
          </a:p>
          <a:p>
            <a:r>
              <a:rPr lang="en-US" sz="1800" dirty="0">
                <a:effectLst/>
                <a:latin typeface="Calibri Light" panose="020F0302020204030204" pitchFamily="34" charset="0"/>
                <a:ea typeface="Calibri" panose="020F0502020204030204" pitchFamily="34" charset="0"/>
              </a:rPr>
              <a:t> </a:t>
            </a:r>
            <a:endParaRPr lang="en-US" dirty="0"/>
          </a:p>
        </p:txBody>
      </p:sp>
      <p:sp>
        <p:nvSpPr>
          <p:cNvPr id="4" name="Footer Placeholder 3">
            <a:extLst>
              <a:ext uri="{FF2B5EF4-FFF2-40B4-BE49-F238E27FC236}">
                <a16:creationId xmlns:a16="http://schemas.microsoft.com/office/drawing/2014/main" id="{5C56FCF1-24B2-06EE-F9D6-260CD194E78C}"/>
              </a:ext>
            </a:extLst>
          </p:cNvPr>
          <p:cNvSpPr>
            <a:spLocks noGrp="1"/>
          </p:cNvSpPr>
          <p:nvPr>
            <p:ph type="ftr" sz="quarter" idx="11"/>
          </p:nvPr>
        </p:nvSpPr>
        <p:spPr/>
        <p:txBody>
          <a:bodyPr/>
          <a:lstStyle/>
          <a:p>
            <a:endParaRPr lang="en-US" dirty="0"/>
          </a:p>
        </p:txBody>
      </p:sp>
      <p:sp>
        <p:nvSpPr>
          <p:cNvPr id="5" name="Title 4">
            <a:extLst>
              <a:ext uri="{FF2B5EF4-FFF2-40B4-BE49-F238E27FC236}">
                <a16:creationId xmlns:a16="http://schemas.microsoft.com/office/drawing/2014/main" id="{2D6A9024-5F04-4477-F783-849347991691}"/>
              </a:ext>
            </a:extLst>
          </p:cNvPr>
          <p:cNvSpPr>
            <a:spLocks noGrp="1"/>
          </p:cNvSpPr>
          <p:nvPr>
            <p:ph type="title"/>
          </p:nvPr>
        </p:nvSpPr>
        <p:spPr/>
        <p:txBody>
          <a:bodyPr/>
          <a:lstStyle/>
          <a:p>
            <a:r>
              <a:rPr lang="en-US" dirty="0"/>
              <a:t>FASAB and OMB </a:t>
            </a:r>
          </a:p>
        </p:txBody>
      </p:sp>
      <p:sp>
        <p:nvSpPr>
          <p:cNvPr id="6" name="Slide Number Placeholder 5">
            <a:extLst>
              <a:ext uri="{FF2B5EF4-FFF2-40B4-BE49-F238E27FC236}">
                <a16:creationId xmlns:a16="http://schemas.microsoft.com/office/drawing/2014/main" id="{52D929D1-350A-F009-829F-5F5417A4E32D}"/>
              </a:ext>
            </a:extLst>
          </p:cNvPr>
          <p:cNvSpPr>
            <a:spLocks noGrp="1"/>
          </p:cNvSpPr>
          <p:nvPr>
            <p:ph type="sldNum" sz="quarter" idx="12"/>
          </p:nvPr>
        </p:nvSpPr>
        <p:spPr/>
        <p:txBody>
          <a:bodyPr/>
          <a:lstStyle/>
          <a:p>
            <a:fld id="{D4920C97-DFCF-413E-B466-B189E967A1D8}" type="slidenum">
              <a:rPr lang="en-US" smtClean="0"/>
              <a:pPr/>
              <a:t>4</a:t>
            </a:fld>
            <a:endParaRPr lang="en-US" dirty="0"/>
          </a:p>
        </p:txBody>
      </p:sp>
      <p:pic>
        <p:nvPicPr>
          <p:cNvPr id="12" name="Picture 11">
            <a:extLst>
              <a:ext uri="{FF2B5EF4-FFF2-40B4-BE49-F238E27FC236}">
                <a16:creationId xmlns:a16="http://schemas.microsoft.com/office/drawing/2014/main" id="{1AE0AA47-476F-CCA2-59E2-E69CD1A57838}"/>
              </a:ext>
            </a:extLst>
          </p:cNvPr>
          <p:cNvPicPr>
            <a:picLocks noChangeAspect="1"/>
          </p:cNvPicPr>
          <p:nvPr/>
        </p:nvPicPr>
        <p:blipFill>
          <a:blip r:embed="rId3"/>
          <a:stretch>
            <a:fillRect/>
          </a:stretch>
        </p:blipFill>
        <p:spPr>
          <a:xfrm>
            <a:off x="4211156" y="4509139"/>
            <a:ext cx="2809875" cy="314325"/>
          </a:xfrm>
          <a:prstGeom prst="rect">
            <a:avLst/>
          </a:prstGeom>
        </p:spPr>
      </p:pic>
      <p:pic>
        <p:nvPicPr>
          <p:cNvPr id="14" name="Picture 13">
            <a:extLst>
              <a:ext uri="{FF2B5EF4-FFF2-40B4-BE49-F238E27FC236}">
                <a16:creationId xmlns:a16="http://schemas.microsoft.com/office/drawing/2014/main" id="{B62F3D82-E3EE-EB0C-6CEF-3180DC0EA969}"/>
              </a:ext>
            </a:extLst>
          </p:cNvPr>
          <p:cNvPicPr>
            <a:picLocks noChangeAspect="1"/>
          </p:cNvPicPr>
          <p:nvPr/>
        </p:nvPicPr>
        <p:blipFill>
          <a:blip r:embed="rId4"/>
          <a:stretch>
            <a:fillRect/>
          </a:stretch>
        </p:blipFill>
        <p:spPr>
          <a:xfrm>
            <a:off x="4082568" y="4905236"/>
            <a:ext cx="3067050" cy="295275"/>
          </a:xfrm>
          <a:prstGeom prst="rect">
            <a:avLst/>
          </a:prstGeom>
        </p:spPr>
      </p:pic>
    </p:spTree>
    <p:extLst>
      <p:ext uri="{BB962C8B-B14F-4D97-AF65-F5344CB8AC3E}">
        <p14:creationId xmlns:p14="http://schemas.microsoft.com/office/powerpoint/2010/main" val="221796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499350B-73F7-877E-9EE7-10DE55A00E31}"/>
              </a:ext>
            </a:extLst>
          </p:cNvPr>
          <p:cNvSpPr>
            <a:spLocks noGrp="1"/>
          </p:cNvSpPr>
          <p:nvPr>
            <p:ph type="ftr" sz="quarter" idx="11"/>
          </p:nvPr>
        </p:nvSpPr>
        <p:spPr/>
        <p:txBody>
          <a:bodyPr/>
          <a:lstStyle/>
          <a:p>
            <a:endParaRPr lang="en-US" dirty="0"/>
          </a:p>
        </p:txBody>
      </p:sp>
      <p:sp>
        <p:nvSpPr>
          <p:cNvPr id="5" name="Title 4">
            <a:extLst>
              <a:ext uri="{FF2B5EF4-FFF2-40B4-BE49-F238E27FC236}">
                <a16:creationId xmlns:a16="http://schemas.microsoft.com/office/drawing/2014/main" id="{01067D05-1CBF-F09B-E52B-91EEB9564E15}"/>
              </a:ext>
            </a:extLst>
          </p:cNvPr>
          <p:cNvSpPr>
            <a:spLocks noGrp="1"/>
          </p:cNvSpPr>
          <p:nvPr>
            <p:ph type="title"/>
          </p:nvPr>
        </p:nvSpPr>
        <p:spPr/>
        <p:txBody>
          <a:bodyPr>
            <a:normAutofit/>
          </a:bodyPr>
          <a:lstStyle/>
          <a:p>
            <a:r>
              <a:rPr lang="en-US" dirty="0"/>
              <a:t>Treasury – Crosswalk for Receivables</a:t>
            </a:r>
          </a:p>
        </p:txBody>
      </p:sp>
      <p:sp>
        <p:nvSpPr>
          <p:cNvPr id="6" name="Slide Number Placeholder 5">
            <a:extLst>
              <a:ext uri="{FF2B5EF4-FFF2-40B4-BE49-F238E27FC236}">
                <a16:creationId xmlns:a16="http://schemas.microsoft.com/office/drawing/2014/main" id="{87C8C1F6-8BDF-80C1-8F39-C872141032A2}"/>
              </a:ext>
            </a:extLst>
          </p:cNvPr>
          <p:cNvSpPr>
            <a:spLocks noGrp="1"/>
          </p:cNvSpPr>
          <p:nvPr>
            <p:ph type="sldNum" sz="quarter" idx="12"/>
          </p:nvPr>
        </p:nvSpPr>
        <p:spPr/>
        <p:txBody>
          <a:bodyPr/>
          <a:lstStyle/>
          <a:p>
            <a:fld id="{D4920C97-DFCF-413E-B466-B189E967A1D8}" type="slidenum">
              <a:rPr lang="en-US" smtClean="0"/>
              <a:pPr/>
              <a:t>5</a:t>
            </a:fld>
            <a:endParaRPr lang="en-US" dirty="0"/>
          </a:p>
        </p:txBody>
      </p:sp>
      <p:pic>
        <p:nvPicPr>
          <p:cNvPr id="8" name="Picture 7">
            <a:extLst>
              <a:ext uri="{FF2B5EF4-FFF2-40B4-BE49-F238E27FC236}">
                <a16:creationId xmlns:a16="http://schemas.microsoft.com/office/drawing/2014/main" id="{2F56FB71-3957-C9F8-0DF1-A136CE9CAA25}"/>
              </a:ext>
            </a:extLst>
          </p:cNvPr>
          <p:cNvPicPr>
            <a:picLocks noChangeAspect="1"/>
          </p:cNvPicPr>
          <p:nvPr/>
        </p:nvPicPr>
        <p:blipFill>
          <a:blip r:embed="rId3"/>
          <a:stretch>
            <a:fillRect/>
          </a:stretch>
        </p:blipFill>
        <p:spPr>
          <a:xfrm>
            <a:off x="832208" y="766539"/>
            <a:ext cx="9698804" cy="5682950"/>
          </a:xfrm>
          <a:prstGeom prst="rect">
            <a:avLst/>
          </a:prstGeom>
        </p:spPr>
      </p:pic>
    </p:spTree>
    <p:extLst>
      <p:ext uri="{BB962C8B-B14F-4D97-AF65-F5344CB8AC3E}">
        <p14:creationId xmlns:p14="http://schemas.microsoft.com/office/powerpoint/2010/main" val="1234128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68CC785-1AA2-09F8-6BE0-AC1FCF314DEA}"/>
              </a:ext>
            </a:extLst>
          </p:cNvPr>
          <p:cNvSpPr>
            <a:spLocks noGrp="1"/>
          </p:cNvSpPr>
          <p:nvPr>
            <p:ph type="ftr" sz="quarter" idx="11"/>
          </p:nvPr>
        </p:nvSpPr>
        <p:spPr/>
        <p:txBody>
          <a:bodyPr/>
          <a:lstStyle/>
          <a:p>
            <a:endParaRPr lang="en-US" dirty="0"/>
          </a:p>
        </p:txBody>
      </p:sp>
      <p:sp>
        <p:nvSpPr>
          <p:cNvPr id="5" name="Title 4">
            <a:extLst>
              <a:ext uri="{FF2B5EF4-FFF2-40B4-BE49-F238E27FC236}">
                <a16:creationId xmlns:a16="http://schemas.microsoft.com/office/drawing/2014/main" id="{E2E783FA-4759-1F36-FA41-6912CD39062C}"/>
              </a:ext>
            </a:extLst>
          </p:cNvPr>
          <p:cNvSpPr>
            <a:spLocks noGrp="1"/>
          </p:cNvSpPr>
          <p:nvPr>
            <p:ph type="title"/>
          </p:nvPr>
        </p:nvSpPr>
        <p:spPr/>
        <p:txBody>
          <a:bodyPr>
            <a:normAutofit fontScale="90000"/>
          </a:bodyPr>
          <a:lstStyle/>
          <a:p>
            <a:r>
              <a:rPr lang="en-US" dirty="0"/>
              <a:t>Treasury – Crosswalk for Accounts Payable</a:t>
            </a:r>
          </a:p>
        </p:txBody>
      </p:sp>
      <p:sp>
        <p:nvSpPr>
          <p:cNvPr id="6" name="Slide Number Placeholder 5">
            <a:extLst>
              <a:ext uri="{FF2B5EF4-FFF2-40B4-BE49-F238E27FC236}">
                <a16:creationId xmlns:a16="http://schemas.microsoft.com/office/drawing/2014/main" id="{AA719F03-81B8-3D8D-3980-F3F8991728DD}"/>
              </a:ext>
            </a:extLst>
          </p:cNvPr>
          <p:cNvSpPr>
            <a:spLocks noGrp="1"/>
          </p:cNvSpPr>
          <p:nvPr>
            <p:ph type="sldNum" sz="quarter" idx="12"/>
          </p:nvPr>
        </p:nvSpPr>
        <p:spPr/>
        <p:txBody>
          <a:bodyPr/>
          <a:lstStyle/>
          <a:p>
            <a:fld id="{D4920C97-DFCF-413E-B466-B189E967A1D8}" type="slidenum">
              <a:rPr lang="en-US" smtClean="0"/>
              <a:pPr/>
              <a:t>6</a:t>
            </a:fld>
            <a:endParaRPr lang="en-US" dirty="0"/>
          </a:p>
        </p:txBody>
      </p:sp>
      <p:pic>
        <p:nvPicPr>
          <p:cNvPr id="8" name="Picture 7">
            <a:extLst>
              <a:ext uri="{FF2B5EF4-FFF2-40B4-BE49-F238E27FC236}">
                <a16:creationId xmlns:a16="http://schemas.microsoft.com/office/drawing/2014/main" id="{52E64F82-395A-017F-D365-DC46E0C50608}"/>
              </a:ext>
            </a:extLst>
          </p:cNvPr>
          <p:cNvPicPr>
            <a:picLocks noChangeAspect="1"/>
          </p:cNvPicPr>
          <p:nvPr/>
        </p:nvPicPr>
        <p:blipFill>
          <a:blip r:embed="rId3"/>
          <a:stretch>
            <a:fillRect/>
          </a:stretch>
        </p:blipFill>
        <p:spPr>
          <a:xfrm>
            <a:off x="914400" y="944515"/>
            <a:ext cx="10398004" cy="5345133"/>
          </a:xfrm>
          <a:prstGeom prst="rect">
            <a:avLst/>
          </a:prstGeom>
        </p:spPr>
      </p:pic>
    </p:spTree>
    <p:extLst>
      <p:ext uri="{BB962C8B-B14F-4D97-AF65-F5344CB8AC3E}">
        <p14:creationId xmlns:p14="http://schemas.microsoft.com/office/powerpoint/2010/main" val="25919668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MA Teamplte - PowerPoint OCT 2021" id="{7C7995C8-E0D5-49B2-994F-F52AA367ECFF}" vid="{5BADA39F-A0C3-42B8-943E-F5A0494079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CDB1661DF6A243993D4DAD87ADCB43" ma:contentTypeVersion="4" ma:contentTypeDescription="Create a new document." ma:contentTypeScope="" ma:versionID="94471bd8dd4f02002b28c5889713508e">
  <xsd:schema xmlns:xsd="http://www.w3.org/2001/XMLSchema" xmlns:xs="http://www.w3.org/2001/XMLSchema" xmlns:p="http://schemas.microsoft.com/office/2006/metadata/properties" xmlns:ns2="325dc91e-4ebe-46a0-bc8c-5359699a7e9a" xmlns:ns3="3628e206-cdfc-4b1e-835a-3ed7b56ad69a" targetNamespace="http://schemas.microsoft.com/office/2006/metadata/properties" ma:root="true" ma:fieldsID="523afb6e818fa45b1a5f1e79faaa4bd3" ns2:_="" ns3:_="">
    <xsd:import namespace="325dc91e-4ebe-46a0-bc8c-5359699a7e9a"/>
    <xsd:import namespace="3628e206-cdfc-4b1e-835a-3ed7b56ad69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5dc91e-4ebe-46a0-bc8c-5359699a7e9a"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628e206-cdfc-4b1e-835a-3ed7b56ad69a"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CC06F5-B6A1-4B6C-AF95-58EA415023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5dc91e-4ebe-46a0-bc8c-5359699a7e9a"/>
    <ds:schemaRef ds:uri="3628e206-cdfc-4b1e-835a-3ed7b56ad69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292D3B0-DB47-4888-96DD-75855EDFDA5C}">
  <ds:schemaRefs>
    <ds:schemaRef ds:uri="http://schemas.microsoft.com/sharepoint/v3/contenttype/forms"/>
  </ds:schemaRefs>
</ds:datastoreItem>
</file>

<file path=customXml/itemProps3.xml><?xml version="1.0" encoding="utf-8"?>
<ds:datastoreItem xmlns:ds="http://schemas.openxmlformats.org/officeDocument/2006/customXml" ds:itemID="{161C2668-31BC-4586-966D-432A7D0BA49A}">
  <ds:schemaRefs>
    <ds:schemaRef ds:uri="http://purl.org/dc/terms/"/>
    <ds:schemaRef ds:uri="http://purl.org/dc/dcmitype/"/>
    <ds:schemaRef ds:uri="http://schemas.microsoft.com/office/2006/metadata/properties"/>
    <ds:schemaRef ds:uri="http://www.w3.org/XML/1998/namespace"/>
    <ds:schemaRef ds:uri="http://schemas.microsoft.com/office/2006/documentManagement/types"/>
    <ds:schemaRef ds:uri="3628e206-cdfc-4b1e-835a-3ed7b56ad69a"/>
    <ds:schemaRef ds:uri="http://schemas.microsoft.com/office/infopath/2007/PartnerControls"/>
    <ds:schemaRef ds:uri="http://purl.org/dc/elements/1.1/"/>
    <ds:schemaRef ds:uri="325dc91e-4ebe-46a0-bc8c-5359699a7e9a"/>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RMA Template - OCT 2021</Template>
  <TotalTime>207</TotalTime>
  <Words>885</Words>
  <Application>Microsoft Office PowerPoint</Application>
  <PresentationFormat>Widescreen</PresentationFormat>
  <Paragraphs>46</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Times New Roman</vt:lpstr>
      <vt:lpstr>Wingdings</vt:lpstr>
      <vt:lpstr>Office Theme</vt:lpstr>
      <vt:lpstr>What We Need to Know U.S. GAAP and the relationship between Federal Accounting Standards Advisory Board (FASAB) Office of Management and Budget (OMB), and Treasury </vt:lpstr>
      <vt:lpstr>What we need to know</vt:lpstr>
      <vt:lpstr>What we need to know</vt:lpstr>
      <vt:lpstr>FASAB and OMB </vt:lpstr>
      <vt:lpstr>Treasury – Crosswalk for Receivables</vt:lpstr>
      <vt:lpstr>Treasury – Crosswalk for Accounts Payable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We Need to Know U.S. GAAP and the relationship between Federal Accounting Standards Advisory Board (FASAB) Office of Management and Budget (OMB), and Treasury </dc:title>
  <dc:creator>Debbi</dc:creator>
  <cp:lastModifiedBy>Debbi</cp:lastModifiedBy>
  <cp:revision>1</cp:revision>
  <dcterms:created xsi:type="dcterms:W3CDTF">2022-05-11T19:23:46Z</dcterms:created>
  <dcterms:modified xsi:type="dcterms:W3CDTF">2022-05-11T22:51:31Z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0x0101003DCDB1661DF6A243993D4DAD87ADCB43</vt:lpwstr>
  </property>
</Properties>
</file>