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3" r:id="rId2"/>
    <p:sldMasterId id="2147483704" r:id="rId3"/>
  </p:sldMasterIdLst>
  <p:notesMasterIdLst>
    <p:notesMasterId r:id="rId17"/>
  </p:notesMasterIdLst>
  <p:sldIdLst>
    <p:sldId id="256" r:id="rId4"/>
    <p:sldId id="263" r:id="rId5"/>
    <p:sldId id="334" r:id="rId6"/>
    <p:sldId id="6921" r:id="rId7"/>
    <p:sldId id="6926" r:id="rId8"/>
    <p:sldId id="6947" r:id="rId9"/>
    <p:sldId id="6945" r:id="rId10"/>
    <p:sldId id="257" r:id="rId11"/>
    <p:sldId id="6920" r:id="rId12"/>
    <p:sldId id="6927" r:id="rId13"/>
    <p:sldId id="6946" r:id="rId14"/>
    <p:sldId id="6944" r:id="rId15"/>
    <p:sldId id="262"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 Michael Linder" initials="DML" lastIdx="6" clrIdx="0">
    <p:extLst>
      <p:ext uri="{19B8F6BF-5375-455C-9EA6-DF929625EA0E}">
        <p15:presenceInfo xmlns:p15="http://schemas.microsoft.com/office/powerpoint/2012/main" userId="S::Mike.Linder@fiscal.treasury.gov::596b5900-1440-4bd7-886b-7b2fc42cd7a4" providerId="AD"/>
      </p:ext>
    </p:extLst>
  </p:cmAuthor>
  <p:cmAuthor id="2" name="Mallorie N. Davis" initials="MND" lastIdx="5" clrIdx="1">
    <p:extLst>
      <p:ext uri="{19B8F6BF-5375-455C-9EA6-DF929625EA0E}">
        <p15:presenceInfo xmlns:p15="http://schemas.microsoft.com/office/powerpoint/2012/main" userId="S::Mallorie.Davis@fiscal.treasury.gov::da2a2548-1780-4f22-b75f-caa68b8f384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A37"/>
    <a:srgbClr val="043253"/>
    <a:srgbClr val="FFB9B9"/>
    <a:srgbClr val="CC9900"/>
    <a:srgbClr val="3F3417"/>
    <a:srgbClr val="9C9EA2"/>
    <a:srgbClr val="2EADE0"/>
    <a:srgbClr val="5BAE4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249" autoAdjust="0"/>
  </p:normalViewPr>
  <p:slideViewPr>
    <p:cSldViewPr>
      <p:cViewPr varScale="1">
        <p:scale>
          <a:sx n="72" d="100"/>
          <a:sy n="72" d="100"/>
        </p:scale>
        <p:origin x="660" y="6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commentAuthors" Target="commentAuthors.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6DE0DA7-57FE-438F-8943-6F47DED32BDB}" type="doc">
      <dgm:prSet loTypeId="urn:microsoft.com/office/officeart/2005/8/layout/hProcess9" loCatId="process" qsTypeId="urn:microsoft.com/office/officeart/2005/8/quickstyle/simple1" qsCatId="simple" csTypeId="urn:microsoft.com/office/officeart/2005/8/colors/accent0_1" csCatId="mainScheme" phldr="1"/>
      <dgm:spPr/>
      <dgm:t>
        <a:bodyPr/>
        <a:lstStyle/>
        <a:p>
          <a:endParaRPr lang="en-US"/>
        </a:p>
      </dgm:t>
    </dgm:pt>
    <dgm:pt modelId="{20EFCA5B-F2C5-4C69-A02D-A36B382B3A2B}">
      <dgm:prSet phldrT="[Text]" custT="1"/>
      <dgm:spPr>
        <a:solidFill>
          <a:srgbClr val="00B050"/>
        </a:solidFill>
        <a:ln w="6350">
          <a:solidFill>
            <a:srgbClr val="FFFFFF"/>
          </a:solidFill>
        </a:ln>
        <a:effectLst>
          <a:softEdge rad="31750"/>
        </a:effectLst>
      </dgm:spPr>
      <dgm:t>
        <a:bodyPr/>
        <a:lstStyle/>
        <a:p>
          <a:r>
            <a:rPr lang="en-US" sz="1400" dirty="0">
              <a:latin typeface="Calibri" panose="020F0502020204030204" pitchFamily="34" charset="0"/>
              <a:cs typeface="Calibri" panose="020F0502020204030204" pitchFamily="34" charset="0"/>
            </a:rPr>
            <a:t>Agency Financial Statements</a:t>
          </a:r>
          <a:endParaRPr lang="en-US" sz="1400" dirty="0"/>
        </a:p>
      </dgm:t>
    </dgm:pt>
    <dgm:pt modelId="{60763515-AA6E-473C-9477-8FE128D73306}" type="parTrans" cxnId="{EA6F1BD0-4D72-4864-BCD3-14525B11414E}">
      <dgm:prSet/>
      <dgm:spPr/>
      <dgm:t>
        <a:bodyPr/>
        <a:lstStyle/>
        <a:p>
          <a:endParaRPr lang="en-US"/>
        </a:p>
      </dgm:t>
    </dgm:pt>
    <dgm:pt modelId="{B82CF605-FC91-43FF-A36A-50B90FCEAB9D}" type="sibTrans" cxnId="{EA6F1BD0-4D72-4864-BCD3-14525B11414E}">
      <dgm:prSet/>
      <dgm:spPr/>
      <dgm:t>
        <a:bodyPr/>
        <a:lstStyle/>
        <a:p>
          <a:endParaRPr lang="en-US"/>
        </a:p>
      </dgm:t>
    </dgm:pt>
    <dgm:pt modelId="{746AAE6A-4B1D-4C74-B07C-C1F0DCAC7761}">
      <dgm:prSet phldrT="[Text]" custT="1"/>
      <dgm:spPr>
        <a:solidFill>
          <a:srgbClr val="00B050"/>
        </a:solidFill>
        <a:ln w="6350">
          <a:solidFill>
            <a:srgbClr val="FFFFFF"/>
          </a:solidFill>
        </a:ln>
        <a:effectLst>
          <a:softEdge rad="31750"/>
        </a:effectLst>
      </dgm:spPr>
      <dgm:t>
        <a:bodyPr/>
        <a:lstStyle/>
        <a:p>
          <a:r>
            <a:rPr lang="en-US" sz="1400" dirty="0">
              <a:latin typeface="Calibri" panose="020F0502020204030204" pitchFamily="34" charset="0"/>
              <a:cs typeface="Calibri" panose="020F0502020204030204" pitchFamily="34" charset="0"/>
            </a:rPr>
            <a:t>Financial Report of the U.S. Government</a:t>
          </a:r>
        </a:p>
      </dgm:t>
    </dgm:pt>
    <dgm:pt modelId="{BE33CCAC-3E0B-4550-AF13-09DB61A04618}" type="parTrans" cxnId="{F85BB7B3-13AC-4853-81FA-51820FB29D2C}">
      <dgm:prSet/>
      <dgm:spPr/>
      <dgm:t>
        <a:bodyPr/>
        <a:lstStyle/>
        <a:p>
          <a:endParaRPr lang="en-US"/>
        </a:p>
      </dgm:t>
    </dgm:pt>
    <dgm:pt modelId="{66CE5C25-F419-468D-86BD-5C0D1D0A452D}" type="sibTrans" cxnId="{F85BB7B3-13AC-4853-81FA-51820FB29D2C}">
      <dgm:prSet/>
      <dgm:spPr/>
      <dgm:t>
        <a:bodyPr/>
        <a:lstStyle/>
        <a:p>
          <a:endParaRPr lang="en-US"/>
        </a:p>
      </dgm:t>
    </dgm:pt>
    <dgm:pt modelId="{B22B3FD0-4C1B-4D26-9DDD-F32D9230A290}">
      <dgm:prSet phldrT="[Text]" custT="1"/>
      <dgm:spPr>
        <a:solidFill>
          <a:srgbClr val="00B050"/>
        </a:solidFill>
        <a:ln w="6350">
          <a:solidFill>
            <a:srgbClr val="FFFFFF"/>
          </a:solidFill>
        </a:ln>
        <a:effectLst>
          <a:softEdge rad="31750"/>
        </a:effectLst>
      </dgm:spPr>
      <dgm:t>
        <a:bodyPr/>
        <a:lstStyle/>
        <a:p>
          <a:r>
            <a:rPr lang="en-US" sz="1400" dirty="0">
              <a:latin typeface="Calibri" panose="020F0502020204030204" pitchFamily="34" charset="0"/>
              <a:cs typeface="Calibri" panose="020F0502020204030204" pitchFamily="34" charset="0"/>
            </a:rPr>
            <a:t>Identify Changes</a:t>
          </a:r>
        </a:p>
      </dgm:t>
    </dgm:pt>
    <dgm:pt modelId="{F94B3874-FE2B-415B-8B3B-EFBE6BB09FC6}" type="parTrans" cxnId="{12F4024A-ADAB-4C52-8E57-95F3EAE38AB5}">
      <dgm:prSet/>
      <dgm:spPr/>
      <dgm:t>
        <a:bodyPr/>
        <a:lstStyle/>
        <a:p>
          <a:endParaRPr lang="en-US"/>
        </a:p>
      </dgm:t>
    </dgm:pt>
    <dgm:pt modelId="{508407FF-9B51-4739-A59E-E5C6EB63BCC5}" type="sibTrans" cxnId="{12F4024A-ADAB-4C52-8E57-95F3EAE38AB5}">
      <dgm:prSet/>
      <dgm:spPr/>
      <dgm:t>
        <a:bodyPr/>
        <a:lstStyle/>
        <a:p>
          <a:endParaRPr lang="en-US"/>
        </a:p>
      </dgm:t>
    </dgm:pt>
    <dgm:pt modelId="{9243356E-3104-495E-B1B4-FFA1B34142D0}">
      <dgm:prSet phldrT="[Text]" custT="1"/>
      <dgm:spPr>
        <a:solidFill>
          <a:srgbClr val="00B050"/>
        </a:solidFill>
        <a:ln w="6350">
          <a:solidFill>
            <a:srgbClr val="FFFFFF"/>
          </a:solidFill>
        </a:ln>
        <a:effectLst>
          <a:softEdge rad="31750"/>
        </a:effectLst>
      </dgm:spPr>
      <dgm:t>
        <a:bodyPr/>
        <a:lstStyle/>
        <a:p>
          <a:r>
            <a:rPr lang="en-US" sz="1400" dirty="0">
              <a:latin typeface="Calibri" panose="020F0502020204030204" pitchFamily="34" charset="0"/>
              <a:cs typeface="Calibri" panose="020F0502020204030204" pitchFamily="34" charset="0"/>
            </a:rPr>
            <a:t>TFM 2-4700</a:t>
          </a:r>
        </a:p>
      </dgm:t>
    </dgm:pt>
    <dgm:pt modelId="{B6A7066C-E308-4F2D-8931-340C0B27E08A}" type="parTrans" cxnId="{E3E53C43-9F05-453C-971E-B6565522E954}">
      <dgm:prSet/>
      <dgm:spPr/>
      <dgm:t>
        <a:bodyPr/>
        <a:lstStyle/>
        <a:p>
          <a:endParaRPr lang="en-US"/>
        </a:p>
      </dgm:t>
    </dgm:pt>
    <dgm:pt modelId="{B9D39A33-C23B-4A2F-8900-E8215B1D5ABE}" type="sibTrans" cxnId="{E3E53C43-9F05-453C-971E-B6565522E954}">
      <dgm:prSet/>
      <dgm:spPr/>
      <dgm:t>
        <a:bodyPr/>
        <a:lstStyle/>
        <a:p>
          <a:endParaRPr lang="en-US"/>
        </a:p>
      </dgm:t>
    </dgm:pt>
    <dgm:pt modelId="{8E463138-019B-4897-9EC0-108FFA287A4C}">
      <dgm:prSet phldrT="[Text]" custT="1"/>
      <dgm:spPr>
        <a:solidFill>
          <a:srgbClr val="00B050"/>
        </a:solidFill>
        <a:ln w="6350">
          <a:solidFill>
            <a:srgbClr val="FFFFFF"/>
          </a:solidFill>
        </a:ln>
        <a:effectLst>
          <a:softEdge rad="31750"/>
        </a:effectLst>
      </dgm:spPr>
      <dgm:t>
        <a:bodyPr/>
        <a:lstStyle/>
        <a:p>
          <a:r>
            <a:rPr lang="en-US" sz="1400" dirty="0" err="1">
              <a:latin typeface="Calibri" panose="020F0502020204030204" pitchFamily="34" charset="0"/>
              <a:cs typeface="Calibri" panose="020F0502020204030204" pitchFamily="34" charset="0"/>
            </a:rPr>
            <a:t>USSGL</a:t>
          </a:r>
          <a:r>
            <a:rPr lang="en-US" sz="1400" dirty="0">
              <a:latin typeface="Calibri" panose="020F0502020204030204" pitchFamily="34" charset="0"/>
              <a:cs typeface="Calibri" panose="020F0502020204030204" pitchFamily="34" charset="0"/>
            </a:rPr>
            <a:t> Board Meeting and </a:t>
          </a:r>
          <a:r>
            <a:rPr lang="en-US" sz="1400" dirty="0" err="1">
              <a:latin typeface="Calibri" panose="020F0502020204030204" pitchFamily="34" charset="0"/>
              <a:cs typeface="Calibri" panose="020F0502020204030204" pitchFamily="34" charset="0"/>
            </a:rPr>
            <a:t>USSGL</a:t>
          </a:r>
          <a:r>
            <a:rPr lang="en-US" sz="1400" dirty="0">
              <a:latin typeface="Calibri" panose="020F0502020204030204" pitchFamily="34" charset="0"/>
              <a:cs typeface="Calibri" panose="020F0502020204030204" pitchFamily="34" charset="0"/>
            </a:rPr>
            <a:t> TFM Supplement</a:t>
          </a:r>
        </a:p>
      </dgm:t>
    </dgm:pt>
    <dgm:pt modelId="{302A2624-50BA-4558-B2CF-92BF833B2AEE}" type="parTrans" cxnId="{AE711B67-87AF-4DB8-8EA5-D540A7D77722}">
      <dgm:prSet/>
      <dgm:spPr/>
      <dgm:t>
        <a:bodyPr/>
        <a:lstStyle/>
        <a:p>
          <a:endParaRPr lang="en-US"/>
        </a:p>
      </dgm:t>
    </dgm:pt>
    <dgm:pt modelId="{494F25E2-BC7E-4776-AB04-745824902996}" type="sibTrans" cxnId="{AE711B67-87AF-4DB8-8EA5-D540A7D77722}">
      <dgm:prSet/>
      <dgm:spPr/>
      <dgm:t>
        <a:bodyPr/>
        <a:lstStyle/>
        <a:p>
          <a:endParaRPr lang="en-US"/>
        </a:p>
      </dgm:t>
    </dgm:pt>
    <dgm:pt modelId="{AB26D5BB-A3CC-4759-84A6-A27CC0301C13}">
      <dgm:prSet phldrT="[Text]" custT="1"/>
      <dgm:spPr>
        <a:solidFill>
          <a:srgbClr val="00B050"/>
        </a:solidFill>
        <a:ln w="6350">
          <a:solidFill>
            <a:srgbClr val="FFFFFF"/>
          </a:solidFill>
        </a:ln>
        <a:effectLst>
          <a:softEdge rad="31750"/>
        </a:effectLst>
      </dgm:spPr>
      <dgm:t>
        <a:bodyPr/>
        <a:lstStyle/>
        <a:p>
          <a:pPr>
            <a:spcAft>
              <a:spcPts val="588"/>
            </a:spcAft>
          </a:pPr>
          <a:r>
            <a:rPr lang="en-US" sz="1400" dirty="0">
              <a:latin typeface="Calibri" panose="020F0502020204030204" pitchFamily="34" charset="0"/>
              <a:cs typeface="Calibri" panose="020F0502020204030204" pitchFamily="34" charset="0"/>
            </a:rPr>
            <a:t>Review/ Clearance</a:t>
          </a:r>
        </a:p>
      </dgm:t>
    </dgm:pt>
    <dgm:pt modelId="{60CAEF26-5A84-45EE-AFA8-EB91D7CC61FD}" type="sibTrans" cxnId="{817A96A7-84A0-4371-9358-8A225198C475}">
      <dgm:prSet/>
      <dgm:spPr/>
      <dgm:t>
        <a:bodyPr/>
        <a:lstStyle/>
        <a:p>
          <a:endParaRPr lang="en-US"/>
        </a:p>
      </dgm:t>
    </dgm:pt>
    <dgm:pt modelId="{A017D19F-B6A3-4131-8B1D-38D0EEB39840}" type="parTrans" cxnId="{817A96A7-84A0-4371-9358-8A225198C475}">
      <dgm:prSet/>
      <dgm:spPr/>
      <dgm:t>
        <a:bodyPr/>
        <a:lstStyle/>
        <a:p>
          <a:endParaRPr lang="en-US"/>
        </a:p>
      </dgm:t>
    </dgm:pt>
    <dgm:pt modelId="{E3879D62-BC7D-45D9-808D-E1DFBB25783E}" type="pres">
      <dgm:prSet presAssocID="{36DE0DA7-57FE-438F-8943-6F47DED32BDB}" presName="CompostProcess" presStyleCnt="0">
        <dgm:presLayoutVars>
          <dgm:dir/>
          <dgm:resizeHandles val="exact"/>
        </dgm:presLayoutVars>
      </dgm:prSet>
      <dgm:spPr/>
    </dgm:pt>
    <dgm:pt modelId="{F50D20DD-7390-4CD2-8115-C4BAE627B75F}" type="pres">
      <dgm:prSet presAssocID="{36DE0DA7-57FE-438F-8943-6F47DED32BDB}" presName="arrow" presStyleLbl="bgShp" presStyleIdx="0" presStyleCnt="1" custScaleX="117647" custLinFactNeighborX="-654" custLinFactNeighborY="1192"/>
      <dgm:spPr>
        <a:solidFill>
          <a:srgbClr val="002060"/>
        </a:solidFill>
        <a:ln>
          <a:solidFill>
            <a:schemeClr val="bg1">
              <a:lumMod val="85000"/>
            </a:schemeClr>
          </a:solidFill>
        </a:ln>
      </dgm:spPr>
    </dgm:pt>
    <dgm:pt modelId="{20C1AA55-4938-4F75-B504-88959DF3E362}" type="pres">
      <dgm:prSet presAssocID="{36DE0DA7-57FE-438F-8943-6F47DED32BDB}" presName="linearProcess" presStyleCnt="0"/>
      <dgm:spPr/>
    </dgm:pt>
    <dgm:pt modelId="{E6251163-6D76-4F93-BD19-2F1EF8CC3A0C}" type="pres">
      <dgm:prSet presAssocID="{20EFCA5B-F2C5-4C69-A02D-A36B382B3A2B}" presName="textNode" presStyleLbl="node1" presStyleIdx="0" presStyleCnt="6" custScaleX="166026" custScaleY="95853" custLinFactNeighborX="40534" custLinFactNeighborY="2472">
        <dgm:presLayoutVars>
          <dgm:bulletEnabled val="1"/>
        </dgm:presLayoutVars>
      </dgm:prSet>
      <dgm:spPr/>
    </dgm:pt>
    <dgm:pt modelId="{3F1A0D25-F8B7-4333-B9F7-ACA309D1F0CC}" type="pres">
      <dgm:prSet presAssocID="{B82CF605-FC91-43FF-A36A-50B90FCEAB9D}" presName="sibTrans" presStyleCnt="0"/>
      <dgm:spPr/>
    </dgm:pt>
    <dgm:pt modelId="{A7B20008-0DEC-4FA2-8630-90A51FF450E1}" type="pres">
      <dgm:prSet presAssocID="{746AAE6A-4B1D-4C74-B07C-C1F0DCAC7761}" presName="textNode" presStyleLbl="node1" presStyleIdx="1" presStyleCnt="6" custScaleX="176322" custScaleY="95455" custLinFactNeighborX="-50664" custLinFactNeighborY="2273">
        <dgm:presLayoutVars>
          <dgm:bulletEnabled val="1"/>
        </dgm:presLayoutVars>
      </dgm:prSet>
      <dgm:spPr/>
    </dgm:pt>
    <dgm:pt modelId="{A7996537-92F0-48F5-B5D0-899C9AA20A00}" type="pres">
      <dgm:prSet presAssocID="{66CE5C25-F419-468D-86BD-5C0D1D0A452D}" presName="sibTrans" presStyleCnt="0"/>
      <dgm:spPr/>
    </dgm:pt>
    <dgm:pt modelId="{36CBCB25-FE3F-44F3-B711-93683306FFB2}" type="pres">
      <dgm:prSet presAssocID="{B22B3FD0-4C1B-4D26-9DDD-F32D9230A290}" presName="textNode" presStyleLbl="node1" presStyleIdx="2" presStyleCnt="6" custScaleX="116385" custScaleY="95455" custLinFactX="-4934" custLinFactNeighborX="-100000" custLinFactNeighborY="2273">
        <dgm:presLayoutVars>
          <dgm:bulletEnabled val="1"/>
        </dgm:presLayoutVars>
      </dgm:prSet>
      <dgm:spPr/>
    </dgm:pt>
    <dgm:pt modelId="{51E30083-AB29-462A-BFD3-9932C546A5AC}" type="pres">
      <dgm:prSet presAssocID="{508407FF-9B51-4739-A59E-E5C6EB63BCC5}" presName="sibTrans" presStyleCnt="0"/>
      <dgm:spPr/>
    </dgm:pt>
    <dgm:pt modelId="{3B7ADAA3-3A12-43AC-8E0B-D37B4CC514ED}" type="pres">
      <dgm:prSet presAssocID="{AB26D5BB-A3CC-4759-84A6-A27CC0301C13}" presName="textNode" presStyleLbl="node1" presStyleIdx="3" presStyleCnt="6" custScaleX="116834" custScaleY="95455" custLinFactX="-17435" custLinFactNeighborX="-100000" custLinFactNeighborY="2273">
        <dgm:presLayoutVars>
          <dgm:bulletEnabled val="1"/>
        </dgm:presLayoutVars>
      </dgm:prSet>
      <dgm:spPr/>
    </dgm:pt>
    <dgm:pt modelId="{F34204E4-4114-4496-81B8-D1CF7B4A6948}" type="pres">
      <dgm:prSet presAssocID="{60CAEF26-5A84-45EE-AFA8-EB91D7CC61FD}" presName="sibTrans" presStyleCnt="0"/>
      <dgm:spPr/>
    </dgm:pt>
    <dgm:pt modelId="{6D031E78-E789-4633-8884-E286396EB092}" type="pres">
      <dgm:prSet presAssocID="{9243356E-3104-495E-B1B4-FFA1B34142D0}" presName="textNode" presStyleLbl="node1" presStyleIdx="4" presStyleCnt="6" custScaleX="137685" custScaleY="95455" custLinFactX="-29166" custLinFactNeighborX="-100000" custLinFactNeighborY="2273">
        <dgm:presLayoutVars>
          <dgm:bulletEnabled val="1"/>
        </dgm:presLayoutVars>
      </dgm:prSet>
      <dgm:spPr/>
    </dgm:pt>
    <dgm:pt modelId="{063B4A7B-BBAF-406F-A8B4-02EDC7A9BDFA}" type="pres">
      <dgm:prSet presAssocID="{B9D39A33-C23B-4A2F-8900-E8215B1D5ABE}" presName="sibTrans" presStyleCnt="0"/>
      <dgm:spPr/>
    </dgm:pt>
    <dgm:pt modelId="{7AEBCB18-44C1-4335-A80A-2D4ED81C1557}" type="pres">
      <dgm:prSet presAssocID="{8E463138-019B-4897-9EC0-108FFA287A4C}" presName="textNode" presStyleLbl="node1" presStyleIdx="5" presStyleCnt="6" custScaleX="196819" custScaleY="95455" custLinFactX="-38335" custLinFactNeighborX="-100000" custLinFactNeighborY="2273">
        <dgm:presLayoutVars>
          <dgm:bulletEnabled val="1"/>
        </dgm:presLayoutVars>
      </dgm:prSet>
      <dgm:spPr/>
    </dgm:pt>
  </dgm:ptLst>
  <dgm:cxnLst>
    <dgm:cxn modelId="{1D7F4101-3DD3-451E-8790-15179E799912}" type="presOf" srcId="{AB26D5BB-A3CC-4759-84A6-A27CC0301C13}" destId="{3B7ADAA3-3A12-43AC-8E0B-D37B4CC514ED}" srcOrd="0" destOrd="0" presId="urn:microsoft.com/office/officeart/2005/8/layout/hProcess9"/>
    <dgm:cxn modelId="{4E56611F-59B0-4D0D-8F30-FF90E174D1F8}" type="presOf" srcId="{36DE0DA7-57FE-438F-8943-6F47DED32BDB}" destId="{E3879D62-BC7D-45D9-808D-E1DFBB25783E}" srcOrd="0" destOrd="0" presId="urn:microsoft.com/office/officeart/2005/8/layout/hProcess9"/>
    <dgm:cxn modelId="{E3E53C43-9F05-453C-971E-B6565522E954}" srcId="{36DE0DA7-57FE-438F-8943-6F47DED32BDB}" destId="{9243356E-3104-495E-B1B4-FFA1B34142D0}" srcOrd="4" destOrd="0" parTransId="{B6A7066C-E308-4F2D-8931-340C0B27E08A}" sibTransId="{B9D39A33-C23B-4A2F-8900-E8215B1D5ABE}"/>
    <dgm:cxn modelId="{AE711B67-87AF-4DB8-8EA5-D540A7D77722}" srcId="{36DE0DA7-57FE-438F-8943-6F47DED32BDB}" destId="{8E463138-019B-4897-9EC0-108FFA287A4C}" srcOrd="5" destOrd="0" parTransId="{302A2624-50BA-4558-B2CF-92BF833B2AEE}" sibTransId="{494F25E2-BC7E-4776-AB04-745824902996}"/>
    <dgm:cxn modelId="{12F4024A-ADAB-4C52-8E57-95F3EAE38AB5}" srcId="{36DE0DA7-57FE-438F-8943-6F47DED32BDB}" destId="{B22B3FD0-4C1B-4D26-9DDD-F32D9230A290}" srcOrd="2" destOrd="0" parTransId="{F94B3874-FE2B-415B-8B3B-EFBE6BB09FC6}" sibTransId="{508407FF-9B51-4739-A59E-E5C6EB63BCC5}"/>
    <dgm:cxn modelId="{121F7C4F-CD69-490B-8880-D6D36EB9F010}" type="presOf" srcId="{8E463138-019B-4897-9EC0-108FFA287A4C}" destId="{7AEBCB18-44C1-4335-A80A-2D4ED81C1557}" srcOrd="0" destOrd="0" presId="urn:microsoft.com/office/officeart/2005/8/layout/hProcess9"/>
    <dgm:cxn modelId="{69BE3D94-F246-44F7-A561-39905C582B22}" type="presOf" srcId="{B22B3FD0-4C1B-4D26-9DDD-F32D9230A290}" destId="{36CBCB25-FE3F-44F3-B711-93683306FFB2}" srcOrd="0" destOrd="0" presId="urn:microsoft.com/office/officeart/2005/8/layout/hProcess9"/>
    <dgm:cxn modelId="{781452A1-040D-4D6B-AFB3-E659698EBD5C}" type="presOf" srcId="{20EFCA5B-F2C5-4C69-A02D-A36B382B3A2B}" destId="{E6251163-6D76-4F93-BD19-2F1EF8CC3A0C}" srcOrd="0" destOrd="0" presId="urn:microsoft.com/office/officeart/2005/8/layout/hProcess9"/>
    <dgm:cxn modelId="{817A96A7-84A0-4371-9358-8A225198C475}" srcId="{36DE0DA7-57FE-438F-8943-6F47DED32BDB}" destId="{AB26D5BB-A3CC-4759-84A6-A27CC0301C13}" srcOrd="3" destOrd="0" parTransId="{A017D19F-B6A3-4131-8B1D-38D0EEB39840}" sibTransId="{60CAEF26-5A84-45EE-AFA8-EB91D7CC61FD}"/>
    <dgm:cxn modelId="{F85BB7B3-13AC-4853-81FA-51820FB29D2C}" srcId="{36DE0DA7-57FE-438F-8943-6F47DED32BDB}" destId="{746AAE6A-4B1D-4C74-B07C-C1F0DCAC7761}" srcOrd="1" destOrd="0" parTransId="{BE33CCAC-3E0B-4550-AF13-09DB61A04618}" sibTransId="{66CE5C25-F419-468D-86BD-5C0D1D0A452D}"/>
    <dgm:cxn modelId="{EA6F1BD0-4D72-4864-BCD3-14525B11414E}" srcId="{36DE0DA7-57FE-438F-8943-6F47DED32BDB}" destId="{20EFCA5B-F2C5-4C69-A02D-A36B382B3A2B}" srcOrd="0" destOrd="0" parTransId="{60763515-AA6E-473C-9477-8FE128D73306}" sibTransId="{B82CF605-FC91-43FF-A36A-50B90FCEAB9D}"/>
    <dgm:cxn modelId="{34BB96E3-3169-4B8C-A5D3-70FA1684A15A}" type="presOf" srcId="{9243356E-3104-495E-B1B4-FFA1B34142D0}" destId="{6D031E78-E789-4633-8884-E286396EB092}" srcOrd="0" destOrd="0" presId="urn:microsoft.com/office/officeart/2005/8/layout/hProcess9"/>
    <dgm:cxn modelId="{3FE3EEE4-91CB-40C1-89CF-B62948997F58}" type="presOf" srcId="{746AAE6A-4B1D-4C74-B07C-C1F0DCAC7761}" destId="{A7B20008-0DEC-4FA2-8630-90A51FF450E1}" srcOrd="0" destOrd="0" presId="urn:microsoft.com/office/officeart/2005/8/layout/hProcess9"/>
    <dgm:cxn modelId="{42DBCC1B-270B-43FC-BCA4-1CD5C0B3325C}" type="presParOf" srcId="{E3879D62-BC7D-45D9-808D-E1DFBB25783E}" destId="{F50D20DD-7390-4CD2-8115-C4BAE627B75F}" srcOrd="0" destOrd="0" presId="urn:microsoft.com/office/officeart/2005/8/layout/hProcess9"/>
    <dgm:cxn modelId="{A67551BE-E9BC-4220-8688-F2A1333D239C}" type="presParOf" srcId="{E3879D62-BC7D-45D9-808D-E1DFBB25783E}" destId="{20C1AA55-4938-4F75-B504-88959DF3E362}" srcOrd="1" destOrd="0" presId="urn:microsoft.com/office/officeart/2005/8/layout/hProcess9"/>
    <dgm:cxn modelId="{A858E573-9139-40A0-BE3E-E0915FCCDF7A}" type="presParOf" srcId="{20C1AA55-4938-4F75-B504-88959DF3E362}" destId="{E6251163-6D76-4F93-BD19-2F1EF8CC3A0C}" srcOrd="0" destOrd="0" presId="urn:microsoft.com/office/officeart/2005/8/layout/hProcess9"/>
    <dgm:cxn modelId="{366FD634-7636-45F9-9D29-12EEACAC882F}" type="presParOf" srcId="{20C1AA55-4938-4F75-B504-88959DF3E362}" destId="{3F1A0D25-F8B7-4333-B9F7-ACA309D1F0CC}" srcOrd="1" destOrd="0" presId="urn:microsoft.com/office/officeart/2005/8/layout/hProcess9"/>
    <dgm:cxn modelId="{6D2503F8-B40C-4F30-9720-11091DF17D16}" type="presParOf" srcId="{20C1AA55-4938-4F75-B504-88959DF3E362}" destId="{A7B20008-0DEC-4FA2-8630-90A51FF450E1}" srcOrd="2" destOrd="0" presId="urn:microsoft.com/office/officeart/2005/8/layout/hProcess9"/>
    <dgm:cxn modelId="{E0D394F5-1425-49DD-8D18-060B443E44C1}" type="presParOf" srcId="{20C1AA55-4938-4F75-B504-88959DF3E362}" destId="{A7996537-92F0-48F5-B5D0-899C9AA20A00}" srcOrd="3" destOrd="0" presId="urn:microsoft.com/office/officeart/2005/8/layout/hProcess9"/>
    <dgm:cxn modelId="{F2D8B9E7-8CF2-4A48-BD43-E925D4226E95}" type="presParOf" srcId="{20C1AA55-4938-4F75-B504-88959DF3E362}" destId="{36CBCB25-FE3F-44F3-B711-93683306FFB2}" srcOrd="4" destOrd="0" presId="urn:microsoft.com/office/officeart/2005/8/layout/hProcess9"/>
    <dgm:cxn modelId="{2A735B1B-9B32-43CA-AAEB-93E860B71E8B}" type="presParOf" srcId="{20C1AA55-4938-4F75-B504-88959DF3E362}" destId="{51E30083-AB29-462A-BFD3-9932C546A5AC}" srcOrd="5" destOrd="0" presId="urn:microsoft.com/office/officeart/2005/8/layout/hProcess9"/>
    <dgm:cxn modelId="{768B4C31-5BF8-44A9-ADFC-9EB219B61BD9}" type="presParOf" srcId="{20C1AA55-4938-4F75-B504-88959DF3E362}" destId="{3B7ADAA3-3A12-43AC-8E0B-D37B4CC514ED}" srcOrd="6" destOrd="0" presId="urn:microsoft.com/office/officeart/2005/8/layout/hProcess9"/>
    <dgm:cxn modelId="{89CB7CBF-29FF-4F71-9C53-C50B363A7944}" type="presParOf" srcId="{20C1AA55-4938-4F75-B504-88959DF3E362}" destId="{F34204E4-4114-4496-81B8-D1CF7B4A6948}" srcOrd="7" destOrd="0" presId="urn:microsoft.com/office/officeart/2005/8/layout/hProcess9"/>
    <dgm:cxn modelId="{B189DA08-87AF-47B2-84F8-66F5F411D64D}" type="presParOf" srcId="{20C1AA55-4938-4F75-B504-88959DF3E362}" destId="{6D031E78-E789-4633-8884-E286396EB092}" srcOrd="8" destOrd="0" presId="urn:microsoft.com/office/officeart/2005/8/layout/hProcess9"/>
    <dgm:cxn modelId="{F88005DC-69DA-4278-87C1-6405D086312C}" type="presParOf" srcId="{20C1AA55-4938-4F75-B504-88959DF3E362}" destId="{063B4A7B-BBAF-406F-A8B4-02EDC7A9BDFA}" srcOrd="9" destOrd="0" presId="urn:microsoft.com/office/officeart/2005/8/layout/hProcess9"/>
    <dgm:cxn modelId="{8ABBBA47-D439-4773-8595-B4A95FC025FA}" type="presParOf" srcId="{20C1AA55-4938-4F75-B504-88959DF3E362}" destId="{7AEBCB18-44C1-4335-A80A-2D4ED81C1557}" srcOrd="10" destOrd="0" presId="urn:microsoft.com/office/officeart/2005/8/layout/hProcess9"/>
  </dgm:cxnLst>
  <dgm:bg>
    <a:noFill/>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0D20DD-7390-4CD2-8115-C4BAE627B75F}">
      <dsp:nvSpPr>
        <dsp:cNvPr id="0" name=""/>
        <dsp:cNvSpPr/>
      </dsp:nvSpPr>
      <dsp:spPr>
        <a:xfrm>
          <a:off x="0" y="0"/>
          <a:ext cx="10744194" cy="2304288"/>
        </a:xfrm>
        <a:prstGeom prst="rightArrow">
          <a:avLst/>
        </a:prstGeom>
        <a:solidFill>
          <a:srgbClr val="002060"/>
        </a:solidFill>
        <a:ln>
          <a:solidFill>
            <a:schemeClr val="bg1">
              <a:lumMod val="85000"/>
            </a:schemeClr>
          </a:solidFill>
        </a:ln>
        <a:effectLst/>
      </dsp:spPr>
      <dsp:style>
        <a:lnRef idx="0">
          <a:scrgbClr r="0" g="0" b="0"/>
        </a:lnRef>
        <a:fillRef idx="1">
          <a:scrgbClr r="0" g="0" b="0"/>
        </a:fillRef>
        <a:effectRef idx="0">
          <a:scrgbClr r="0" g="0" b="0"/>
        </a:effectRef>
        <a:fontRef idx="minor"/>
      </dsp:style>
    </dsp:sp>
    <dsp:sp modelId="{E6251163-6D76-4F93-BD19-2F1EF8CC3A0C}">
      <dsp:nvSpPr>
        <dsp:cNvPr id="0" name=""/>
        <dsp:cNvSpPr/>
      </dsp:nvSpPr>
      <dsp:spPr>
        <a:xfrm>
          <a:off x="74602" y="733182"/>
          <a:ext cx="1795139" cy="883491"/>
        </a:xfrm>
        <a:prstGeom prst="roundRect">
          <a:avLst/>
        </a:prstGeom>
        <a:solidFill>
          <a:srgbClr val="00B050"/>
        </a:solidFill>
        <a:ln w="6350" cap="flat" cmpd="sng" algn="ctr">
          <a:solidFill>
            <a:srgbClr val="FFFFFF"/>
          </a:solidFill>
          <a:prstDash val="solid"/>
        </a:ln>
        <a:effectLst>
          <a:softEdge rad="31750"/>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Calibri" panose="020F0502020204030204" pitchFamily="34" charset="0"/>
              <a:cs typeface="Calibri" panose="020F0502020204030204" pitchFamily="34" charset="0"/>
            </a:rPr>
            <a:t>Agency Financial Statements</a:t>
          </a:r>
          <a:endParaRPr lang="en-US" sz="1400" kern="1200" dirty="0"/>
        </a:p>
      </dsp:txBody>
      <dsp:txXfrm>
        <a:off x="117730" y="776310"/>
        <a:ext cx="1708883" cy="797235"/>
      </dsp:txXfrm>
    </dsp:sp>
    <dsp:sp modelId="{A7B20008-0DEC-4FA2-8630-90A51FF450E1}">
      <dsp:nvSpPr>
        <dsp:cNvPr id="0" name=""/>
        <dsp:cNvSpPr/>
      </dsp:nvSpPr>
      <dsp:spPr>
        <a:xfrm>
          <a:off x="1885603" y="733182"/>
          <a:ext cx="1906464" cy="879823"/>
        </a:xfrm>
        <a:prstGeom prst="roundRect">
          <a:avLst/>
        </a:prstGeom>
        <a:solidFill>
          <a:srgbClr val="00B050"/>
        </a:solidFill>
        <a:ln w="6350" cap="flat" cmpd="sng" algn="ctr">
          <a:solidFill>
            <a:srgbClr val="FFFFFF"/>
          </a:solidFill>
          <a:prstDash val="solid"/>
        </a:ln>
        <a:effectLst>
          <a:softEdge rad="31750"/>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Calibri" panose="020F0502020204030204" pitchFamily="34" charset="0"/>
              <a:cs typeface="Calibri" panose="020F0502020204030204" pitchFamily="34" charset="0"/>
            </a:rPr>
            <a:t>Financial Report of the U.S. Government</a:t>
          </a:r>
        </a:p>
      </dsp:txBody>
      <dsp:txXfrm>
        <a:off x="1928552" y="776131"/>
        <a:ext cx="1820566" cy="793925"/>
      </dsp:txXfrm>
    </dsp:sp>
    <dsp:sp modelId="{36CBCB25-FE3F-44F3-B711-93683306FFB2}">
      <dsp:nvSpPr>
        <dsp:cNvPr id="0" name=""/>
        <dsp:cNvSpPr/>
      </dsp:nvSpPr>
      <dsp:spPr>
        <a:xfrm>
          <a:off x="3830019" y="733182"/>
          <a:ext cx="1258401" cy="879823"/>
        </a:xfrm>
        <a:prstGeom prst="roundRect">
          <a:avLst/>
        </a:prstGeom>
        <a:solidFill>
          <a:srgbClr val="00B050"/>
        </a:solidFill>
        <a:ln w="6350" cap="flat" cmpd="sng" algn="ctr">
          <a:solidFill>
            <a:srgbClr val="FFFFFF"/>
          </a:solidFill>
          <a:prstDash val="solid"/>
        </a:ln>
        <a:effectLst>
          <a:softEdge rad="31750"/>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Calibri" panose="020F0502020204030204" pitchFamily="34" charset="0"/>
              <a:cs typeface="Calibri" panose="020F0502020204030204" pitchFamily="34" charset="0"/>
            </a:rPr>
            <a:t>Identify Changes</a:t>
          </a:r>
        </a:p>
      </dsp:txBody>
      <dsp:txXfrm>
        <a:off x="3872968" y="776131"/>
        <a:ext cx="1172503" cy="793925"/>
      </dsp:txXfrm>
    </dsp:sp>
    <dsp:sp modelId="{3B7ADAA3-3A12-43AC-8E0B-D37B4CC514ED}">
      <dsp:nvSpPr>
        <dsp:cNvPr id="0" name=""/>
        <dsp:cNvSpPr/>
      </dsp:nvSpPr>
      <dsp:spPr>
        <a:xfrm>
          <a:off x="5133461" y="733182"/>
          <a:ext cx="1263255" cy="879823"/>
        </a:xfrm>
        <a:prstGeom prst="roundRect">
          <a:avLst/>
        </a:prstGeom>
        <a:solidFill>
          <a:srgbClr val="00B050"/>
        </a:solidFill>
        <a:ln w="6350" cap="flat" cmpd="sng" algn="ctr">
          <a:solidFill>
            <a:srgbClr val="FFFFFF"/>
          </a:solidFill>
          <a:prstDash val="solid"/>
        </a:ln>
        <a:effectLst>
          <a:softEdge rad="31750"/>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ts val="588"/>
            </a:spcAft>
            <a:buNone/>
          </a:pPr>
          <a:r>
            <a:rPr lang="en-US" sz="1400" kern="1200" dirty="0">
              <a:latin typeface="Calibri" panose="020F0502020204030204" pitchFamily="34" charset="0"/>
              <a:cs typeface="Calibri" panose="020F0502020204030204" pitchFamily="34" charset="0"/>
            </a:rPr>
            <a:t>Review/ Clearance</a:t>
          </a:r>
        </a:p>
      </dsp:txBody>
      <dsp:txXfrm>
        <a:off x="5176410" y="776131"/>
        <a:ext cx="1177357" cy="793925"/>
      </dsp:txXfrm>
    </dsp:sp>
    <dsp:sp modelId="{6D031E78-E789-4633-8884-E286396EB092}">
      <dsp:nvSpPr>
        <dsp:cNvPr id="0" name=""/>
        <dsp:cNvSpPr/>
      </dsp:nvSpPr>
      <dsp:spPr>
        <a:xfrm>
          <a:off x="6450083" y="733182"/>
          <a:ext cx="1488705" cy="879823"/>
        </a:xfrm>
        <a:prstGeom prst="roundRect">
          <a:avLst/>
        </a:prstGeom>
        <a:solidFill>
          <a:srgbClr val="00B050"/>
        </a:solidFill>
        <a:ln w="6350" cap="flat" cmpd="sng" algn="ctr">
          <a:solidFill>
            <a:srgbClr val="FFFFFF"/>
          </a:solidFill>
          <a:prstDash val="solid"/>
        </a:ln>
        <a:effectLst>
          <a:softEdge rad="31750"/>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Calibri" panose="020F0502020204030204" pitchFamily="34" charset="0"/>
              <a:cs typeface="Calibri" panose="020F0502020204030204" pitchFamily="34" charset="0"/>
            </a:rPr>
            <a:t>TFM 2-4700</a:t>
          </a:r>
        </a:p>
      </dsp:txBody>
      <dsp:txXfrm>
        <a:off x="6493032" y="776131"/>
        <a:ext cx="1402807" cy="793925"/>
      </dsp:txXfrm>
    </dsp:sp>
    <dsp:sp modelId="{7AEBCB18-44C1-4335-A80A-2D4ED81C1557}">
      <dsp:nvSpPr>
        <dsp:cNvPr id="0" name=""/>
        <dsp:cNvSpPr/>
      </dsp:nvSpPr>
      <dsp:spPr>
        <a:xfrm>
          <a:off x="8019856" y="733182"/>
          <a:ext cx="2128085" cy="879823"/>
        </a:xfrm>
        <a:prstGeom prst="roundRect">
          <a:avLst/>
        </a:prstGeom>
        <a:solidFill>
          <a:srgbClr val="00B050"/>
        </a:solidFill>
        <a:ln w="6350" cap="flat" cmpd="sng" algn="ctr">
          <a:solidFill>
            <a:srgbClr val="FFFFFF"/>
          </a:solidFill>
          <a:prstDash val="solid"/>
        </a:ln>
        <a:effectLst>
          <a:softEdge rad="31750"/>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err="1">
              <a:latin typeface="Calibri" panose="020F0502020204030204" pitchFamily="34" charset="0"/>
              <a:cs typeface="Calibri" panose="020F0502020204030204" pitchFamily="34" charset="0"/>
            </a:rPr>
            <a:t>USSGL</a:t>
          </a:r>
          <a:r>
            <a:rPr lang="en-US" sz="1400" kern="1200" dirty="0">
              <a:latin typeface="Calibri" panose="020F0502020204030204" pitchFamily="34" charset="0"/>
              <a:cs typeface="Calibri" panose="020F0502020204030204" pitchFamily="34" charset="0"/>
            </a:rPr>
            <a:t> Board Meeting and </a:t>
          </a:r>
          <a:r>
            <a:rPr lang="en-US" sz="1400" kern="1200" dirty="0" err="1">
              <a:latin typeface="Calibri" panose="020F0502020204030204" pitchFamily="34" charset="0"/>
              <a:cs typeface="Calibri" panose="020F0502020204030204" pitchFamily="34" charset="0"/>
            </a:rPr>
            <a:t>USSGL</a:t>
          </a:r>
          <a:r>
            <a:rPr lang="en-US" sz="1400" kern="1200" dirty="0">
              <a:latin typeface="Calibri" panose="020F0502020204030204" pitchFamily="34" charset="0"/>
              <a:cs typeface="Calibri" panose="020F0502020204030204" pitchFamily="34" charset="0"/>
            </a:rPr>
            <a:t> TFM Supplement</a:t>
          </a:r>
        </a:p>
      </dsp:txBody>
      <dsp:txXfrm>
        <a:off x="8062805" y="776131"/>
        <a:ext cx="2042187" cy="793925"/>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35" tIns="45718" rIns="91435" bIns="45718"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35" tIns="45718" rIns="91435" bIns="45718" rtlCol="0"/>
          <a:lstStyle>
            <a:lvl1pPr algn="r">
              <a:defRPr sz="1200"/>
            </a:lvl1pPr>
          </a:lstStyle>
          <a:p>
            <a:fld id="{58C60E8F-C38B-4D61-85DB-7DF47C436629}" type="datetimeFigureOut">
              <a:rPr lang="en-US" smtClean="0"/>
              <a:t>5/13/2022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35" tIns="45718" rIns="91435" bIns="45718" rtlCol="0" anchor="ctr"/>
          <a:lstStyle/>
          <a:p>
            <a:endParaRPr lang="en-US"/>
          </a:p>
        </p:txBody>
      </p:sp>
      <p:sp>
        <p:nvSpPr>
          <p:cNvPr id="5" name="Notes Placeholder 4"/>
          <p:cNvSpPr>
            <a:spLocks noGrp="1"/>
          </p:cNvSpPr>
          <p:nvPr>
            <p:ph type="body" sz="quarter" idx="3"/>
          </p:nvPr>
        </p:nvSpPr>
        <p:spPr>
          <a:xfrm>
            <a:off x="685800" y="4343401"/>
            <a:ext cx="5486400" cy="4114800"/>
          </a:xfrm>
          <a:prstGeom prst="rect">
            <a:avLst/>
          </a:prstGeom>
        </p:spPr>
        <p:txBody>
          <a:bodyPr vert="horz" lIns="91435" tIns="45718" rIns="91435" bIns="4571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35" tIns="45718" rIns="91435" bIns="45718"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35" tIns="45718" rIns="91435" bIns="45718" rtlCol="0" anchor="b"/>
          <a:lstStyle>
            <a:lvl1pPr algn="r">
              <a:defRPr sz="1200"/>
            </a:lvl1pPr>
          </a:lstStyle>
          <a:p>
            <a:fld id="{C00D2F72-E011-4DA7-800E-0AC7DF7FBDCB}" type="slidenum">
              <a:rPr lang="en-US" smtClean="0"/>
              <a:t>‹#›</a:t>
            </a:fld>
            <a:endParaRPr lang="en-US"/>
          </a:p>
        </p:txBody>
      </p:sp>
    </p:spTree>
    <p:extLst>
      <p:ext uri="{BB962C8B-B14F-4D97-AF65-F5344CB8AC3E}">
        <p14:creationId xmlns:p14="http://schemas.microsoft.com/office/powerpoint/2010/main" val="459137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00D2F72-E011-4DA7-800E-0AC7DF7FBDCB}" type="slidenum">
              <a:rPr lang="en-US" smtClean="0"/>
              <a:t>2</a:t>
            </a:fld>
            <a:endParaRPr lang="en-US"/>
          </a:p>
        </p:txBody>
      </p:sp>
    </p:spTree>
    <p:extLst>
      <p:ext uri="{BB962C8B-B14F-4D97-AF65-F5344CB8AC3E}">
        <p14:creationId xmlns:p14="http://schemas.microsoft.com/office/powerpoint/2010/main" val="30005478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fontScale="77500" lnSpcReduction="20000"/>
          </a:bodyPr>
          <a:lstStyle/>
          <a:p>
            <a:pPr marL="285750" indent="-285750">
              <a:buFont typeface="Arial" panose="020B0604020202020204" pitchFamily="34" charset="0"/>
              <a:buChar char="•"/>
            </a:pPr>
            <a:r>
              <a:rPr lang="en-US" dirty="0"/>
              <a:t>Just to set the stage again as to why are we here?</a:t>
            </a:r>
          </a:p>
          <a:p>
            <a:pPr marL="285750" indent="-285750">
              <a:buFont typeface="Arial" panose="020B0604020202020204" pitchFamily="34" charset="0"/>
              <a:buChar char="•"/>
            </a:pPr>
            <a:r>
              <a:rPr lang="en-US" dirty="0"/>
              <a:t>We’ve been working on a number of government-wide projects to streamline reporting and audit with a focus on reducing reporting burden. </a:t>
            </a:r>
          </a:p>
          <a:p>
            <a:pPr marL="895335" lvl="1" indent="-285750">
              <a:buFont typeface="Arial" panose="020B0604020202020204" pitchFamily="34" charset="0"/>
              <a:buChar char="•"/>
            </a:pPr>
            <a:r>
              <a:rPr lang="en-US" dirty="0"/>
              <a:t>Standardizing the agency and government-wide financial statement lines</a:t>
            </a:r>
          </a:p>
          <a:p>
            <a:pPr marL="895335" lvl="1" indent="-285750">
              <a:buFont typeface="Arial" panose="020B0604020202020204" pitchFamily="34" charset="0"/>
              <a:buChar char="•"/>
            </a:pPr>
            <a:r>
              <a:rPr lang="en-US" dirty="0"/>
              <a:t>Using GTAS as a reporting tool to generate not only the government-wide financial statements but the agency level also</a:t>
            </a:r>
          </a:p>
          <a:p>
            <a:pPr marL="895335" lvl="1" indent="-285750">
              <a:buFont typeface="Arial" panose="020B0604020202020204" pitchFamily="34" charset="0"/>
              <a:buChar char="•"/>
            </a:pPr>
            <a:r>
              <a:rPr lang="en-US" sz="1800" dirty="0">
                <a:effectLst/>
                <a:latin typeface="Times New Roman" panose="02020603050405020304" pitchFamily="18" charset="0"/>
                <a:ea typeface="Times New Roman" panose="02020603050405020304" pitchFamily="18" charset="0"/>
              </a:rPr>
              <a:t>Right sizing the reporting and audit for the small agencies</a:t>
            </a:r>
            <a:endParaRPr lang="en-US" dirty="0"/>
          </a:p>
          <a:p>
            <a:pPr marL="285750" indent="-285750">
              <a:buFont typeface="Arial" panose="020B0604020202020204" pitchFamily="34" charset="0"/>
              <a:buChar char="•"/>
            </a:pPr>
            <a:r>
              <a:rPr lang="en-US" dirty="0"/>
              <a:t>Though everything we’ve been working on are good ideas at both the agency and governmentwide levels, the list of good ideas continued to grow and was quickly creating resource and funding issues.  We recognized we can’t do them all and we have a need to document a path/vision that Treasury and the rest of the agency community can work toward together.  We decided to take a pause on our projects while we worked on the vision.</a:t>
            </a:r>
          </a:p>
          <a:p>
            <a:pPr marL="285750" marR="0" indent="-285750" algn="just">
              <a:lnSpc>
                <a:spcPct val="115000"/>
              </a:lnSpc>
              <a:spcBef>
                <a:spcPts val="0"/>
              </a:spcBef>
              <a:spcAft>
                <a:spcPts val="0"/>
              </a:spcAft>
              <a:buFont typeface="Arial" panose="020B060402020202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I hope you all had time to look at the Read Ahead that I sent a couple of weeks ago.  It was intended provide the background needed for today’s conversation.  It documented:</a:t>
            </a:r>
          </a:p>
          <a:p>
            <a:pPr marL="895335" marR="0" lvl="1" indent="-285750" algn="just">
              <a:lnSpc>
                <a:spcPct val="115000"/>
              </a:lnSpc>
              <a:spcBef>
                <a:spcPts val="0"/>
              </a:spcBef>
              <a:spcAft>
                <a:spcPts val="0"/>
              </a:spcAft>
              <a:buFont typeface="Arial" panose="020B060402020202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current reporting environment</a:t>
            </a:r>
          </a:p>
          <a:p>
            <a:pPr marL="895335" marR="0" lvl="1" indent="-285750" algn="just">
              <a:lnSpc>
                <a:spcPct val="115000"/>
              </a:lnSpc>
              <a:spcBef>
                <a:spcPts val="0"/>
              </a:spcBef>
              <a:spcAft>
                <a:spcPts val="0"/>
              </a:spcAft>
              <a:buFont typeface="Arial" panose="020B060402020202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Some of the agency and government-wide reporting challenges that exist today with some examples</a:t>
            </a:r>
          </a:p>
          <a:p>
            <a:pPr marL="895335" marR="0" lvl="1" indent="-285750" algn="just">
              <a:lnSpc>
                <a:spcPct val="115000"/>
              </a:lnSpc>
              <a:spcBef>
                <a:spcPts val="0"/>
              </a:spcBef>
              <a:spcAft>
                <a:spcPts val="0"/>
              </a:spcAft>
              <a:buFont typeface="Arial" panose="020B060402020202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And some newly emerging accounting and reporting concepts that we have been learning about.</a:t>
            </a:r>
          </a:p>
          <a:p>
            <a:pPr marL="285750" marR="0" lvl="0" indent="-285750" algn="just">
              <a:lnSpc>
                <a:spcPct val="115000"/>
              </a:lnSpc>
              <a:spcBef>
                <a:spcPts val="0"/>
              </a:spcBef>
              <a:spcAft>
                <a:spcPts val="0"/>
              </a:spcAft>
              <a:buFont typeface="Arial" panose="020B060402020202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With that background in mind, we want to focus today’s discussion on the guiding principles that we have developed to be used as guardrails as we start to document a whitepaper for our new Financial and Budgetary Reporting Vision. </a:t>
            </a:r>
            <a:endParaRPr lang="en-US" dirty="0"/>
          </a:p>
          <a:p>
            <a:pPr marL="0" marR="0" lvl="0" indent="0" algn="l" defTabSz="121917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C0F4A2C8-6C88-4E71-83EE-698B9D4FE22F}" type="slidenum">
              <a:rPr lang="en-US" smtClean="0"/>
              <a:pPr/>
              <a:t>9</a:t>
            </a:fld>
            <a:endParaRPr lang="en-US" dirty="0"/>
          </a:p>
        </p:txBody>
      </p:sp>
    </p:spTree>
    <p:extLst>
      <p:ext uri="{BB962C8B-B14F-4D97-AF65-F5344CB8AC3E}">
        <p14:creationId xmlns:p14="http://schemas.microsoft.com/office/powerpoint/2010/main" val="16075043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C0F4A2C8-6C88-4E71-83EE-698B9D4FE22F}" type="slidenum">
              <a:rPr lang="en-US" smtClean="0"/>
              <a:pPr/>
              <a:t>10</a:t>
            </a:fld>
            <a:endParaRPr lang="en-US" dirty="0"/>
          </a:p>
        </p:txBody>
      </p:sp>
    </p:spTree>
    <p:extLst>
      <p:ext uri="{BB962C8B-B14F-4D97-AF65-F5344CB8AC3E}">
        <p14:creationId xmlns:p14="http://schemas.microsoft.com/office/powerpoint/2010/main" val="8974406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C0F4A2C8-6C88-4E71-83EE-698B9D4FE22F}" type="slidenum">
              <a:rPr kumimoji="0" lang="en-US" sz="1200" b="0" i="0" u="none" strike="noStrike" kern="1200" cap="none" spc="0" normalizeH="0" baseline="0" noProof="0" smtClean="0">
                <a:ln>
                  <a:noFill/>
                </a:ln>
                <a:solidFill>
                  <a:prstClr val="black"/>
                </a:solidFill>
                <a:effectLst/>
                <a:uLnTx/>
                <a:uFillTx/>
                <a:latin typeface="Verdana" panose="020B0604030504040204" pitchFamily="34" charset="0"/>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solidFill>
              <a:effectLst/>
              <a:uLnTx/>
              <a:uFillTx/>
              <a:latin typeface="Verdana" panose="020B0604030504040204" pitchFamily="34" charset="0"/>
              <a:ea typeface="+mn-ea"/>
              <a:cs typeface="+mn-cs"/>
            </a:endParaRPr>
          </a:p>
        </p:txBody>
      </p:sp>
    </p:spTree>
    <p:extLst>
      <p:ext uri="{BB962C8B-B14F-4D97-AF65-F5344CB8AC3E}">
        <p14:creationId xmlns:p14="http://schemas.microsoft.com/office/powerpoint/2010/main" val="23382221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00D2F72-E011-4DA7-800E-0AC7DF7FBDCB}" type="slidenum">
              <a:rPr lang="en-US" smtClean="0"/>
              <a:t>13</a:t>
            </a:fld>
            <a:endParaRPr lang="en-US"/>
          </a:p>
        </p:txBody>
      </p:sp>
    </p:spTree>
    <p:extLst>
      <p:ext uri="{BB962C8B-B14F-4D97-AF65-F5344CB8AC3E}">
        <p14:creationId xmlns:p14="http://schemas.microsoft.com/office/powerpoint/2010/main" val="37302407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2F09E73A-268B-4C9D-A3E2-BCE515329CA8}" type="datetimeFigureOut">
              <a:rPr lang="en-US" smtClean="0"/>
              <a:t>5/13/2022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547635-5D16-4538-B10C-484A636EA2C5}" type="slidenum">
              <a:rPr lang="en-US" smtClean="0"/>
              <a:t>‹#›</a:t>
            </a:fld>
            <a:endParaRPr lang="en-US"/>
          </a:p>
        </p:txBody>
      </p:sp>
    </p:spTree>
    <p:extLst>
      <p:ext uri="{BB962C8B-B14F-4D97-AF65-F5344CB8AC3E}">
        <p14:creationId xmlns:p14="http://schemas.microsoft.com/office/powerpoint/2010/main" val="20728160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F09E73A-268B-4C9D-A3E2-BCE515329CA8}" type="datetimeFigureOut">
              <a:rPr lang="en-US" smtClean="0"/>
              <a:t>5/13/2022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547635-5D16-4538-B10C-484A636EA2C5}" type="slidenum">
              <a:rPr lang="en-US" smtClean="0"/>
              <a:t>‹#›</a:t>
            </a:fld>
            <a:endParaRPr lang="en-US"/>
          </a:p>
        </p:txBody>
      </p:sp>
    </p:spTree>
    <p:extLst>
      <p:ext uri="{BB962C8B-B14F-4D97-AF65-F5344CB8AC3E}">
        <p14:creationId xmlns:p14="http://schemas.microsoft.com/office/powerpoint/2010/main" val="38367744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1"/>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41"/>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F09E73A-268B-4C9D-A3E2-BCE515329CA8}" type="datetimeFigureOut">
              <a:rPr lang="en-US" smtClean="0"/>
              <a:t>5/13/2022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547635-5D16-4538-B10C-484A636EA2C5}" type="slidenum">
              <a:rPr lang="en-US" smtClean="0"/>
              <a:t>‹#›</a:t>
            </a:fld>
            <a:endParaRPr lang="en-US"/>
          </a:p>
        </p:txBody>
      </p:sp>
    </p:spTree>
    <p:extLst>
      <p:ext uri="{BB962C8B-B14F-4D97-AF65-F5344CB8AC3E}">
        <p14:creationId xmlns:p14="http://schemas.microsoft.com/office/powerpoint/2010/main" val="38679888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ext Content">
    <p:spTree>
      <p:nvGrpSpPr>
        <p:cNvPr id="1" name=""/>
        <p:cNvGrpSpPr/>
        <p:nvPr/>
      </p:nvGrpSpPr>
      <p:grpSpPr>
        <a:xfrm>
          <a:off x="0" y="0"/>
          <a:ext cx="0" cy="0"/>
          <a:chOff x="0" y="0"/>
          <a:chExt cx="0" cy="0"/>
        </a:xfrm>
      </p:grpSpPr>
      <p:sp>
        <p:nvSpPr>
          <p:cNvPr id="15" name="Content Placeholder 2"/>
          <p:cNvSpPr txBox="1">
            <a:spLocks/>
          </p:cNvSpPr>
          <p:nvPr userDrawn="1"/>
        </p:nvSpPr>
        <p:spPr>
          <a:xfrm>
            <a:off x="304800" y="965676"/>
            <a:ext cx="11582400" cy="5206524"/>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3200" dirty="0">
              <a:latin typeface="Arial" panose="020B0604020202020204" pitchFamily="34" charset="0"/>
              <a:cs typeface="Arial" panose="020B0604020202020204" pitchFamily="34" charset="0"/>
            </a:endParaRPr>
          </a:p>
        </p:txBody>
      </p:sp>
      <p:cxnSp>
        <p:nvCxnSpPr>
          <p:cNvPr id="16" name="Straight Connector 15"/>
          <p:cNvCxnSpPr/>
          <p:nvPr userDrawn="1"/>
        </p:nvCxnSpPr>
        <p:spPr>
          <a:xfrm>
            <a:off x="304800" y="6232022"/>
            <a:ext cx="11582400" cy="0"/>
          </a:xfrm>
          <a:prstGeom prst="line">
            <a:avLst/>
          </a:prstGeom>
          <a:ln w="9525">
            <a:solidFill>
              <a:srgbClr val="043253"/>
            </a:solidFill>
          </a:ln>
        </p:spPr>
        <p:style>
          <a:lnRef idx="1">
            <a:schemeClr val="accent1"/>
          </a:lnRef>
          <a:fillRef idx="0">
            <a:schemeClr val="accent1"/>
          </a:fillRef>
          <a:effectRef idx="0">
            <a:schemeClr val="accent1"/>
          </a:effectRef>
          <a:fontRef idx="minor">
            <a:schemeClr val="tx1"/>
          </a:fontRef>
        </p:style>
      </p:cxnSp>
      <p:sp>
        <p:nvSpPr>
          <p:cNvPr id="17" name="Footer Placeholder 4"/>
          <p:cNvSpPr txBox="1">
            <a:spLocks/>
          </p:cNvSpPr>
          <p:nvPr userDrawn="1"/>
        </p:nvSpPr>
        <p:spPr>
          <a:xfrm>
            <a:off x="3449910" y="6389370"/>
            <a:ext cx="5292185" cy="365760"/>
          </a:xfrm>
          <a:prstGeom prst="rect">
            <a:avLst/>
          </a:prstGeom>
        </p:spPr>
        <p:txBody>
          <a:bodyPr vert="horz" lIns="91440" tIns="45720" rIns="91440" bIns="45720" rtlCol="0" anchor="ctr"/>
          <a:lstStyle>
            <a:defPPr>
              <a:defRPr lang="en-US"/>
            </a:defPPr>
            <a:lvl1pPr marL="0" algn="ctr" defTabSz="914400" rtl="0" eaLnBrk="1" latinLnBrk="0" hangingPunct="1">
              <a:defRPr sz="1800" kern="1200">
                <a:solidFill>
                  <a:srgbClr val="043253"/>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1" spc="300" dirty="0">
                <a:latin typeface="Arial" panose="020B0604020202020204" pitchFamily="34" charset="0"/>
                <a:cs typeface="Arial" panose="020B0604020202020204" pitchFamily="34" charset="0"/>
              </a:rPr>
              <a:t>L</a:t>
            </a:r>
            <a:r>
              <a:rPr lang="en-US" sz="1200" b="1" spc="300" dirty="0">
                <a:latin typeface="Arial" panose="020B0604020202020204" pitchFamily="34" charset="0"/>
                <a:cs typeface="Arial" panose="020B0604020202020204" pitchFamily="34" charset="0"/>
              </a:rPr>
              <a:t>EAD </a:t>
            </a:r>
            <a:r>
              <a:rPr lang="en-US" sz="1400" b="1" spc="300" dirty="0">
                <a:latin typeface="Arial" panose="020B0604020202020204" pitchFamily="34" charset="0"/>
                <a:cs typeface="Arial" panose="020B0604020202020204" pitchFamily="34" charset="0"/>
              </a:rPr>
              <a:t>∙ </a:t>
            </a:r>
            <a:r>
              <a:rPr lang="en-US" sz="1600" b="1" spc="300" dirty="0">
                <a:latin typeface="Arial" panose="020B0604020202020204" pitchFamily="34" charset="0"/>
                <a:cs typeface="Arial" panose="020B0604020202020204" pitchFamily="34" charset="0"/>
              </a:rPr>
              <a:t>T</a:t>
            </a:r>
            <a:r>
              <a:rPr lang="en-US" sz="1200" b="1" spc="300" dirty="0">
                <a:latin typeface="Arial" panose="020B0604020202020204" pitchFamily="34" charset="0"/>
                <a:cs typeface="Arial" panose="020B0604020202020204" pitchFamily="34" charset="0"/>
              </a:rPr>
              <a:t>RANSFORM </a:t>
            </a:r>
            <a:r>
              <a:rPr lang="en-US" sz="1400" b="1" spc="300" dirty="0">
                <a:latin typeface="Arial" panose="020B0604020202020204" pitchFamily="34" charset="0"/>
                <a:cs typeface="Arial" panose="020B0604020202020204" pitchFamily="34" charset="0"/>
              </a:rPr>
              <a:t>∙ </a:t>
            </a:r>
            <a:r>
              <a:rPr lang="en-US" sz="1600" b="1" spc="300" dirty="0">
                <a:latin typeface="Arial" panose="020B0604020202020204" pitchFamily="34" charset="0"/>
                <a:cs typeface="Arial" panose="020B0604020202020204" pitchFamily="34" charset="0"/>
              </a:rPr>
              <a:t>D</a:t>
            </a:r>
            <a:r>
              <a:rPr lang="en-US" sz="1200" b="1" spc="300" dirty="0">
                <a:latin typeface="Arial" panose="020B0604020202020204" pitchFamily="34" charset="0"/>
                <a:cs typeface="Arial" panose="020B0604020202020204" pitchFamily="34" charset="0"/>
              </a:rPr>
              <a:t>ELIVER</a:t>
            </a:r>
            <a:endParaRPr lang="en-US" sz="1800" b="1" spc="300" dirty="0">
              <a:latin typeface="Arial" panose="020B0604020202020204" pitchFamily="34" charset="0"/>
              <a:cs typeface="Arial" panose="020B0604020202020204" pitchFamily="34" charset="0"/>
            </a:endParaRPr>
          </a:p>
        </p:txBody>
      </p:sp>
      <p:cxnSp>
        <p:nvCxnSpPr>
          <p:cNvPr id="18" name="Straight Connector 17"/>
          <p:cNvCxnSpPr/>
          <p:nvPr userDrawn="1"/>
        </p:nvCxnSpPr>
        <p:spPr>
          <a:xfrm>
            <a:off x="304800" y="892996"/>
            <a:ext cx="11582400" cy="0"/>
          </a:xfrm>
          <a:prstGeom prst="line">
            <a:avLst/>
          </a:prstGeom>
          <a:ln w="28575">
            <a:solidFill>
              <a:srgbClr val="043253"/>
            </a:solidFill>
          </a:ln>
        </p:spPr>
        <p:style>
          <a:lnRef idx="1">
            <a:schemeClr val="accent1"/>
          </a:lnRef>
          <a:fillRef idx="0">
            <a:schemeClr val="accent1"/>
          </a:fillRef>
          <a:effectRef idx="0">
            <a:schemeClr val="accent1"/>
          </a:effectRef>
          <a:fontRef idx="minor">
            <a:schemeClr val="tx1"/>
          </a:fontRef>
        </p:style>
      </p:cxnSp>
      <p:sp>
        <p:nvSpPr>
          <p:cNvPr id="19" name="Slide Number Placeholder 5"/>
          <p:cNvSpPr txBox="1">
            <a:spLocks/>
          </p:cNvSpPr>
          <p:nvPr userDrawn="1"/>
        </p:nvSpPr>
        <p:spPr>
          <a:xfrm>
            <a:off x="203200" y="6400800"/>
            <a:ext cx="1524000" cy="3048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3B54F64-4D77-425A-BD5E-0504AD8FCA49}" type="slidenum">
              <a:rPr lang="en-US" sz="1400" smtClean="0">
                <a:latin typeface="Arial" panose="020B0604020202020204" pitchFamily="34" charset="0"/>
                <a:cs typeface="Arial" panose="020B0604020202020204" pitchFamily="34" charset="0"/>
              </a:rPr>
              <a:t>‹#›</a:t>
            </a:fld>
            <a:endParaRPr lang="en-US" sz="1600" dirty="0">
              <a:latin typeface="Arial" panose="020B0604020202020204" pitchFamily="34" charset="0"/>
              <a:cs typeface="Arial" panose="020B0604020202020204" pitchFamily="34" charset="0"/>
            </a:endParaRPr>
          </a:p>
        </p:txBody>
      </p:sp>
      <p:pic>
        <p:nvPicPr>
          <p:cNvPr id="20" name="Picture 19" descr="4C_FS_HORZ_wTreasuryTag.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550400" y="6256949"/>
            <a:ext cx="2336800" cy="553453"/>
          </a:xfrm>
          <a:prstGeom prst="rect">
            <a:avLst/>
          </a:prstGeom>
        </p:spPr>
      </p:pic>
      <p:sp>
        <p:nvSpPr>
          <p:cNvPr id="22" name="Content Placeholder 21"/>
          <p:cNvSpPr>
            <a:spLocks noGrp="1"/>
          </p:cNvSpPr>
          <p:nvPr>
            <p:ph sz="quarter" idx="10" hasCustomPrompt="1"/>
          </p:nvPr>
        </p:nvSpPr>
        <p:spPr>
          <a:xfrm>
            <a:off x="304800" y="965676"/>
            <a:ext cx="11582400" cy="5206524"/>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text </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1"/>
          <p:cNvSpPr>
            <a:spLocks noGrp="1"/>
          </p:cNvSpPr>
          <p:nvPr>
            <p:ph sz="quarter" idx="11" hasCustomPrompt="1"/>
          </p:nvPr>
        </p:nvSpPr>
        <p:spPr>
          <a:xfrm>
            <a:off x="304800" y="152400"/>
            <a:ext cx="11582400" cy="685800"/>
          </a:xfrm>
          <a:prstGeom prst="rect">
            <a:avLst/>
          </a:prstGeom>
        </p:spPr>
        <p:txBody>
          <a:bodyPr/>
          <a:lstStyle>
            <a:lvl1pPr marL="0" indent="0">
              <a:spcBef>
                <a:spcPts val="0"/>
              </a:spcBef>
              <a:buNone/>
              <a:defRPr sz="3600">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text</a:t>
            </a:r>
          </a:p>
        </p:txBody>
      </p:sp>
    </p:spTree>
    <p:extLst>
      <p:ext uri="{BB962C8B-B14F-4D97-AF65-F5344CB8AC3E}">
        <p14:creationId xmlns:p14="http://schemas.microsoft.com/office/powerpoint/2010/main" val="40631589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ontact Information">
    <p:spTree>
      <p:nvGrpSpPr>
        <p:cNvPr id="1" name=""/>
        <p:cNvGrpSpPr/>
        <p:nvPr/>
      </p:nvGrpSpPr>
      <p:grpSpPr>
        <a:xfrm>
          <a:off x="0" y="0"/>
          <a:ext cx="0" cy="0"/>
          <a:chOff x="0" y="0"/>
          <a:chExt cx="0" cy="0"/>
        </a:xfrm>
      </p:grpSpPr>
      <p:cxnSp>
        <p:nvCxnSpPr>
          <p:cNvPr id="11" name="Straight Connector 10"/>
          <p:cNvCxnSpPr/>
          <p:nvPr userDrawn="1"/>
        </p:nvCxnSpPr>
        <p:spPr>
          <a:xfrm>
            <a:off x="304800" y="6232022"/>
            <a:ext cx="11582400" cy="0"/>
          </a:xfrm>
          <a:prstGeom prst="line">
            <a:avLst/>
          </a:prstGeom>
          <a:ln w="9525">
            <a:solidFill>
              <a:srgbClr val="043253"/>
            </a:solidFill>
          </a:ln>
        </p:spPr>
        <p:style>
          <a:lnRef idx="1">
            <a:schemeClr val="accent1"/>
          </a:lnRef>
          <a:fillRef idx="0">
            <a:schemeClr val="accent1"/>
          </a:fillRef>
          <a:effectRef idx="0">
            <a:schemeClr val="accent1"/>
          </a:effectRef>
          <a:fontRef idx="minor">
            <a:schemeClr val="tx1"/>
          </a:fontRef>
        </p:style>
      </p:cxnSp>
      <p:sp>
        <p:nvSpPr>
          <p:cNvPr id="12" name="Footer Placeholder 4"/>
          <p:cNvSpPr txBox="1">
            <a:spLocks/>
          </p:cNvSpPr>
          <p:nvPr userDrawn="1"/>
        </p:nvSpPr>
        <p:spPr>
          <a:xfrm>
            <a:off x="3449910" y="6389370"/>
            <a:ext cx="5292185" cy="365760"/>
          </a:xfrm>
          <a:prstGeom prst="rect">
            <a:avLst/>
          </a:prstGeom>
        </p:spPr>
        <p:txBody>
          <a:bodyPr vert="horz" lIns="91440" tIns="45720" rIns="91440" bIns="45720" rtlCol="0" anchor="ctr"/>
          <a:lstStyle>
            <a:defPPr>
              <a:defRPr lang="en-US"/>
            </a:defPPr>
            <a:lvl1pPr marL="0" algn="ctr" defTabSz="914400" rtl="0" eaLnBrk="1" latinLnBrk="0" hangingPunct="1">
              <a:defRPr sz="1800" kern="1200">
                <a:solidFill>
                  <a:srgbClr val="043253"/>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1" spc="300" dirty="0">
                <a:latin typeface="Arial" panose="020B0604020202020204" pitchFamily="34" charset="0"/>
                <a:cs typeface="Arial" panose="020B0604020202020204" pitchFamily="34" charset="0"/>
              </a:rPr>
              <a:t>L</a:t>
            </a:r>
            <a:r>
              <a:rPr lang="en-US" sz="1200" b="1" spc="300" dirty="0">
                <a:latin typeface="Arial" panose="020B0604020202020204" pitchFamily="34" charset="0"/>
                <a:cs typeface="Arial" panose="020B0604020202020204" pitchFamily="34" charset="0"/>
              </a:rPr>
              <a:t>EAD </a:t>
            </a:r>
            <a:r>
              <a:rPr lang="en-US" sz="1400" b="1" spc="300" dirty="0">
                <a:latin typeface="Arial" panose="020B0604020202020204" pitchFamily="34" charset="0"/>
                <a:cs typeface="Arial" panose="020B0604020202020204" pitchFamily="34" charset="0"/>
              </a:rPr>
              <a:t>∙ </a:t>
            </a:r>
            <a:r>
              <a:rPr lang="en-US" sz="1600" b="1" spc="300" dirty="0">
                <a:latin typeface="Arial" panose="020B0604020202020204" pitchFamily="34" charset="0"/>
                <a:cs typeface="Arial" panose="020B0604020202020204" pitchFamily="34" charset="0"/>
              </a:rPr>
              <a:t>T</a:t>
            </a:r>
            <a:r>
              <a:rPr lang="en-US" sz="1200" b="1" spc="300" dirty="0">
                <a:latin typeface="Arial" panose="020B0604020202020204" pitchFamily="34" charset="0"/>
                <a:cs typeface="Arial" panose="020B0604020202020204" pitchFamily="34" charset="0"/>
              </a:rPr>
              <a:t>RANSFORM </a:t>
            </a:r>
            <a:r>
              <a:rPr lang="en-US" sz="1400" b="1" spc="300" dirty="0">
                <a:latin typeface="Arial" panose="020B0604020202020204" pitchFamily="34" charset="0"/>
                <a:cs typeface="Arial" panose="020B0604020202020204" pitchFamily="34" charset="0"/>
              </a:rPr>
              <a:t>∙ </a:t>
            </a:r>
            <a:r>
              <a:rPr lang="en-US" sz="1600" b="1" spc="300" dirty="0">
                <a:latin typeface="Arial" panose="020B0604020202020204" pitchFamily="34" charset="0"/>
                <a:cs typeface="Arial" panose="020B0604020202020204" pitchFamily="34" charset="0"/>
              </a:rPr>
              <a:t>D</a:t>
            </a:r>
            <a:r>
              <a:rPr lang="en-US" sz="1200" b="1" spc="300" dirty="0">
                <a:latin typeface="Arial" panose="020B0604020202020204" pitchFamily="34" charset="0"/>
                <a:cs typeface="Arial" panose="020B0604020202020204" pitchFamily="34" charset="0"/>
              </a:rPr>
              <a:t>ELIVER</a:t>
            </a:r>
            <a:endParaRPr lang="en-US" sz="1800" b="1" spc="300" dirty="0">
              <a:latin typeface="Arial" panose="020B0604020202020204" pitchFamily="34" charset="0"/>
              <a:cs typeface="Arial" panose="020B0604020202020204" pitchFamily="34" charset="0"/>
            </a:endParaRPr>
          </a:p>
        </p:txBody>
      </p:sp>
      <p:pic>
        <p:nvPicPr>
          <p:cNvPr id="14" name="Picture 13" descr="4C_FS_HORZ_wTreasuryTag.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550400" y="6256949"/>
            <a:ext cx="2336800" cy="553453"/>
          </a:xfrm>
          <a:prstGeom prst="rect">
            <a:avLst/>
          </a:prstGeom>
        </p:spPr>
      </p:pic>
      <p:cxnSp>
        <p:nvCxnSpPr>
          <p:cNvPr id="15" name="Straight Connector 14"/>
          <p:cNvCxnSpPr/>
          <p:nvPr userDrawn="1"/>
        </p:nvCxnSpPr>
        <p:spPr>
          <a:xfrm>
            <a:off x="304800" y="892996"/>
            <a:ext cx="11582400" cy="0"/>
          </a:xfrm>
          <a:prstGeom prst="line">
            <a:avLst/>
          </a:prstGeom>
          <a:ln w="28575">
            <a:solidFill>
              <a:srgbClr val="043253"/>
            </a:solidFill>
          </a:ln>
        </p:spPr>
        <p:style>
          <a:lnRef idx="1">
            <a:schemeClr val="accent1"/>
          </a:lnRef>
          <a:fillRef idx="0">
            <a:schemeClr val="accent1"/>
          </a:fillRef>
          <a:effectRef idx="0">
            <a:schemeClr val="accent1"/>
          </a:effectRef>
          <a:fontRef idx="minor">
            <a:schemeClr val="tx1"/>
          </a:fontRef>
        </p:style>
      </p:cxnSp>
      <p:sp>
        <p:nvSpPr>
          <p:cNvPr id="18" name="Title 2"/>
          <p:cNvSpPr txBox="1">
            <a:spLocks/>
          </p:cNvSpPr>
          <p:nvPr userDrawn="1"/>
        </p:nvSpPr>
        <p:spPr>
          <a:xfrm>
            <a:off x="304800" y="152400"/>
            <a:ext cx="11582400" cy="6858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4000" kern="1200">
                <a:solidFill>
                  <a:schemeClr val="tx1"/>
                </a:solidFill>
                <a:latin typeface="Arial" panose="020B0604020202020204" pitchFamily="34" charset="0"/>
                <a:ea typeface="+mj-ea"/>
                <a:cs typeface="Arial" panose="020B0604020202020204" pitchFamily="34" charset="0"/>
              </a:defRPr>
            </a:lvl1pPr>
          </a:lstStyle>
          <a:p>
            <a:pPr>
              <a:lnSpc>
                <a:spcPct val="110000"/>
              </a:lnSpc>
            </a:pPr>
            <a:r>
              <a:rPr lang="en-US" sz="3200" b="1" dirty="0">
                <a:solidFill>
                  <a:srgbClr val="036A37"/>
                </a:solidFill>
                <a:latin typeface="+mj-lt"/>
              </a:rPr>
              <a:t>Contact Information</a:t>
            </a:r>
          </a:p>
        </p:txBody>
      </p:sp>
      <p:sp>
        <p:nvSpPr>
          <p:cNvPr id="19" name="Picture Placeholder 3"/>
          <p:cNvSpPr>
            <a:spLocks noGrp="1"/>
          </p:cNvSpPr>
          <p:nvPr>
            <p:ph type="pic" sz="quarter" idx="10" hasCustomPrompt="1"/>
          </p:nvPr>
        </p:nvSpPr>
        <p:spPr>
          <a:xfrm>
            <a:off x="646176" y="1243584"/>
            <a:ext cx="3925824" cy="1042416"/>
          </a:xfrm>
          <a:prstGeom prst="rect">
            <a:avLst/>
          </a:prstGeom>
        </p:spPr>
        <p:txBody>
          <a:bodyPr/>
          <a:lstStyle>
            <a:lvl1pPr marL="0" indent="0" algn="l">
              <a:buNone/>
              <a:defRPr sz="2200" baseline="0">
                <a:latin typeface="Arial" panose="020B0604020202020204" pitchFamily="34" charset="0"/>
                <a:cs typeface="Arial" panose="020B0604020202020204" pitchFamily="34" charset="0"/>
              </a:defRPr>
            </a:lvl1pPr>
          </a:lstStyle>
          <a:p>
            <a:r>
              <a:rPr lang="en-US" dirty="0"/>
              <a:t>Click picture to add sub logo</a:t>
            </a:r>
          </a:p>
        </p:txBody>
      </p:sp>
      <p:sp>
        <p:nvSpPr>
          <p:cNvPr id="21" name="Slide Number Placeholder 5"/>
          <p:cNvSpPr txBox="1">
            <a:spLocks/>
          </p:cNvSpPr>
          <p:nvPr userDrawn="1"/>
        </p:nvSpPr>
        <p:spPr>
          <a:xfrm>
            <a:off x="203200" y="6400800"/>
            <a:ext cx="1524000" cy="3048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3B54F64-4D77-425A-BD5E-0504AD8FCA49}" type="slidenum">
              <a:rPr lang="en-US" sz="1400" smtClean="0">
                <a:latin typeface="Arial" panose="020B0604020202020204" pitchFamily="34" charset="0"/>
                <a:cs typeface="Arial" panose="020B0604020202020204" pitchFamily="34" charset="0"/>
              </a:rPr>
              <a:t>‹#›</a:t>
            </a:fld>
            <a:endParaRPr lang="en-US"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762710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Fiscal Service Title Slide">
    <p:spTree>
      <p:nvGrpSpPr>
        <p:cNvPr id="1" name=""/>
        <p:cNvGrpSpPr/>
        <p:nvPr/>
      </p:nvGrpSpPr>
      <p:grpSpPr>
        <a:xfrm>
          <a:off x="0" y="0"/>
          <a:ext cx="0" cy="0"/>
          <a:chOff x="0" y="0"/>
          <a:chExt cx="0" cy="0"/>
        </a:xfrm>
      </p:grpSpPr>
      <p:sp>
        <p:nvSpPr>
          <p:cNvPr id="5" name="Rectangle 4"/>
          <p:cNvSpPr/>
          <p:nvPr userDrawn="1"/>
        </p:nvSpPr>
        <p:spPr>
          <a:xfrm>
            <a:off x="0" y="6129253"/>
            <a:ext cx="12192000" cy="720703"/>
          </a:xfrm>
          <a:prstGeom prst="rect">
            <a:avLst/>
          </a:prstGeom>
          <a:solidFill>
            <a:srgbClr val="012856"/>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solidFill>
                <a:srgbClr val="012856"/>
              </a:solidFill>
            </a:endParaRPr>
          </a:p>
        </p:txBody>
      </p:sp>
      <p:pic>
        <p:nvPicPr>
          <p:cNvPr id="6" name="Picture 2" descr="http://fiscalservice.treasuryecm.gov/fs/support/GAC/StyleGuideLogos/Fiscal%20Service%20-%20Horizontal%20-%20Color%20-%20Treasury.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04802" y="345820"/>
            <a:ext cx="6949439" cy="16459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70580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8" name="Slide Number Placeholder 5">
            <a:extLst>
              <a:ext uri="{FF2B5EF4-FFF2-40B4-BE49-F238E27FC236}">
                <a16:creationId xmlns:a16="http://schemas.microsoft.com/office/drawing/2014/main" id="{18B51734-7A69-47D0-B751-36B40527B353}"/>
              </a:ext>
            </a:extLst>
          </p:cNvPr>
          <p:cNvSpPr txBox="1">
            <a:spLocks/>
          </p:cNvSpPr>
          <p:nvPr userDrawn="1"/>
        </p:nvSpPr>
        <p:spPr>
          <a:xfrm>
            <a:off x="203200" y="6400800"/>
            <a:ext cx="1524000" cy="3048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825" dirty="0">
                <a:latin typeface="Arial" panose="020B0604020202020204" pitchFamily="34" charset="0"/>
                <a:cs typeface="Arial" panose="020B0604020202020204" pitchFamily="34" charset="0"/>
              </a:rPr>
              <a:t>Page</a:t>
            </a:r>
            <a:r>
              <a:rPr lang="en-US" sz="825" baseline="0" dirty="0">
                <a:latin typeface="Arial" panose="020B0604020202020204" pitchFamily="34" charset="0"/>
                <a:cs typeface="Arial" panose="020B0604020202020204" pitchFamily="34" charset="0"/>
              </a:rPr>
              <a:t> </a:t>
            </a:r>
            <a:fld id="{23B54F64-4D77-425A-BD5E-0504AD8FCA49}" type="slidenum">
              <a:rPr lang="en-US" sz="825" smtClean="0">
                <a:latin typeface="Arial" panose="020B0604020202020204" pitchFamily="34" charset="0"/>
                <a:cs typeface="Arial" panose="020B0604020202020204" pitchFamily="34" charset="0"/>
              </a:rPr>
              <a:t>‹#›</a:t>
            </a:fld>
            <a:endParaRPr lang="en-US" sz="825" dirty="0">
              <a:latin typeface="Arial" panose="020B0604020202020204" pitchFamily="34" charset="0"/>
              <a:cs typeface="Arial" panose="020B0604020202020204" pitchFamily="34" charset="0"/>
            </a:endParaRPr>
          </a:p>
        </p:txBody>
      </p:sp>
      <p:pic>
        <p:nvPicPr>
          <p:cNvPr id="9" name="Picture 8" descr="4C_FS_HORZ_wTreasuryTag.png">
            <a:extLst>
              <a:ext uri="{FF2B5EF4-FFF2-40B4-BE49-F238E27FC236}">
                <a16:creationId xmlns:a16="http://schemas.microsoft.com/office/drawing/2014/main" id="{1D14E4CC-95A7-41C0-95E6-134644BD088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837338" y="6505599"/>
            <a:ext cx="1286932" cy="304800"/>
          </a:xfrm>
          <a:prstGeom prst="rect">
            <a:avLst/>
          </a:prstGeom>
        </p:spPr>
      </p:pic>
      <p:cxnSp>
        <p:nvCxnSpPr>
          <p:cNvPr id="10" name="Straight Connector 9">
            <a:extLst>
              <a:ext uri="{FF2B5EF4-FFF2-40B4-BE49-F238E27FC236}">
                <a16:creationId xmlns:a16="http://schemas.microsoft.com/office/drawing/2014/main" id="{27FB0D92-5532-4825-9115-7E426350A0C4}"/>
              </a:ext>
            </a:extLst>
          </p:cNvPr>
          <p:cNvCxnSpPr/>
          <p:nvPr userDrawn="1"/>
        </p:nvCxnSpPr>
        <p:spPr>
          <a:xfrm>
            <a:off x="304800" y="853440"/>
            <a:ext cx="11582400" cy="0"/>
          </a:xfrm>
          <a:prstGeom prst="line">
            <a:avLst/>
          </a:prstGeom>
          <a:ln w="28575">
            <a:solidFill>
              <a:srgbClr val="04325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98156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2F09E73A-268B-4C9D-A3E2-BCE515329CA8}" type="datetimeFigureOut">
              <a:rPr lang="en-US" smtClean="0">
                <a:solidFill>
                  <a:prstClr val="black">
                    <a:tint val="75000"/>
                  </a:prstClr>
                </a:solidFill>
              </a:rPr>
              <a:pPr/>
              <a:t>5/13/2022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6547635-5D16-4538-B10C-484A636EA2C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867342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F09E73A-268B-4C9D-A3E2-BCE515329CA8}" type="datetimeFigureOut">
              <a:rPr lang="en-US" smtClean="0">
                <a:solidFill>
                  <a:prstClr val="black">
                    <a:tint val="75000"/>
                  </a:prstClr>
                </a:solidFill>
              </a:rPr>
              <a:pPr/>
              <a:t>5/13/2022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6547635-5D16-4538-B10C-484A636EA2C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819325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F09E73A-268B-4C9D-A3E2-BCE515329CA8}" type="datetimeFigureOut">
              <a:rPr lang="en-US" smtClean="0">
                <a:solidFill>
                  <a:prstClr val="black">
                    <a:tint val="75000"/>
                  </a:prstClr>
                </a:solidFill>
              </a:rPr>
              <a:pPr/>
              <a:t>5/13/2022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6547635-5D16-4538-B10C-484A636EA2C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2791926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F09E73A-268B-4C9D-A3E2-BCE515329CA8}" type="datetimeFigureOut">
              <a:rPr lang="en-US" smtClean="0">
                <a:solidFill>
                  <a:prstClr val="black">
                    <a:tint val="75000"/>
                  </a:prstClr>
                </a:solidFill>
              </a:rPr>
              <a:pPr/>
              <a:t>5/13/2022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6547635-5D16-4538-B10C-484A636EA2C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852738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F09E73A-268B-4C9D-A3E2-BCE515329CA8}" type="datetimeFigureOut">
              <a:rPr lang="en-US" smtClean="0"/>
              <a:t>5/13/2022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547635-5D16-4538-B10C-484A636EA2C5}" type="slidenum">
              <a:rPr lang="en-US" smtClean="0"/>
              <a:t>‹#›</a:t>
            </a:fld>
            <a:endParaRPr lang="en-US"/>
          </a:p>
        </p:txBody>
      </p:sp>
    </p:spTree>
    <p:extLst>
      <p:ext uri="{BB962C8B-B14F-4D97-AF65-F5344CB8AC3E}">
        <p14:creationId xmlns:p14="http://schemas.microsoft.com/office/powerpoint/2010/main" val="260954670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F09E73A-268B-4C9D-A3E2-BCE515329CA8}" type="datetimeFigureOut">
              <a:rPr lang="en-US" smtClean="0">
                <a:solidFill>
                  <a:prstClr val="black">
                    <a:tint val="75000"/>
                  </a:prstClr>
                </a:solidFill>
              </a:rPr>
              <a:pPr/>
              <a:t>5/13/2022</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66547635-5D16-4538-B10C-484A636EA2C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9395891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F09E73A-268B-4C9D-A3E2-BCE515329CA8}" type="datetimeFigureOut">
              <a:rPr lang="en-US" smtClean="0">
                <a:solidFill>
                  <a:prstClr val="black">
                    <a:tint val="75000"/>
                  </a:prstClr>
                </a:solidFill>
              </a:rPr>
              <a:pPr/>
              <a:t>5/13/2022</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66547635-5D16-4538-B10C-484A636EA2C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6390076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09E73A-268B-4C9D-A3E2-BCE515329CA8}" type="datetimeFigureOut">
              <a:rPr lang="en-US" smtClean="0">
                <a:solidFill>
                  <a:prstClr val="black">
                    <a:tint val="75000"/>
                  </a:prstClr>
                </a:solidFill>
              </a:rPr>
              <a:pPr/>
              <a:t>5/13/2022</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66547635-5D16-4538-B10C-484A636EA2C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740801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F09E73A-268B-4C9D-A3E2-BCE515329CA8}" type="datetimeFigureOut">
              <a:rPr lang="en-US" smtClean="0">
                <a:solidFill>
                  <a:prstClr val="black">
                    <a:tint val="75000"/>
                  </a:prstClr>
                </a:solidFill>
              </a:rPr>
              <a:pPr/>
              <a:t>5/13/2022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6547635-5D16-4538-B10C-484A636EA2C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7396936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F09E73A-268B-4C9D-A3E2-BCE515329CA8}" type="datetimeFigureOut">
              <a:rPr lang="en-US" smtClean="0">
                <a:solidFill>
                  <a:prstClr val="black">
                    <a:tint val="75000"/>
                  </a:prstClr>
                </a:solidFill>
              </a:rPr>
              <a:pPr/>
              <a:t>5/13/2022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6547635-5D16-4538-B10C-484A636EA2C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2633490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F09E73A-268B-4C9D-A3E2-BCE515329CA8}" type="datetimeFigureOut">
              <a:rPr lang="en-US" smtClean="0">
                <a:solidFill>
                  <a:prstClr val="black">
                    <a:tint val="75000"/>
                  </a:prstClr>
                </a:solidFill>
              </a:rPr>
              <a:pPr/>
              <a:t>5/13/2022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6547635-5D16-4538-B10C-484A636EA2C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9933329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1"/>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41"/>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F09E73A-268B-4C9D-A3E2-BCE515329CA8}" type="datetimeFigureOut">
              <a:rPr lang="en-US" smtClean="0">
                <a:solidFill>
                  <a:prstClr val="black">
                    <a:tint val="75000"/>
                  </a:prstClr>
                </a:solidFill>
              </a:rPr>
              <a:pPr/>
              <a:t>5/13/2022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6547635-5D16-4538-B10C-484A636EA2C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2196767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Fiscal Service Title Slide">
    <p:spTree>
      <p:nvGrpSpPr>
        <p:cNvPr id="1" name=""/>
        <p:cNvGrpSpPr/>
        <p:nvPr/>
      </p:nvGrpSpPr>
      <p:grpSpPr>
        <a:xfrm>
          <a:off x="0" y="0"/>
          <a:ext cx="0" cy="0"/>
          <a:chOff x="0" y="0"/>
          <a:chExt cx="0" cy="0"/>
        </a:xfrm>
      </p:grpSpPr>
      <p:sp>
        <p:nvSpPr>
          <p:cNvPr id="5" name="Rectangle 4"/>
          <p:cNvSpPr/>
          <p:nvPr userDrawn="1"/>
        </p:nvSpPr>
        <p:spPr>
          <a:xfrm>
            <a:off x="0" y="6129253"/>
            <a:ext cx="12192000" cy="720703"/>
          </a:xfrm>
          <a:prstGeom prst="rect">
            <a:avLst/>
          </a:prstGeom>
          <a:solidFill>
            <a:srgbClr val="012856"/>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solidFill>
                <a:srgbClr val="012856"/>
              </a:solidFill>
            </a:endParaRPr>
          </a:p>
        </p:txBody>
      </p:sp>
      <p:pic>
        <p:nvPicPr>
          <p:cNvPr id="6" name="Picture 2" descr="http://fiscalservice.treasuryecm.gov/fs/support/GAC/StyleGuideLogos/Fiscal%20Service%20-%20Horizontal%20-%20Color%20-%20Treasury.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04802" y="345820"/>
            <a:ext cx="6949439" cy="16459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354363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D0E206-CA7D-472E-969C-83CC3A26245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58AE7D6-854C-41D1-BB62-B477648C7B6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D4F04C4-5BD3-4741-85ED-FAA8FE6429F3}"/>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D23F1807-3C6D-4014-89B6-357A090638B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63BD59F-42F3-4428-BA90-6D333D4192FD}"/>
              </a:ext>
            </a:extLst>
          </p:cNvPr>
          <p:cNvSpPr>
            <a:spLocks noGrp="1"/>
          </p:cNvSpPr>
          <p:nvPr>
            <p:ph type="sldNum" sz="quarter" idx="12"/>
          </p:nvPr>
        </p:nvSpPr>
        <p:spPr/>
        <p:txBody>
          <a:bodyPr/>
          <a:lstStyle/>
          <a:p>
            <a:fld id="{F00138F2-9817-46AF-B86C-96B0D98D4679}" type="slidenum">
              <a:rPr lang="en-US" smtClean="0"/>
              <a:t>‹#›</a:t>
            </a:fld>
            <a:endParaRPr lang="en-US"/>
          </a:p>
        </p:txBody>
      </p:sp>
    </p:spTree>
    <p:extLst>
      <p:ext uri="{BB962C8B-B14F-4D97-AF65-F5344CB8AC3E}">
        <p14:creationId xmlns:p14="http://schemas.microsoft.com/office/powerpoint/2010/main" val="10166324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A58E33-1534-46D6-882D-B2D6DE3B87E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84450D0-0DF5-4DDE-BE0E-5DC0F2619D1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A578651-58BD-4F7F-9818-6FBABB027C81}"/>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C23303F0-678A-44AA-BDDB-3DF7BC5F87E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9EDACC9-D0C0-4970-80B7-A40A006C3303}"/>
              </a:ext>
            </a:extLst>
          </p:cNvPr>
          <p:cNvSpPr>
            <a:spLocks noGrp="1"/>
          </p:cNvSpPr>
          <p:nvPr>
            <p:ph type="sldNum" sz="quarter" idx="12"/>
          </p:nvPr>
        </p:nvSpPr>
        <p:spPr/>
        <p:txBody>
          <a:bodyPr/>
          <a:lstStyle/>
          <a:p>
            <a:fld id="{F00138F2-9817-46AF-B86C-96B0D98D4679}" type="slidenum">
              <a:rPr lang="en-US" smtClean="0"/>
              <a:t>‹#›</a:t>
            </a:fld>
            <a:endParaRPr lang="en-US"/>
          </a:p>
        </p:txBody>
      </p:sp>
    </p:spTree>
    <p:extLst>
      <p:ext uri="{BB962C8B-B14F-4D97-AF65-F5344CB8AC3E}">
        <p14:creationId xmlns:p14="http://schemas.microsoft.com/office/powerpoint/2010/main" val="277450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F09E73A-268B-4C9D-A3E2-BCE515329CA8}" type="datetimeFigureOut">
              <a:rPr lang="en-US" smtClean="0"/>
              <a:t>5/13/2022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547635-5D16-4538-B10C-484A636EA2C5}" type="slidenum">
              <a:rPr lang="en-US" smtClean="0"/>
              <a:t>‹#›</a:t>
            </a:fld>
            <a:endParaRPr lang="en-US"/>
          </a:p>
        </p:txBody>
      </p:sp>
    </p:spTree>
    <p:extLst>
      <p:ext uri="{BB962C8B-B14F-4D97-AF65-F5344CB8AC3E}">
        <p14:creationId xmlns:p14="http://schemas.microsoft.com/office/powerpoint/2010/main" val="6790441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B60375-AEC7-4AD4-9B9F-36C2ABA9C21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E392981-3D3B-47B2-A7D3-13CE996A64D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BE2212D-4C1D-4D0D-BDA7-A17458FE2DD4}"/>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B0709558-99B0-41E1-83E2-018D9E34BD8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1A7829-6551-4B07-BE46-6D1A57946406}"/>
              </a:ext>
            </a:extLst>
          </p:cNvPr>
          <p:cNvSpPr>
            <a:spLocks noGrp="1"/>
          </p:cNvSpPr>
          <p:nvPr>
            <p:ph type="sldNum" sz="quarter" idx="12"/>
          </p:nvPr>
        </p:nvSpPr>
        <p:spPr/>
        <p:txBody>
          <a:bodyPr/>
          <a:lstStyle/>
          <a:p>
            <a:fld id="{F00138F2-9817-46AF-B86C-96B0D98D4679}" type="slidenum">
              <a:rPr lang="en-US" smtClean="0"/>
              <a:t>‹#›</a:t>
            </a:fld>
            <a:endParaRPr lang="en-US"/>
          </a:p>
        </p:txBody>
      </p:sp>
    </p:spTree>
    <p:extLst>
      <p:ext uri="{BB962C8B-B14F-4D97-AF65-F5344CB8AC3E}">
        <p14:creationId xmlns:p14="http://schemas.microsoft.com/office/powerpoint/2010/main" val="378955648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87B35F-5754-4D09-BDEB-75C1BA42F18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2FE580-AA05-48F2-82F1-7BACFECA25C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7BE3005-2481-4F62-977F-209461CEAE3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4C3D9A1-BF13-48A2-B8BA-65972FFA1356}"/>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A97E201D-4379-4B52-81C4-C0D2E64BED5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C7225D3-B8ED-4791-BF5D-8BCC4F1793DD}"/>
              </a:ext>
            </a:extLst>
          </p:cNvPr>
          <p:cNvSpPr>
            <a:spLocks noGrp="1"/>
          </p:cNvSpPr>
          <p:nvPr>
            <p:ph type="sldNum" sz="quarter" idx="12"/>
          </p:nvPr>
        </p:nvSpPr>
        <p:spPr/>
        <p:txBody>
          <a:bodyPr/>
          <a:lstStyle/>
          <a:p>
            <a:fld id="{F00138F2-9817-46AF-B86C-96B0D98D4679}" type="slidenum">
              <a:rPr lang="en-US" smtClean="0"/>
              <a:t>‹#›</a:t>
            </a:fld>
            <a:endParaRPr lang="en-US"/>
          </a:p>
        </p:txBody>
      </p:sp>
    </p:spTree>
    <p:extLst>
      <p:ext uri="{BB962C8B-B14F-4D97-AF65-F5344CB8AC3E}">
        <p14:creationId xmlns:p14="http://schemas.microsoft.com/office/powerpoint/2010/main" val="30320439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FAE290-EC17-4672-8D86-5DB150974A3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7B6D1B5-B61E-48AB-B357-5EB429610E1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DEB3256-4E72-430F-BE1C-68E0F12E114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FADF0F2-570D-4906-83AD-28A172D41F0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7812329-AC53-484C-960E-09842125FED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2757A2B-07DA-4381-AC66-5B4CCAA25C03}"/>
              </a:ext>
            </a:extLst>
          </p:cNvPr>
          <p:cNvSpPr>
            <a:spLocks noGrp="1"/>
          </p:cNvSpPr>
          <p:nvPr>
            <p:ph type="dt" sz="half" idx="10"/>
          </p:nvPr>
        </p:nvSpPr>
        <p:spPr/>
        <p:txBody>
          <a:bodyPr/>
          <a:lstStyle/>
          <a:p>
            <a:endParaRPr lang="en-US"/>
          </a:p>
        </p:txBody>
      </p:sp>
      <p:sp>
        <p:nvSpPr>
          <p:cNvPr id="8" name="Footer Placeholder 7">
            <a:extLst>
              <a:ext uri="{FF2B5EF4-FFF2-40B4-BE49-F238E27FC236}">
                <a16:creationId xmlns:a16="http://schemas.microsoft.com/office/drawing/2014/main" id="{B6F0D5DF-B9DC-427A-B61A-DB374D03C66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8D7E0F6-7385-4F6F-996B-272B9A4B7DBF}"/>
              </a:ext>
            </a:extLst>
          </p:cNvPr>
          <p:cNvSpPr>
            <a:spLocks noGrp="1"/>
          </p:cNvSpPr>
          <p:nvPr>
            <p:ph type="sldNum" sz="quarter" idx="12"/>
          </p:nvPr>
        </p:nvSpPr>
        <p:spPr/>
        <p:txBody>
          <a:bodyPr/>
          <a:lstStyle/>
          <a:p>
            <a:fld id="{F00138F2-9817-46AF-B86C-96B0D98D4679}" type="slidenum">
              <a:rPr lang="en-US" smtClean="0"/>
              <a:t>‹#›</a:t>
            </a:fld>
            <a:endParaRPr lang="en-US"/>
          </a:p>
        </p:txBody>
      </p:sp>
    </p:spTree>
    <p:extLst>
      <p:ext uri="{BB962C8B-B14F-4D97-AF65-F5344CB8AC3E}">
        <p14:creationId xmlns:p14="http://schemas.microsoft.com/office/powerpoint/2010/main" val="242623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CAF401-C852-4D47-9BB3-BD82D467169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837E8B1-8C78-423C-BB5C-A1837EF00BF5}"/>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D79D8E26-7D5F-43CA-BB0E-CC3C9F5B596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84347BF-4E04-4A62-8932-72C8A1B4C538}"/>
              </a:ext>
            </a:extLst>
          </p:cNvPr>
          <p:cNvSpPr>
            <a:spLocks noGrp="1"/>
          </p:cNvSpPr>
          <p:nvPr>
            <p:ph type="sldNum" sz="quarter" idx="12"/>
          </p:nvPr>
        </p:nvSpPr>
        <p:spPr/>
        <p:txBody>
          <a:bodyPr/>
          <a:lstStyle/>
          <a:p>
            <a:fld id="{F00138F2-9817-46AF-B86C-96B0D98D4679}" type="slidenum">
              <a:rPr lang="en-US" smtClean="0"/>
              <a:t>‹#›</a:t>
            </a:fld>
            <a:endParaRPr lang="en-US"/>
          </a:p>
        </p:txBody>
      </p:sp>
    </p:spTree>
    <p:extLst>
      <p:ext uri="{BB962C8B-B14F-4D97-AF65-F5344CB8AC3E}">
        <p14:creationId xmlns:p14="http://schemas.microsoft.com/office/powerpoint/2010/main" val="208170910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77EBF06-3921-4942-8CBB-F0C25F94A7EC}"/>
              </a:ext>
            </a:extLst>
          </p:cNvPr>
          <p:cNvSpPr>
            <a:spLocks noGrp="1"/>
          </p:cNvSpPr>
          <p:nvPr>
            <p:ph type="dt" sz="half" idx="10"/>
          </p:nvPr>
        </p:nvSpPr>
        <p:spPr/>
        <p:txBody>
          <a:bodyPr/>
          <a:lstStyle/>
          <a:p>
            <a:endParaRPr lang="en-US"/>
          </a:p>
        </p:txBody>
      </p:sp>
      <p:sp>
        <p:nvSpPr>
          <p:cNvPr id="3" name="Footer Placeholder 2">
            <a:extLst>
              <a:ext uri="{FF2B5EF4-FFF2-40B4-BE49-F238E27FC236}">
                <a16:creationId xmlns:a16="http://schemas.microsoft.com/office/drawing/2014/main" id="{00EDF363-7C35-4C21-80DB-A856DA526E2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DAD9AF8-CB9B-47D4-9411-CF8438372A4D}"/>
              </a:ext>
            </a:extLst>
          </p:cNvPr>
          <p:cNvSpPr>
            <a:spLocks noGrp="1"/>
          </p:cNvSpPr>
          <p:nvPr>
            <p:ph type="sldNum" sz="quarter" idx="12"/>
          </p:nvPr>
        </p:nvSpPr>
        <p:spPr/>
        <p:txBody>
          <a:bodyPr/>
          <a:lstStyle/>
          <a:p>
            <a:fld id="{F00138F2-9817-46AF-B86C-96B0D98D4679}" type="slidenum">
              <a:rPr lang="en-US" smtClean="0"/>
              <a:t>‹#›</a:t>
            </a:fld>
            <a:endParaRPr lang="en-US"/>
          </a:p>
        </p:txBody>
      </p:sp>
    </p:spTree>
    <p:extLst>
      <p:ext uri="{BB962C8B-B14F-4D97-AF65-F5344CB8AC3E}">
        <p14:creationId xmlns:p14="http://schemas.microsoft.com/office/powerpoint/2010/main" val="64497737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F953B0-DC75-41D8-82FD-C0EF818F5CD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15A84D8-724C-40A9-818E-F8EE0C95788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69EC181-C608-47CA-8DAE-5C3823D2FE9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2514968-1587-4669-8B46-EECC2022CDC5}"/>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1EDD2308-DD67-4CCC-975D-7EA301DD799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19456C6-063A-4D8C-8B76-D5407E922026}"/>
              </a:ext>
            </a:extLst>
          </p:cNvPr>
          <p:cNvSpPr>
            <a:spLocks noGrp="1"/>
          </p:cNvSpPr>
          <p:nvPr>
            <p:ph type="sldNum" sz="quarter" idx="12"/>
          </p:nvPr>
        </p:nvSpPr>
        <p:spPr/>
        <p:txBody>
          <a:bodyPr/>
          <a:lstStyle/>
          <a:p>
            <a:fld id="{F00138F2-9817-46AF-B86C-96B0D98D4679}" type="slidenum">
              <a:rPr lang="en-US" smtClean="0"/>
              <a:t>‹#›</a:t>
            </a:fld>
            <a:endParaRPr lang="en-US"/>
          </a:p>
        </p:txBody>
      </p:sp>
    </p:spTree>
    <p:extLst>
      <p:ext uri="{BB962C8B-B14F-4D97-AF65-F5344CB8AC3E}">
        <p14:creationId xmlns:p14="http://schemas.microsoft.com/office/powerpoint/2010/main" val="13382815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DE3305-0678-4BC5-A93A-57F3F300F32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56707B2-A0DD-4579-B521-402ADBD1392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6BAF6DB-A62C-4036-AA03-77131CCC66F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ECDAC96-5EFD-4A4A-8196-1D6E0A2F55E7}"/>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3F505B9D-9453-4A42-8ED6-CF3D9618B1D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0D0D25A-3264-491B-8C80-8BFCF7BFB70E}"/>
              </a:ext>
            </a:extLst>
          </p:cNvPr>
          <p:cNvSpPr>
            <a:spLocks noGrp="1"/>
          </p:cNvSpPr>
          <p:nvPr>
            <p:ph type="sldNum" sz="quarter" idx="12"/>
          </p:nvPr>
        </p:nvSpPr>
        <p:spPr/>
        <p:txBody>
          <a:bodyPr/>
          <a:lstStyle/>
          <a:p>
            <a:fld id="{F00138F2-9817-46AF-B86C-96B0D98D4679}" type="slidenum">
              <a:rPr lang="en-US" smtClean="0"/>
              <a:t>‹#›</a:t>
            </a:fld>
            <a:endParaRPr lang="en-US"/>
          </a:p>
        </p:txBody>
      </p:sp>
    </p:spTree>
    <p:extLst>
      <p:ext uri="{BB962C8B-B14F-4D97-AF65-F5344CB8AC3E}">
        <p14:creationId xmlns:p14="http://schemas.microsoft.com/office/powerpoint/2010/main" val="54777138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AEC659-0539-4243-A67B-8A9C63A1811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436BD00-211E-4A78-964A-07496780AF5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CFB5EFD-C821-4C16-9D11-0258ED583F9C}"/>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572F7C0D-93B3-45E0-A0A5-F16232E802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7B2D426-6D4D-4221-8950-258DD7CEB410}"/>
              </a:ext>
            </a:extLst>
          </p:cNvPr>
          <p:cNvSpPr>
            <a:spLocks noGrp="1"/>
          </p:cNvSpPr>
          <p:nvPr>
            <p:ph type="sldNum" sz="quarter" idx="12"/>
          </p:nvPr>
        </p:nvSpPr>
        <p:spPr/>
        <p:txBody>
          <a:bodyPr/>
          <a:lstStyle/>
          <a:p>
            <a:fld id="{F00138F2-9817-46AF-B86C-96B0D98D4679}" type="slidenum">
              <a:rPr lang="en-US" smtClean="0"/>
              <a:t>‹#›</a:t>
            </a:fld>
            <a:endParaRPr lang="en-US"/>
          </a:p>
        </p:txBody>
      </p:sp>
    </p:spTree>
    <p:extLst>
      <p:ext uri="{BB962C8B-B14F-4D97-AF65-F5344CB8AC3E}">
        <p14:creationId xmlns:p14="http://schemas.microsoft.com/office/powerpoint/2010/main" val="101094829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63830A2-4512-436D-BF10-23B9CC9420E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A1E9A7B-08B1-47CE-AD24-F70587CFDA4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17CF634-6B6A-4DD8-8EFC-847C74046803}"/>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96A424D4-86BD-493C-B137-247958E464F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0E31C96-E9B1-4A07-9E0C-47E3161A53C6}"/>
              </a:ext>
            </a:extLst>
          </p:cNvPr>
          <p:cNvSpPr>
            <a:spLocks noGrp="1"/>
          </p:cNvSpPr>
          <p:nvPr>
            <p:ph type="sldNum" sz="quarter" idx="12"/>
          </p:nvPr>
        </p:nvSpPr>
        <p:spPr/>
        <p:txBody>
          <a:bodyPr/>
          <a:lstStyle/>
          <a:p>
            <a:fld id="{F00138F2-9817-46AF-B86C-96B0D98D4679}" type="slidenum">
              <a:rPr lang="en-US" smtClean="0"/>
              <a:t>‹#›</a:t>
            </a:fld>
            <a:endParaRPr lang="en-US"/>
          </a:p>
        </p:txBody>
      </p:sp>
    </p:spTree>
    <p:extLst>
      <p:ext uri="{BB962C8B-B14F-4D97-AF65-F5344CB8AC3E}">
        <p14:creationId xmlns:p14="http://schemas.microsoft.com/office/powerpoint/2010/main" val="233461116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8" name="Slide Number Placeholder 5">
            <a:extLst>
              <a:ext uri="{FF2B5EF4-FFF2-40B4-BE49-F238E27FC236}">
                <a16:creationId xmlns:a16="http://schemas.microsoft.com/office/drawing/2014/main" id="{18B51734-7A69-47D0-B751-36B40527B353}"/>
              </a:ext>
            </a:extLst>
          </p:cNvPr>
          <p:cNvSpPr txBox="1">
            <a:spLocks/>
          </p:cNvSpPr>
          <p:nvPr userDrawn="1"/>
        </p:nvSpPr>
        <p:spPr>
          <a:xfrm>
            <a:off x="203200" y="6400800"/>
            <a:ext cx="1524000" cy="3048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100" dirty="0">
                <a:latin typeface="Arial" panose="020B0604020202020204" pitchFamily="34" charset="0"/>
                <a:cs typeface="Arial" panose="020B0604020202020204" pitchFamily="34" charset="0"/>
              </a:rPr>
              <a:t>Page</a:t>
            </a:r>
            <a:r>
              <a:rPr lang="en-US" sz="1100" baseline="0" dirty="0">
                <a:latin typeface="Arial" panose="020B0604020202020204" pitchFamily="34" charset="0"/>
                <a:cs typeface="Arial" panose="020B0604020202020204" pitchFamily="34" charset="0"/>
              </a:rPr>
              <a:t> </a:t>
            </a:r>
            <a:fld id="{23B54F64-4D77-425A-BD5E-0504AD8FCA49}" type="slidenum">
              <a:rPr lang="en-US" sz="1100" smtClean="0">
                <a:latin typeface="Arial" panose="020B0604020202020204" pitchFamily="34" charset="0"/>
                <a:cs typeface="Arial" panose="020B0604020202020204" pitchFamily="34" charset="0"/>
              </a:rPr>
              <a:t>‹#›</a:t>
            </a:fld>
            <a:endParaRPr lang="en-US" sz="1100" dirty="0">
              <a:latin typeface="Arial" panose="020B0604020202020204" pitchFamily="34" charset="0"/>
              <a:cs typeface="Arial" panose="020B0604020202020204" pitchFamily="34" charset="0"/>
            </a:endParaRPr>
          </a:p>
        </p:txBody>
      </p:sp>
      <p:pic>
        <p:nvPicPr>
          <p:cNvPr id="9" name="Picture 8" descr="4C_FS_HORZ_wTreasuryTag.png">
            <a:extLst>
              <a:ext uri="{FF2B5EF4-FFF2-40B4-BE49-F238E27FC236}">
                <a16:creationId xmlns:a16="http://schemas.microsoft.com/office/drawing/2014/main" id="{1D14E4CC-95A7-41C0-95E6-134644BD088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837336" y="6505599"/>
            <a:ext cx="1286932" cy="304800"/>
          </a:xfrm>
          <a:prstGeom prst="rect">
            <a:avLst/>
          </a:prstGeom>
        </p:spPr>
      </p:pic>
      <p:cxnSp>
        <p:nvCxnSpPr>
          <p:cNvPr id="10" name="Straight Connector 9">
            <a:extLst>
              <a:ext uri="{FF2B5EF4-FFF2-40B4-BE49-F238E27FC236}">
                <a16:creationId xmlns:a16="http://schemas.microsoft.com/office/drawing/2014/main" id="{27FB0D92-5532-4825-9115-7E426350A0C4}"/>
              </a:ext>
            </a:extLst>
          </p:cNvPr>
          <p:cNvCxnSpPr/>
          <p:nvPr userDrawn="1"/>
        </p:nvCxnSpPr>
        <p:spPr>
          <a:xfrm>
            <a:off x="304800" y="853440"/>
            <a:ext cx="11582400" cy="0"/>
          </a:xfrm>
          <a:prstGeom prst="line">
            <a:avLst/>
          </a:prstGeom>
          <a:ln w="28575">
            <a:solidFill>
              <a:srgbClr val="04325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91522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F09E73A-268B-4C9D-A3E2-BCE515329CA8}" type="datetimeFigureOut">
              <a:rPr lang="en-US" smtClean="0"/>
              <a:t>5/13/2022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547635-5D16-4538-B10C-484A636EA2C5}" type="slidenum">
              <a:rPr lang="en-US" smtClean="0"/>
              <a:t>‹#›</a:t>
            </a:fld>
            <a:endParaRPr lang="en-US"/>
          </a:p>
        </p:txBody>
      </p:sp>
    </p:spTree>
    <p:extLst>
      <p:ext uri="{BB962C8B-B14F-4D97-AF65-F5344CB8AC3E}">
        <p14:creationId xmlns:p14="http://schemas.microsoft.com/office/powerpoint/2010/main" val="41158961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F09E73A-268B-4C9D-A3E2-BCE515329CA8}" type="datetimeFigureOut">
              <a:rPr lang="en-US" smtClean="0"/>
              <a:t>5/13/2022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6547635-5D16-4538-B10C-484A636EA2C5}" type="slidenum">
              <a:rPr lang="en-US" smtClean="0"/>
              <a:t>‹#›</a:t>
            </a:fld>
            <a:endParaRPr lang="en-US"/>
          </a:p>
        </p:txBody>
      </p:sp>
    </p:spTree>
    <p:extLst>
      <p:ext uri="{BB962C8B-B14F-4D97-AF65-F5344CB8AC3E}">
        <p14:creationId xmlns:p14="http://schemas.microsoft.com/office/powerpoint/2010/main" val="38022975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F09E73A-268B-4C9D-A3E2-BCE515329CA8}" type="datetimeFigureOut">
              <a:rPr lang="en-US" smtClean="0"/>
              <a:t>5/13/2022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6547635-5D16-4538-B10C-484A636EA2C5}" type="slidenum">
              <a:rPr lang="en-US" smtClean="0"/>
              <a:t>‹#›</a:t>
            </a:fld>
            <a:endParaRPr lang="en-US"/>
          </a:p>
        </p:txBody>
      </p:sp>
    </p:spTree>
    <p:extLst>
      <p:ext uri="{BB962C8B-B14F-4D97-AF65-F5344CB8AC3E}">
        <p14:creationId xmlns:p14="http://schemas.microsoft.com/office/powerpoint/2010/main" val="35237331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09E73A-268B-4C9D-A3E2-BCE515329CA8}" type="datetimeFigureOut">
              <a:rPr lang="en-US" smtClean="0"/>
              <a:t>5/13/2022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6547635-5D16-4538-B10C-484A636EA2C5}" type="slidenum">
              <a:rPr lang="en-US" smtClean="0"/>
              <a:t>‹#›</a:t>
            </a:fld>
            <a:endParaRPr lang="en-US"/>
          </a:p>
        </p:txBody>
      </p:sp>
    </p:spTree>
    <p:extLst>
      <p:ext uri="{BB962C8B-B14F-4D97-AF65-F5344CB8AC3E}">
        <p14:creationId xmlns:p14="http://schemas.microsoft.com/office/powerpoint/2010/main" val="17263234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F09E73A-268B-4C9D-A3E2-BCE515329CA8}" type="datetimeFigureOut">
              <a:rPr lang="en-US" smtClean="0"/>
              <a:t>5/13/2022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547635-5D16-4538-B10C-484A636EA2C5}" type="slidenum">
              <a:rPr lang="en-US" smtClean="0"/>
              <a:t>‹#›</a:t>
            </a:fld>
            <a:endParaRPr lang="en-US"/>
          </a:p>
        </p:txBody>
      </p:sp>
    </p:spTree>
    <p:extLst>
      <p:ext uri="{BB962C8B-B14F-4D97-AF65-F5344CB8AC3E}">
        <p14:creationId xmlns:p14="http://schemas.microsoft.com/office/powerpoint/2010/main" val="8360854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F09E73A-268B-4C9D-A3E2-BCE515329CA8}" type="datetimeFigureOut">
              <a:rPr lang="en-US" smtClean="0"/>
              <a:t>5/13/2022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547635-5D16-4538-B10C-484A636EA2C5}" type="slidenum">
              <a:rPr lang="en-US" smtClean="0"/>
              <a:t>‹#›</a:t>
            </a:fld>
            <a:endParaRPr lang="en-US"/>
          </a:p>
        </p:txBody>
      </p:sp>
    </p:spTree>
    <p:extLst>
      <p:ext uri="{BB962C8B-B14F-4D97-AF65-F5344CB8AC3E}">
        <p14:creationId xmlns:p14="http://schemas.microsoft.com/office/powerpoint/2010/main" val="27377333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theme" Target="../theme/theme2.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theme" Target="../theme/theme3.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09E73A-268B-4C9D-A3E2-BCE515329CA8}" type="datetimeFigureOut">
              <a:rPr lang="en-US" smtClean="0"/>
              <a:t>5/13/2022</a:t>
            </a:fld>
            <a:endParaRPr lang="en-US"/>
          </a:p>
        </p:txBody>
      </p:sp>
      <p:sp>
        <p:nvSpPr>
          <p:cNvPr id="5" name="Footer Placeholder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547635-5D16-4538-B10C-484A636EA2C5}" type="slidenum">
              <a:rPr lang="en-US" smtClean="0"/>
              <a:t>‹#›</a:t>
            </a:fld>
            <a:endParaRPr lang="en-US"/>
          </a:p>
        </p:txBody>
      </p:sp>
    </p:spTree>
    <p:extLst>
      <p:ext uri="{BB962C8B-B14F-4D97-AF65-F5344CB8AC3E}">
        <p14:creationId xmlns:p14="http://schemas.microsoft.com/office/powerpoint/2010/main" val="37022218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2" r:id="rId13"/>
    <p:sldLayoutId id="2147483663" r:id="rId14"/>
    <p:sldLayoutId id="2147483703" r:id="rId1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09E73A-268B-4C9D-A3E2-BCE515329CA8}" type="datetimeFigureOut">
              <a:rPr lang="en-US" smtClean="0">
                <a:solidFill>
                  <a:prstClr val="black">
                    <a:tint val="75000"/>
                  </a:prstClr>
                </a:solidFill>
              </a:rPr>
              <a:pPr/>
              <a:t>5/13/2022</a:t>
            </a:fld>
            <a:endParaRPr lang="en-US">
              <a:solidFill>
                <a:prstClr val="black">
                  <a:tint val="75000"/>
                </a:prstClr>
              </a:solidFill>
            </a:endParaRPr>
          </a:p>
        </p:txBody>
      </p:sp>
      <p:sp>
        <p:nvSpPr>
          <p:cNvPr id="5" name="Footer Placeholder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547635-5D16-4538-B10C-484A636EA2C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66278526"/>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6"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C9C050E-46EB-4C39-9796-A1E080486B8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2635C3D-66FB-49F9-A1DC-8B9A48E54E4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A4A12B0-09C3-40EB-9D37-A5EAAF866ED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a:extLst>
              <a:ext uri="{FF2B5EF4-FFF2-40B4-BE49-F238E27FC236}">
                <a16:creationId xmlns:a16="http://schemas.microsoft.com/office/drawing/2014/main" id="{4294DBDF-8657-431D-A231-E1EC515200F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DD308EE-6270-44E8-9B60-43856E6E767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0138F2-9817-46AF-B86C-96B0D98D4679}" type="slidenum">
              <a:rPr lang="en-US" smtClean="0"/>
              <a:t>‹#›</a:t>
            </a:fld>
            <a:endParaRPr lang="en-US"/>
          </a:p>
        </p:txBody>
      </p:sp>
    </p:spTree>
    <p:extLst>
      <p:ext uri="{BB962C8B-B14F-4D97-AF65-F5344CB8AC3E}">
        <p14:creationId xmlns:p14="http://schemas.microsoft.com/office/powerpoint/2010/main" val="1528875401"/>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 id="2147483716" r:id="rId12"/>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hyperlink" Target="https://www.peoplematters.in/article/strategic-hr/3-challenges-facing-the-hr-industry-14612"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34.xml"/><Relationship Id="rId6" Type="http://schemas.openxmlformats.org/officeDocument/2006/relationships/image" Target="../media/image6.png"/><Relationship Id="rId5" Type="http://schemas.openxmlformats.org/officeDocument/2006/relationships/hyperlink" Target="https://www.pbs.org/newshour/show/website-usafacts-offers-new-way-follow-tax-money" TargetMode="External"/><Relationship Id="rId4" Type="http://schemas.openxmlformats.org/officeDocument/2006/relationships/hyperlink" Target="https://www.actuaries.digital/2018/10/18/ethical-challenges-of-artificial-intelligence-ai/"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hyperlink" Target="https://www.enago.com/academy/international-collaboration-in-scientific-research/" TargetMode="External"/><Relationship Id="rId2" Type="http://schemas.openxmlformats.org/officeDocument/2006/relationships/image" Target="../media/image5.jp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hyperlink" Target="https://theodi.org/article/collaboration-with-data-do-tools-support-what-people-need/" TargetMode="External"/><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6.png"/><Relationship Id="rId2" Type="http://schemas.openxmlformats.org/officeDocument/2006/relationships/diagramData" Target="../diagrams/data1.xml"/><Relationship Id="rId1" Type="http://schemas.openxmlformats.org/officeDocument/2006/relationships/slideLayout" Target="../slideLayouts/slideLayout2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hyperlink" Target="https://www.picpedia.org/chalkboard/b/benefits.html" TargetMode="External"/></Relationships>
</file>

<file path=ppt/slides/_rels/slide8.xml.rels><?xml version="1.0" encoding="UTF-8" standalone="yes"?>
<Relationships xmlns="http://schemas.openxmlformats.org/package/2006/relationships"><Relationship Id="rId8" Type="http://schemas.openxmlformats.org/officeDocument/2006/relationships/hyperlink" Target="https://www.whitehouse.gov/wp-content/uploads/legacy_drupal_files/omb/circulars/A136/a136_revised_2015.pdf" TargetMode="External"/><Relationship Id="rId13" Type="http://schemas.openxmlformats.org/officeDocument/2006/relationships/hyperlink" Target="https://www.whitehouse.gov/wp-content/uploads/legacy_drupal_files/omb/circulars/A136/a136_revised_2010.pdf" TargetMode="External"/><Relationship Id="rId3" Type="http://schemas.openxmlformats.org/officeDocument/2006/relationships/hyperlink" Target="https://www.whitehouse.gov/wp-content/uploads/2020/08/OMB-Circular-A-136-2020.pdf" TargetMode="External"/><Relationship Id="rId7" Type="http://schemas.openxmlformats.org/officeDocument/2006/relationships/hyperlink" Target="https://www.whitehouse.gov/wp-content/uploads/legacy_drupal_files/omb/circulars/A136/a136_revised_2016.pdf" TargetMode="External"/><Relationship Id="rId12" Type="http://schemas.openxmlformats.org/officeDocument/2006/relationships/hyperlink" Target="https://www.whitehouse.gov/wp-content/uploads/legacy_drupal_files/omb/circulars/A136/a136_revised_2011.pdf" TargetMode="External"/><Relationship Id="rId2" Type="http://schemas.openxmlformats.org/officeDocument/2006/relationships/hyperlink" Target="https://www.whitehouse.gov/wp-content/uploads/2021/08/Circular-A-136.pdf" TargetMode="External"/><Relationship Id="rId1" Type="http://schemas.openxmlformats.org/officeDocument/2006/relationships/slideLayout" Target="../slideLayouts/slideLayout7.xml"/><Relationship Id="rId6" Type="http://schemas.openxmlformats.org/officeDocument/2006/relationships/hyperlink" Target="https://www.whitehouse.gov/wp-content/uploads/legacy_drupal_files/omb/circulars/A136/a136_revised_2017.pdf" TargetMode="External"/><Relationship Id="rId11" Type="http://schemas.openxmlformats.org/officeDocument/2006/relationships/hyperlink" Target="https://www.whitehouse.gov/wp-content/uploads/legacy_drupal_files/omb/circulars/A136/a136_revised_2012.pdf" TargetMode="External"/><Relationship Id="rId5" Type="http://schemas.openxmlformats.org/officeDocument/2006/relationships/hyperlink" Target="https://www.whitehouse.gov/wp-content/uploads/2018/07/A-136-2018.pdf" TargetMode="External"/><Relationship Id="rId10" Type="http://schemas.openxmlformats.org/officeDocument/2006/relationships/hyperlink" Target="https://www.whitehouse.gov/wp-content/uploads/legacy_drupal_files/omb/circulars/A136/a136_revised_2013.pdf" TargetMode="External"/><Relationship Id="rId4" Type="http://schemas.openxmlformats.org/officeDocument/2006/relationships/hyperlink" Target="https://www.whitehouse.gov/wp-content/uploads/2019/06/OMB-Circular-A-136.pdf" TargetMode="External"/><Relationship Id="rId9" Type="http://schemas.openxmlformats.org/officeDocument/2006/relationships/hyperlink" Target="https://www.whitehouse.gov/wp-content/uploads/legacy_drupal_files/omb/circulars/A136/a136_revised_2014.pdf"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15.xml"/><Relationship Id="rId5" Type="http://schemas.openxmlformats.org/officeDocument/2006/relationships/image" Target="../media/image6.png"/><Relationship Id="rId4" Type="http://schemas.openxmlformats.org/officeDocument/2006/relationships/hyperlink" Target="https://scherlund.blogspot.com/2018/01/ai-and-machine-learning-give-new.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D3882D-FD7C-447A-8830-AE6112A27058}"/>
              </a:ext>
            </a:extLst>
          </p:cNvPr>
          <p:cNvSpPr>
            <a:spLocks noGrp="1"/>
          </p:cNvSpPr>
          <p:nvPr>
            <p:ph type="ctrTitle"/>
          </p:nvPr>
        </p:nvSpPr>
        <p:spPr/>
        <p:txBody>
          <a:bodyPr>
            <a:normAutofit fontScale="90000"/>
          </a:bodyPr>
          <a:lstStyle/>
          <a:p>
            <a:br>
              <a:rPr lang="en-US" sz="2800" dirty="0"/>
            </a:br>
            <a:br>
              <a:rPr lang="en-US" sz="2800" dirty="0"/>
            </a:br>
            <a:r>
              <a:rPr lang="en-US" sz="2800" b="1" u="sng" dirty="0"/>
              <a:t>OMB Updates</a:t>
            </a:r>
            <a:br>
              <a:rPr lang="en-US" sz="2800" b="1" dirty="0"/>
            </a:br>
            <a:br>
              <a:rPr lang="en-US" sz="2800" dirty="0"/>
            </a:br>
            <a:r>
              <a:rPr lang="en-US" sz="2800" dirty="0"/>
              <a:t>A-136 </a:t>
            </a:r>
            <a:br>
              <a:rPr lang="en-US" sz="2800" dirty="0"/>
            </a:br>
            <a:r>
              <a:rPr lang="en-US" sz="2800" dirty="0"/>
              <a:t>Audit Bulletin</a:t>
            </a:r>
          </a:p>
        </p:txBody>
      </p:sp>
      <p:sp>
        <p:nvSpPr>
          <p:cNvPr id="3" name="Subtitle 2">
            <a:extLst>
              <a:ext uri="{FF2B5EF4-FFF2-40B4-BE49-F238E27FC236}">
                <a16:creationId xmlns:a16="http://schemas.microsoft.com/office/drawing/2014/main" id="{50060584-C630-457A-A0B7-2E81C07EFB14}"/>
              </a:ext>
            </a:extLst>
          </p:cNvPr>
          <p:cNvSpPr>
            <a:spLocks noGrp="1"/>
          </p:cNvSpPr>
          <p:nvPr>
            <p:ph type="subTitle" idx="1"/>
          </p:nvPr>
        </p:nvSpPr>
        <p:spPr>
          <a:xfrm>
            <a:off x="1599501" y="5019778"/>
            <a:ext cx="9144000" cy="1655762"/>
          </a:xfrm>
        </p:spPr>
        <p:txBody>
          <a:bodyPr/>
          <a:lstStyle/>
          <a:p>
            <a:r>
              <a:rPr lang="en-US" dirty="0"/>
              <a:t>csjohnson@omb.eop.gov</a:t>
            </a:r>
          </a:p>
        </p:txBody>
      </p:sp>
    </p:spTree>
    <p:extLst>
      <p:ext uri="{BB962C8B-B14F-4D97-AF65-F5344CB8AC3E}">
        <p14:creationId xmlns:p14="http://schemas.microsoft.com/office/powerpoint/2010/main" val="24327261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Freeform: Shape 25">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6" name="Content Placeholder 7">
            <a:extLst>
              <a:ext uri="{FF2B5EF4-FFF2-40B4-BE49-F238E27FC236}">
                <a16:creationId xmlns:a16="http://schemas.microsoft.com/office/drawing/2014/main" id="{9B20392B-6560-4EFC-B7B9-6CCE79A9C6FC}"/>
              </a:ext>
            </a:extLst>
          </p:cNvPr>
          <p:cNvSpPr txBox="1">
            <a:spLocks/>
          </p:cNvSpPr>
          <p:nvPr/>
        </p:nvSpPr>
        <p:spPr>
          <a:xfrm>
            <a:off x="463824" y="2767106"/>
            <a:ext cx="3077045" cy="1347694"/>
          </a:xfrm>
          <a:prstGeom prst="rect">
            <a:avLst/>
          </a:prstGeom>
        </p:spPr>
        <p:txBody>
          <a:bodyPr vert="horz" lIns="91440" tIns="45720" rIns="91440" bIns="45720" rtlCol="0" anchor="t">
            <a:normAutofit/>
          </a:bodyP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90000"/>
              </a:lnSpc>
              <a:spcBef>
                <a:spcPct val="0"/>
              </a:spcBef>
              <a:spcAft>
                <a:spcPts val="600"/>
              </a:spcAft>
            </a:pPr>
            <a:r>
              <a:rPr lang="en-US" sz="3600" b="1" kern="1200" dirty="0">
                <a:solidFill>
                  <a:srgbClr val="FFFFFF"/>
                </a:solidFill>
                <a:latin typeface="+mj-lt"/>
                <a:ea typeface="+mj-ea"/>
                <a:cs typeface="+mj-cs"/>
              </a:rPr>
              <a:t>Understanding the Challenges</a:t>
            </a:r>
          </a:p>
        </p:txBody>
      </p:sp>
      <p:pic>
        <p:nvPicPr>
          <p:cNvPr id="4" name="Picture 3">
            <a:extLst>
              <a:ext uri="{FF2B5EF4-FFF2-40B4-BE49-F238E27FC236}">
                <a16:creationId xmlns:a16="http://schemas.microsoft.com/office/drawing/2014/main" id="{B948DAD9-A58A-448C-9644-A3825C4DFDC9}"/>
              </a:ext>
            </a:extLst>
          </p:cNvPr>
          <p:cNvPicPr>
            <a:picLocks noChangeAspect="1"/>
          </p:cNvPicPr>
          <p:nvPr/>
        </p:nvPicPr>
        <p:blipFill rotWithShape="1">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r="20689"/>
          <a:stretch/>
        </p:blipFill>
        <p:spPr>
          <a:xfrm>
            <a:off x="4502428" y="866629"/>
            <a:ext cx="7225748" cy="5124741"/>
          </a:xfrm>
          <a:prstGeom prst="rect">
            <a:avLst/>
          </a:prstGeom>
        </p:spPr>
      </p:pic>
      <p:pic>
        <p:nvPicPr>
          <p:cNvPr id="19" name="Picture 18">
            <a:extLst>
              <a:ext uri="{FF2B5EF4-FFF2-40B4-BE49-F238E27FC236}">
                <a16:creationId xmlns:a16="http://schemas.microsoft.com/office/drawing/2014/main" id="{B7A40F89-33D3-4983-8493-C4BD6FE67609}"/>
              </a:ext>
            </a:extLst>
          </p:cNvPr>
          <p:cNvPicPr>
            <a:picLocks noChangeAspect="1"/>
          </p:cNvPicPr>
          <p:nvPr/>
        </p:nvPicPr>
        <p:blipFill>
          <a:blip r:embed="rId5"/>
          <a:stretch>
            <a:fillRect/>
          </a:stretch>
        </p:blipFill>
        <p:spPr>
          <a:xfrm>
            <a:off x="10125333" y="6321180"/>
            <a:ext cx="2066667" cy="523810"/>
          </a:xfrm>
          <a:prstGeom prst="rect">
            <a:avLst/>
          </a:prstGeom>
        </p:spPr>
      </p:pic>
    </p:spTree>
    <p:extLst>
      <p:ext uri="{BB962C8B-B14F-4D97-AF65-F5344CB8AC3E}">
        <p14:creationId xmlns:p14="http://schemas.microsoft.com/office/powerpoint/2010/main" val="6833172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a:extLst>
              <a:ext uri="{FF2B5EF4-FFF2-40B4-BE49-F238E27FC236}">
                <a16:creationId xmlns:a16="http://schemas.microsoft.com/office/drawing/2014/main" id="{0FB583FE-B46B-49C8-8B16-B3E17AE48CCE}"/>
              </a:ext>
            </a:extLst>
          </p:cNvPr>
          <p:cNvSpPr txBox="1">
            <a:spLocks/>
          </p:cNvSpPr>
          <p:nvPr/>
        </p:nvSpPr>
        <p:spPr bwMode="gray">
          <a:xfrm>
            <a:off x="432076" y="154370"/>
            <a:ext cx="9067800" cy="702131"/>
          </a:xfrm>
          <a:prstGeom prst="rect">
            <a:avLst/>
          </a:prstGeom>
        </p:spPr>
        <p:txBody>
          <a:bodyPr vert="horz" lIns="0" tIns="0" rIns="0" bIns="0" rtlCol="0" anchor="t" anchorCtr="0">
            <a:noAutofit/>
          </a:bodyPr>
          <a:lstStyle>
            <a:lvl1pPr algn="l" defTabSz="1219170" rtl="0" eaLnBrk="1" latinLnBrk="0" hangingPunct="1">
              <a:spcBef>
                <a:spcPct val="0"/>
              </a:spcBef>
              <a:buNone/>
              <a:defRPr sz="2000" kern="1200">
                <a:solidFill>
                  <a:schemeClr val="tx1"/>
                </a:solidFill>
                <a:latin typeface="+mj-lt"/>
                <a:ea typeface="+mj-ea"/>
                <a:cs typeface="+mj-cs"/>
              </a:defRPr>
            </a:lvl1pPr>
          </a:lstStyle>
          <a:p>
            <a:pPr defTabSz="685800">
              <a:spcBef>
                <a:spcPts val="0"/>
              </a:spcBef>
              <a:defRPr/>
            </a:pPr>
            <a:r>
              <a:rPr lang="en-US" sz="3600" b="1" dirty="0">
                <a:solidFill>
                  <a:srgbClr val="036A37"/>
                </a:solidFill>
                <a:latin typeface="Calibri" panose="020F0502020204030204"/>
                <a:ea typeface="+mn-ea"/>
                <a:cs typeface="+mn-cs"/>
              </a:rPr>
              <a:t>Reporting Challenges in Current Environment</a:t>
            </a:r>
          </a:p>
        </p:txBody>
      </p:sp>
      <p:sp>
        <p:nvSpPr>
          <p:cNvPr id="3" name="Rectangle 2">
            <a:extLst>
              <a:ext uri="{FF2B5EF4-FFF2-40B4-BE49-F238E27FC236}">
                <a16:creationId xmlns:a16="http://schemas.microsoft.com/office/drawing/2014/main" id="{EE8B94C1-3778-441D-8CC5-A3192558CD2F}"/>
              </a:ext>
            </a:extLst>
          </p:cNvPr>
          <p:cNvSpPr/>
          <p:nvPr/>
        </p:nvSpPr>
        <p:spPr>
          <a:xfrm>
            <a:off x="304800" y="819912"/>
            <a:ext cx="11521440" cy="18288"/>
          </a:xfrm>
          <a:prstGeom prst="rect">
            <a:avLst/>
          </a:prstGeom>
          <a:solidFill>
            <a:srgbClr val="043253"/>
          </a:solidFill>
          <a:ln>
            <a:solidFill>
              <a:srgbClr val="04325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B19F1D1A-2B4C-45AF-B58B-20367C16DF8D}"/>
              </a:ext>
            </a:extLst>
          </p:cNvPr>
          <p:cNvSpPr txBox="1"/>
          <p:nvPr/>
        </p:nvSpPr>
        <p:spPr>
          <a:xfrm>
            <a:off x="218848" y="968645"/>
            <a:ext cx="11569876" cy="830997"/>
          </a:xfrm>
          <a:prstGeom prst="rect">
            <a:avLst/>
          </a:prstGeom>
          <a:noFill/>
        </p:spPr>
        <p:txBody>
          <a:bodyPr wrap="square" rtlCol="0">
            <a:spAutoFit/>
          </a:bodyPr>
          <a:lstStyle/>
          <a:p>
            <a:r>
              <a:rPr lang="en-US" sz="2400" dirty="0">
                <a:effectLst/>
                <a:ea typeface="Calibri" panose="020F0502020204030204" pitchFamily="34" charset="0"/>
              </a:rPr>
              <a:t>There are numerous reporting challenges in the current reporting environment, which can be categorized into the following four areas:</a:t>
            </a:r>
            <a:endParaRPr lang="en-US" dirty="0"/>
          </a:p>
        </p:txBody>
      </p:sp>
      <p:grpSp>
        <p:nvGrpSpPr>
          <p:cNvPr id="5" name="Group 4">
            <a:extLst>
              <a:ext uri="{FF2B5EF4-FFF2-40B4-BE49-F238E27FC236}">
                <a16:creationId xmlns:a16="http://schemas.microsoft.com/office/drawing/2014/main" id="{706BE983-1620-4A8F-A65F-1DC8C12D883B}"/>
              </a:ext>
            </a:extLst>
          </p:cNvPr>
          <p:cNvGrpSpPr/>
          <p:nvPr/>
        </p:nvGrpSpPr>
        <p:grpSpPr>
          <a:xfrm>
            <a:off x="313123" y="1872274"/>
            <a:ext cx="11567818" cy="3065479"/>
            <a:chOff x="557877" y="3060977"/>
            <a:chExt cx="6840451" cy="2935027"/>
          </a:xfrm>
        </p:grpSpPr>
        <p:sp>
          <p:nvSpPr>
            <p:cNvPr id="6" name="Pentagon 33">
              <a:extLst>
                <a:ext uri="{FF2B5EF4-FFF2-40B4-BE49-F238E27FC236}">
                  <a16:creationId xmlns:a16="http://schemas.microsoft.com/office/drawing/2014/main" id="{0DC75AF9-07AB-4E7D-90B7-E545CFBC8432}"/>
                </a:ext>
              </a:extLst>
            </p:cNvPr>
            <p:cNvSpPr/>
            <p:nvPr/>
          </p:nvSpPr>
          <p:spPr>
            <a:xfrm>
              <a:off x="2999562" y="3063304"/>
              <a:ext cx="4398765" cy="891540"/>
            </a:xfrm>
            <a:custGeom>
              <a:avLst/>
              <a:gdLst>
                <a:gd name="connsiteX0" fmla="*/ 0 w 3942080"/>
                <a:gd name="connsiteY0" fmla="*/ 0 h 891540"/>
                <a:gd name="connsiteX1" fmla="*/ 3496310 w 3942080"/>
                <a:gd name="connsiteY1" fmla="*/ 0 h 891540"/>
                <a:gd name="connsiteX2" fmla="*/ 3942080 w 3942080"/>
                <a:gd name="connsiteY2" fmla="*/ 445770 h 891540"/>
                <a:gd name="connsiteX3" fmla="*/ 3496310 w 3942080"/>
                <a:gd name="connsiteY3" fmla="*/ 891540 h 891540"/>
                <a:gd name="connsiteX4" fmla="*/ 0 w 3942080"/>
                <a:gd name="connsiteY4" fmla="*/ 891540 h 891540"/>
                <a:gd name="connsiteX5" fmla="*/ 0 w 3942080"/>
                <a:gd name="connsiteY5" fmla="*/ 0 h 891540"/>
                <a:gd name="connsiteX0" fmla="*/ 0 w 3501505"/>
                <a:gd name="connsiteY0" fmla="*/ 0 h 891540"/>
                <a:gd name="connsiteX1" fmla="*/ 3496310 w 3501505"/>
                <a:gd name="connsiteY1" fmla="*/ 0 h 891540"/>
                <a:gd name="connsiteX2" fmla="*/ 3501505 w 3501505"/>
                <a:gd name="connsiteY2" fmla="*/ 454083 h 891540"/>
                <a:gd name="connsiteX3" fmla="*/ 3496310 w 3501505"/>
                <a:gd name="connsiteY3" fmla="*/ 891540 h 891540"/>
                <a:gd name="connsiteX4" fmla="*/ 0 w 3501505"/>
                <a:gd name="connsiteY4" fmla="*/ 891540 h 891540"/>
                <a:gd name="connsiteX5" fmla="*/ 0 w 3501505"/>
                <a:gd name="connsiteY5" fmla="*/ 0 h 891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1505" h="891540">
                  <a:moveTo>
                    <a:pt x="0" y="0"/>
                  </a:moveTo>
                  <a:lnTo>
                    <a:pt x="3496310" y="0"/>
                  </a:lnTo>
                  <a:cubicBezTo>
                    <a:pt x="3498042" y="151361"/>
                    <a:pt x="3499773" y="302722"/>
                    <a:pt x="3501505" y="454083"/>
                  </a:cubicBezTo>
                  <a:cubicBezTo>
                    <a:pt x="3499773" y="599902"/>
                    <a:pt x="3498042" y="745721"/>
                    <a:pt x="3496310" y="891540"/>
                  </a:cubicBezTo>
                  <a:lnTo>
                    <a:pt x="0" y="891540"/>
                  </a:lnTo>
                  <a:lnTo>
                    <a:pt x="0" y="0"/>
                  </a:lnTo>
                  <a:close/>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Text Placeholder 2">
              <a:extLst>
                <a:ext uri="{FF2B5EF4-FFF2-40B4-BE49-F238E27FC236}">
                  <a16:creationId xmlns:a16="http://schemas.microsoft.com/office/drawing/2014/main" id="{9603FF4C-3C96-4F24-AC5F-B574A7255F06}"/>
                </a:ext>
              </a:extLst>
            </p:cNvPr>
            <p:cNvSpPr txBox="1">
              <a:spLocks/>
            </p:cNvSpPr>
            <p:nvPr/>
          </p:nvSpPr>
          <p:spPr>
            <a:xfrm>
              <a:off x="3356887" y="3333522"/>
              <a:ext cx="3872309" cy="434425"/>
            </a:xfrm>
            <a:prstGeom prst="rect">
              <a:avLst/>
            </a:prstGeom>
            <a:noFill/>
            <a:ln>
              <a:noFill/>
            </a:ln>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800" i="1" kern="1200">
                  <a:solidFill>
                    <a:schemeClr val="tx1"/>
                  </a:solidFill>
                  <a:latin typeface="+mn-lt"/>
                  <a:ea typeface="+mn-ea"/>
                  <a:cs typeface="+mn-cs"/>
                </a:defRPr>
              </a:lvl1pPr>
              <a:lvl2pPr marL="2667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2pPr>
              <a:lvl3pPr marL="542925"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3pPr>
              <a:lvl4pPr marL="809625"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4pPr>
              <a:lvl5pPr marL="1076325"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spcBef>
                  <a:spcPts val="0"/>
                </a:spcBef>
                <a:buClr>
                  <a:prstClr val="black">
                    <a:lumMod val="85000"/>
                    <a:lumOff val="15000"/>
                  </a:prstClr>
                </a:buClr>
              </a:pPr>
              <a:r>
                <a:rPr lang="en-US" sz="1600" b="1" i="0" dirty="0"/>
                <a:t>…</a:t>
              </a:r>
              <a:r>
                <a:rPr lang="en-US" sz="1600" dirty="0">
                  <a:effectLst/>
                  <a:latin typeface="Calibri" panose="020F0502020204030204" pitchFamily="34" charset="0"/>
                  <a:ea typeface="Times New Roman" panose="02020603050405020304" pitchFamily="18" charset="0"/>
                </a:rPr>
                <a:t>While there have been improvements in interoperability over the years, Treasury still runs </a:t>
              </a:r>
              <a:r>
                <a:rPr lang="en-US" sz="1600" b="1" dirty="0">
                  <a:effectLst/>
                  <a:latin typeface="Calibri" panose="020F0502020204030204" pitchFamily="34" charset="0"/>
                  <a:ea typeface="Times New Roman" panose="02020603050405020304" pitchFamily="18" charset="0"/>
                </a:rPr>
                <a:t>disparate data collection systems</a:t>
              </a:r>
              <a:r>
                <a:rPr lang="en-US" sz="1600" dirty="0">
                  <a:effectLst/>
                  <a:latin typeface="Calibri" panose="020F0502020204030204" pitchFamily="34" charset="0"/>
                  <a:ea typeface="Times New Roman" panose="02020603050405020304" pitchFamily="18" charset="0"/>
                </a:rPr>
                <a:t> that cause reporting redundancies for agencies.</a:t>
              </a:r>
              <a:endParaRPr lang="en-US" sz="1600" i="0" dirty="0"/>
            </a:p>
          </p:txBody>
        </p:sp>
        <p:sp>
          <p:nvSpPr>
            <p:cNvPr id="8" name="Pentagon 37">
              <a:extLst>
                <a:ext uri="{FF2B5EF4-FFF2-40B4-BE49-F238E27FC236}">
                  <a16:creationId xmlns:a16="http://schemas.microsoft.com/office/drawing/2014/main" id="{1AFD7B60-DFB3-4C2A-B071-B57B7782479E}"/>
                </a:ext>
              </a:extLst>
            </p:cNvPr>
            <p:cNvSpPr/>
            <p:nvPr/>
          </p:nvSpPr>
          <p:spPr>
            <a:xfrm>
              <a:off x="2999562" y="4068644"/>
              <a:ext cx="4398764" cy="891540"/>
            </a:xfrm>
            <a:custGeom>
              <a:avLst/>
              <a:gdLst>
                <a:gd name="connsiteX0" fmla="*/ 0 w 3942080"/>
                <a:gd name="connsiteY0" fmla="*/ 0 h 891540"/>
                <a:gd name="connsiteX1" fmla="*/ 3496310 w 3942080"/>
                <a:gd name="connsiteY1" fmla="*/ 0 h 891540"/>
                <a:gd name="connsiteX2" fmla="*/ 3942080 w 3942080"/>
                <a:gd name="connsiteY2" fmla="*/ 445770 h 891540"/>
                <a:gd name="connsiteX3" fmla="*/ 3496310 w 3942080"/>
                <a:gd name="connsiteY3" fmla="*/ 891540 h 891540"/>
                <a:gd name="connsiteX4" fmla="*/ 0 w 3942080"/>
                <a:gd name="connsiteY4" fmla="*/ 891540 h 891540"/>
                <a:gd name="connsiteX5" fmla="*/ 0 w 3942080"/>
                <a:gd name="connsiteY5" fmla="*/ 0 h 891540"/>
                <a:gd name="connsiteX0" fmla="*/ 0 w 3496310"/>
                <a:gd name="connsiteY0" fmla="*/ 0 h 891540"/>
                <a:gd name="connsiteX1" fmla="*/ 3496310 w 3496310"/>
                <a:gd name="connsiteY1" fmla="*/ 0 h 891540"/>
                <a:gd name="connsiteX2" fmla="*/ 3493192 w 3496310"/>
                <a:gd name="connsiteY2" fmla="*/ 487334 h 891540"/>
                <a:gd name="connsiteX3" fmla="*/ 3496310 w 3496310"/>
                <a:gd name="connsiteY3" fmla="*/ 891540 h 891540"/>
                <a:gd name="connsiteX4" fmla="*/ 0 w 3496310"/>
                <a:gd name="connsiteY4" fmla="*/ 891540 h 891540"/>
                <a:gd name="connsiteX5" fmla="*/ 0 w 3496310"/>
                <a:gd name="connsiteY5" fmla="*/ 0 h 891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96310" h="891540">
                  <a:moveTo>
                    <a:pt x="0" y="0"/>
                  </a:moveTo>
                  <a:lnTo>
                    <a:pt x="3496310" y="0"/>
                  </a:lnTo>
                  <a:cubicBezTo>
                    <a:pt x="3495271" y="162445"/>
                    <a:pt x="3494231" y="324889"/>
                    <a:pt x="3493192" y="487334"/>
                  </a:cubicBezTo>
                  <a:cubicBezTo>
                    <a:pt x="3494231" y="622069"/>
                    <a:pt x="3495271" y="756805"/>
                    <a:pt x="3496310" y="891540"/>
                  </a:cubicBezTo>
                  <a:lnTo>
                    <a:pt x="0" y="891540"/>
                  </a:lnTo>
                  <a:lnTo>
                    <a:pt x="0" y="0"/>
                  </a:lnTo>
                  <a:close/>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Text Placeholder 2">
              <a:extLst>
                <a:ext uri="{FF2B5EF4-FFF2-40B4-BE49-F238E27FC236}">
                  <a16:creationId xmlns:a16="http://schemas.microsoft.com/office/drawing/2014/main" id="{F5269CB8-712B-4C8F-8BF0-9E0237EA79B5}"/>
                </a:ext>
              </a:extLst>
            </p:cNvPr>
            <p:cNvSpPr txBox="1">
              <a:spLocks/>
            </p:cNvSpPr>
            <p:nvPr/>
          </p:nvSpPr>
          <p:spPr>
            <a:xfrm>
              <a:off x="3356887" y="4128471"/>
              <a:ext cx="3947229" cy="775871"/>
            </a:xfrm>
            <a:prstGeom prst="rect">
              <a:avLst/>
            </a:prstGeom>
            <a:noFill/>
            <a:ln>
              <a:noFill/>
            </a:ln>
          </p:spPr>
          <p:txBody>
            <a:bodyPr vert="horz" lIns="0" tIns="0" rIns="0" bIns="0" rtlCol="0">
              <a:noAutofit/>
            </a:bodyPr>
            <a:lstStyle>
              <a:lvl1pPr marL="0" indent="0" algn="l" defTabSz="914400" rtl="0" eaLnBrk="1" latinLnBrk="0" hangingPunct="1">
                <a:lnSpc>
                  <a:spcPct val="90000"/>
                </a:lnSpc>
                <a:spcBef>
                  <a:spcPts val="1000"/>
                </a:spcBef>
                <a:buFont typeface="Arial" panose="020B0604020202020204" pitchFamily="34" charset="0"/>
                <a:buNone/>
                <a:defRPr sz="1800" i="1" kern="1200">
                  <a:solidFill>
                    <a:schemeClr val="tx1"/>
                  </a:solidFill>
                  <a:latin typeface="+mn-lt"/>
                  <a:ea typeface="+mn-ea"/>
                  <a:cs typeface="+mn-cs"/>
                </a:defRPr>
              </a:lvl1pPr>
              <a:lvl2pPr marL="2667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2pPr>
              <a:lvl3pPr marL="542925"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3pPr>
              <a:lvl4pPr marL="809625"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4pPr>
              <a:lvl5pPr marL="1076325"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spcBef>
                  <a:spcPts val="0"/>
                </a:spcBef>
                <a:buClr>
                  <a:prstClr val="black">
                    <a:lumMod val="85000"/>
                    <a:lumOff val="15000"/>
                  </a:prstClr>
                </a:buClr>
              </a:pPr>
              <a:r>
                <a:rPr lang="en-US" sz="1600" b="1" i="0" dirty="0"/>
                <a:t>…</a:t>
              </a:r>
              <a:r>
                <a:rPr lang="en-US" sz="1600" dirty="0">
                  <a:effectLst/>
                  <a:latin typeface="Calibri" panose="020F0502020204030204" pitchFamily="34" charset="0"/>
                  <a:ea typeface="Times New Roman" panose="02020603050405020304" pitchFamily="18" charset="0"/>
                </a:rPr>
                <a:t>While Treasury has been working toward </a:t>
              </a:r>
              <a:r>
                <a:rPr lang="en-US" sz="1600" b="1" dirty="0">
                  <a:effectLst/>
                  <a:latin typeface="Calibri" panose="020F0502020204030204" pitchFamily="34" charset="0"/>
                  <a:ea typeface="Times New Roman" panose="02020603050405020304" pitchFamily="18" charset="0"/>
                </a:rPr>
                <a:t>standardizing</a:t>
              </a:r>
              <a:r>
                <a:rPr lang="en-US" sz="1600" dirty="0">
                  <a:effectLst/>
                  <a:latin typeface="Calibri" panose="020F0502020204030204" pitchFamily="34" charset="0"/>
                  <a:ea typeface="Times New Roman" panose="02020603050405020304" pitchFamily="18" charset="0"/>
                </a:rPr>
                <a:t> data elements collected from federal agencies, the reporting of financial information remains customized at both the agency and government-wide levels. In addition, the </a:t>
              </a:r>
              <a:r>
                <a:rPr lang="en-US" sz="1600" b="1" dirty="0">
                  <a:effectLst/>
                  <a:latin typeface="Calibri" panose="020F0502020204030204" pitchFamily="34" charset="0"/>
                  <a:ea typeface="Times New Roman" panose="02020603050405020304" pitchFamily="18" charset="0"/>
                </a:rPr>
                <a:t>same reporting requirements</a:t>
              </a:r>
              <a:r>
                <a:rPr lang="en-US" sz="1600" dirty="0">
                  <a:effectLst/>
                  <a:latin typeface="Calibri" panose="020F0502020204030204" pitchFamily="34" charset="0"/>
                  <a:ea typeface="Times New Roman" panose="02020603050405020304" pitchFamily="18" charset="0"/>
                </a:rPr>
                <a:t> exist for the agency community regardless of size.</a:t>
              </a:r>
              <a:endParaRPr lang="en-US" sz="1600" i="0" dirty="0"/>
            </a:p>
          </p:txBody>
        </p:sp>
        <p:sp>
          <p:nvSpPr>
            <p:cNvPr id="10" name="Pentagon 40">
              <a:extLst>
                <a:ext uri="{FF2B5EF4-FFF2-40B4-BE49-F238E27FC236}">
                  <a16:creationId xmlns:a16="http://schemas.microsoft.com/office/drawing/2014/main" id="{A1307F3A-182D-4C44-8B68-39429F02CEA8}"/>
                </a:ext>
              </a:extLst>
            </p:cNvPr>
            <p:cNvSpPr/>
            <p:nvPr/>
          </p:nvSpPr>
          <p:spPr>
            <a:xfrm>
              <a:off x="2999562" y="5104464"/>
              <a:ext cx="4398765" cy="891540"/>
            </a:xfrm>
            <a:custGeom>
              <a:avLst/>
              <a:gdLst>
                <a:gd name="connsiteX0" fmla="*/ 0 w 3942080"/>
                <a:gd name="connsiteY0" fmla="*/ 0 h 891540"/>
                <a:gd name="connsiteX1" fmla="*/ 3496310 w 3942080"/>
                <a:gd name="connsiteY1" fmla="*/ 0 h 891540"/>
                <a:gd name="connsiteX2" fmla="*/ 3942080 w 3942080"/>
                <a:gd name="connsiteY2" fmla="*/ 445770 h 891540"/>
                <a:gd name="connsiteX3" fmla="*/ 3496310 w 3942080"/>
                <a:gd name="connsiteY3" fmla="*/ 891540 h 891540"/>
                <a:gd name="connsiteX4" fmla="*/ 0 w 3942080"/>
                <a:gd name="connsiteY4" fmla="*/ 891540 h 891540"/>
                <a:gd name="connsiteX5" fmla="*/ 0 w 3942080"/>
                <a:gd name="connsiteY5" fmla="*/ 0 h 891540"/>
                <a:gd name="connsiteX0" fmla="*/ 0 w 3501506"/>
                <a:gd name="connsiteY0" fmla="*/ 0 h 891540"/>
                <a:gd name="connsiteX1" fmla="*/ 3496310 w 3501506"/>
                <a:gd name="connsiteY1" fmla="*/ 0 h 891540"/>
                <a:gd name="connsiteX2" fmla="*/ 3501506 w 3501506"/>
                <a:gd name="connsiteY2" fmla="*/ 412519 h 891540"/>
                <a:gd name="connsiteX3" fmla="*/ 3496310 w 3501506"/>
                <a:gd name="connsiteY3" fmla="*/ 891540 h 891540"/>
                <a:gd name="connsiteX4" fmla="*/ 0 w 3501506"/>
                <a:gd name="connsiteY4" fmla="*/ 891540 h 891540"/>
                <a:gd name="connsiteX5" fmla="*/ 0 w 3501506"/>
                <a:gd name="connsiteY5" fmla="*/ 0 h 891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1506" h="891540">
                  <a:moveTo>
                    <a:pt x="0" y="0"/>
                  </a:moveTo>
                  <a:lnTo>
                    <a:pt x="3496310" y="0"/>
                  </a:lnTo>
                  <a:lnTo>
                    <a:pt x="3501506" y="412519"/>
                  </a:lnTo>
                  <a:lnTo>
                    <a:pt x="3496310" y="891540"/>
                  </a:lnTo>
                  <a:lnTo>
                    <a:pt x="0" y="891540"/>
                  </a:lnTo>
                  <a:lnTo>
                    <a:pt x="0" y="0"/>
                  </a:lnTo>
                  <a:close/>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Text Placeholder 2">
              <a:extLst>
                <a:ext uri="{FF2B5EF4-FFF2-40B4-BE49-F238E27FC236}">
                  <a16:creationId xmlns:a16="http://schemas.microsoft.com/office/drawing/2014/main" id="{D2A54F6C-9E15-47A2-97B5-5A185FF01169}"/>
                </a:ext>
              </a:extLst>
            </p:cNvPr>
            <p:cNvSpPr txBox="1">
              <a:spLocks/>
            </p:cNvSpPr>
            <p:nvPr/>
          </p:nvSpPr>
          <p:spPr>
            <a:xfrm>
              <a:off x="3169912" y="5205038"/>
              <a:ext cx="4228416" cy="680091"/>
            </a:xfrm>
            <a:prstGeom prst="rect">
              <a:avLst/>
            </a:prstGeom>
            <a:noFill/>
            <a:ln>
              <a:noFill/>
            </a:ln>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800" i="1" kern="1200">
                  <a:solidFill>
                    <a:schemeClr val="tx1"/>
                  </a:solidFill>
                  <a:latin typeface="+mn-lt"/>
                  <a:ea typeface="+mn-ea"/>
                  <a:cs typeface="+mn-cs"/>
                </a:defRPr>
              </a:lvl1pPr>
              <a:lvl2pPr marL="2667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2pPr>
              <a:lvl3pPr marL="542925"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3pPr>
              <a:lvl4pPr marL="809625"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4pPr>
              <a:lvl5pPr marL="1076325"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spcBef>
                  <a:spcPts val="0"/>
                </a:spcBef>
                <a:buClr>
                  <a:prstClr val="black">
                    <a:lumMod val="85000"/>
                    <a:lumOff val="15000"/>
                  </a:prstClr>
                </a:buClr>
              </a:pPr>
              <a:r>
                <a:rPr lang="en-US" b="1" dirty="0">
                  <a:cs typeface="Calibri" panose="020F0502020204030204" pitchFamily="34" charset="0"/>
                </a:rPr>
                <a:t>…</a:t>
              </a:r>
              <a:r>
                <a:rPr lang="en-US" dirty="0">
                  <a:effectLst/>
                  <a:latin typeface="Calibri" panose="020F0502020204030204" pitchFamily="34" charset="0"/>
                  <a:ea typeface="Times New Roman" panose="02020603050405020304" pitchFamily="18" charset="0"/>
                </a:rPr>
                <a:t>There is </a:t>
              </a:r>
              <a:r>
                <a:rPr lang="en-US" b="1" dirty="0">
                  <a:effectLst/>
                  <a:latin typeface="Calibri" panose="020F0502020204030204" pitchFamily="34" charset="0"/>
                  <a:ea typeface="Times New Roman" panose="02020603050405020304" pitchFamily="18" charset="0"/>
                </a:rPr>
                <a:t>redundant reporting </a:t>
              </a:r>
              <a:r>
                <a:rPr lang="en-US" dirty="0">
                  <a:effectLst/>
                  <a:latin typeface="Calibri" panose="020F0502020204030204" pitchFamily="34" charset="0"/>
                  <a:ea typeface="Times New Roman" panose="02020603050405020304" pitchFamily="18" charset="0"/>
                </a:rPr>
                <a:t>from Treasury and the Office of Management and Budget (OMB) that causes </a:t>
              </a:r>
              <a:r>
                <a:rPr lang="en-US" b="1" dirty="0">
                  <a:effectLst/>
                  <a:latin typeface="Calibri" panose="020F0502020204030204" pitchFamily="34" charset="0"/>
                  <a:ea typeface="Times New Roman" panose="02020603050405020304" pitchFamily="18" charset="0"/>
                </a:rPr>
                <a:t>reporting inconsistencies</a:t>
              </a:r>
              <a:r>
                <a:rPr lang="en-US" dirty="0">
                  <a:effectLst/>
                  <a:latin typeface="Calibri" panose="020F0502020204030204" pitchFamily="34" charset="0"/>
                  <a:ea typeface="Times New Roman" panose="02020603050405020304" pitchFamily="18" charset="0"/>
                </a:rPr>
                <a:t>, or the appearance of inconsistent data in some cases.</a:t>
              </a:r>
              <a:endParaRPr lang="en-US" i="0" dirty="0"/>
            </a:p>
          </p:txBody>
        </p:sp>
        <p:grpSp>
          <p:nvGrpSpPr>
            <p:cNvPr id="12" name="Group 11">
              <a:extLst>
                <a:ext uri="{FF2B5EF4-FFF2-40B4-BE49-F238E27FC236}">
                  <a16:creationId xmlns:a16="http://schemas.microsoft.com/office/drawing/2014/main" id="{32C9AFED-00CC-4599-8430-55F6ADE4A99B}"/>
                </a:ext>
              </a:extLst>
            </p:cNvPr>
            <p:cNvGrpSpPr/>
            <p:nvPr/>
          </p:nvGrpSpPr>
          <p:grpSpPr>
            <a:xfrm>
              <a:off x="557877" y="3060977"/>
              <a:ext cx="2735008" cy="891540"/>
              <a:chOff x="4927429" y="5510210"/>
              <a:chExt cx="2735008" cy="891540"/>
            </a:xfrm>
            <a:solidFill>
              <a:schemeClr val="accent5">
                <a:lumMod val="75000"/>
              </a:schemeClr>
            </a:solidFill>
          </p:grpSpPr>
          <p:sp>
            <p:nvSpPr>
              <p:cNvPr id="19" name="Pentagon 20">
                <a:extLst>
                  <a:ext uri="{FF2B5EF4-FFF2-40B4-BE49-F238E27FC236}">
                    <a16:creationId xmlns:a16="http://schemas.microsoft.com/office/drawing/2014/main" id="{BC22509D-F2A4-44BA-9696-CA05828E2D02}"/>
                  </a:ext>
                </a:extLst>
              </p:cNvPr>
              <p:cNvSpPr/>
              <p:nvPr/>
            </p:nvSpPr>
            <p:spPr>
              <a:xfrm>
                <a:off x="4927429" y="5510210"/>
                <a:ext cx="2735008" cy="891540"/>
              </a:xfrm>
              <a:prstGeom prst="homePlate">
                <a:avLst/>
              </a:prstGeom>
              <a:grpFill/>
              <a:ln>
                <a:solidFill>
                  <a:srgbClr val="2038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 Placeholder 2">
                <a:extLst>
                  <a:ext uri="{FF2B5EF4-FFF2-40B4-BE49-F238E27FC236}">
                    <a16:creationId xmlns:a16="http://schemas.microsoft.com/office/drawing/2014/main" id="{E416D241-FB39-472A-B871-F16FE10DD681}"/>
                  </a:ext>
                </a:extLst>
              </p:cNvPr>
              <p:cNvSpPr txBox="1">
                <a:spLocks/>
              </p:cNvSpPr>
              <p:nvPr/>
            </p:nvSpPr>
            <p:spPr>
              <a:xfrm>
                <a:off x="5097779" y="5659007"/>
                <a:ext cx="2358302" cy="593946"/>
              </a:xfrm>
              <a:prstGeom prst="rect">
                <a:avLst/>
              </a:prstGeom>
              <a:grpFill/>
              <a:ln>
                <a:solidFill>
                  <a:schemeClr val="accent5">
                    <a:lumMod val="75000"/>
                  </a:schemeClr>
                </a:solidFill>
              </a:ln>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800" i="1" kern="1200">
                    <a:solidFill>
                      <a:schemeClr val="tx1"/>
                    </a:solidFill>
                    <a:latin typeface="+mn-lt"/>
                    <a:ea typeface="+mn-ea"/>
                    <a:cs typeface="+mn-cs"/>
                  </a:defRPr>
                </a:lvl1pPr>
                <a:lvl2pPr marL="2667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2pPr>
                <a:lvl3pPr marL="542925"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3pPr>
                <a:lvl4pPr marL="809625"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4pPr>
                <a:lvl5pPr marL="1076325"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spcBef>
                    <a:spcPts val="0"/>
                  </a:spcBef>
                  <a:buClr>
                    <a:prstClr val="black">
                      <a:lumMod val="85000"/>
                      <a:lumOff val="15000"/>
                    </a:prstClr>
                  </a:buClr>
                </a:pPr>
                <a:r>
                  <a:rPr lang="en-US" sz="1600" b="1" i="0" dirty="0">
                    <a:solidFill>
                      <a:schemeClr val="bg1"/>
                    </a:solidFill>
                  </a:rPr>
                  <a:t>1. </a:t>
                </a:r>
                <a:r>
                  <a:rPr lang="en-US" sz="1600" b="1" i="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Disparate Data Collection Systems</a:t>
                </a:r>
                <a:r>
                  <a:rPr lang="en-US" sz="1600" b="1" i="0" dirty="0">
                    <a:solidFill>
                      <a:schemeClr val="bg1"/>
                    </a:solidFill>
                  </a:rPr>
                  <a:t>…</a:t>
                </a:r>
                <a:endParaRPr lang="en-US" sz="1600" i="0" dirty="0">
                  <a:solidFill>
                    <a:schemeClr val="bg1"/>
                  </a:solidFill>
                </a:endParaRPr>
              </a:p>
            </p:txBody>
          </p:sp>
        </p:grpSp>
        <p:grpSp>
          <p:nvGrpSpPr>
            <p:cNvPr id="13" name="Group 12">
              <a:extLst>
                <a:ext uri="{FF2B5EF4-FFF2-40B4-BE49-F238E27FC236}">
                  <a16:creationId xmlns:a16="http://schemas.microsoft.com/office/drawing/2014/main" id="{EFF7EF0A-565C-4BBB-B57C-50A1270DED9C}"/>
                </a:ext>
              </a:extLst>
            </p:cNvPr>
            <p:cNvGrpSpPr/>
            <p:nvPr/>
          </p:nvGrpSpPr>
          <p:grpSpPr>
            <a:xfrm>
              <a:off x="557877" y="5101533"/>
              <a:ext cx="2735008" cy="891540"/>
              <a:chOff x="4927429" y="5510210"/>
              <a:chExt cx="2735008" cy="891540"/>
            </a:xfrm>
            <a:solidFill>
              <a:schemeClr val="accent5">
                <a:lumMod val="75000"/>
              </a:schemeClr>
            </a:solidFill>
          </p:grpSpPr>
          <p:sp>
            <p:nvSpPr>
              <p:cNvPr id="17" name="Pentagon 24">
                <a:extLst>
                  <a:ext uri="{FF2B5EF4-FFF2-40B4-BE49-F238E27FC236}">
                    <a16:creationId xmlns:a16="http://schemas.microsoft.com/office/drawing/2014/main" id="{26BF19C4-605A-4D45-88AE-58AF4538E8EE}"/>
                  </a:ext>
                </a:extLst>
              </p:cNvPr>
              <p:cNvSpPr/>
              <p:nvPr/>
            </p:nvSpPr>
            <p:spPr>
              <a:xfrm>
                <a:off x="4927429" y="5510210"/>
                <a:ext cx="2735008" cy="891540"/>
              </a:xfrm>
              <a:prstGeom prst="homePlate">
                <a:avLst/>
              </a:prstGeom>
              <a:grpFill/>
              <a:ln>
                <a:solidFill>
                  <a:srgbClr val="2038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Placeholder 2">
                <a:extLst>
                  <a:ext uri="{FF2B5EF4-FFF2-40B4-BE49-F238E27FC236}">
                    <a16:creationId xmlns:a16="http://schemas.microsoft.com/office/drawing/2014/main" id="{4FC96CD8-3AB5-4BB8-8154-BF9B8718CDED}"/>
                  </a:ext>
                </a:extLst>
              </p:cNvPr>
              <p:cNvSpPr txBox="1">
                <a:spLocks/>
              </p:cNvSpPr>
              <p:nvPr/>
            </p:nvSpPr>
            <p:spPr>
              <a:xfrm>
                <a:off x="5097779" y="5656787"/>
                <a:ext cx="2271335" cy="593946"/>
              </a:xfrm>
              <a:prstGeom prst="rect">
                <a:avLst/>
              </a:prstGeom>
              <a:grpFill/>
              <a:ln>
                <a:solidFill>
                  <a:schemeClr val="accent5">
                    <a:lumMod val="75000"/>
                  </a:schemeClr>
                </a:solidFill>
              </a:ln>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800" i="1" kern="1200">
                    <a:solidFill>
                      <a:schemeClr val="tx1"/>
                    </a:solidFill>
                    <a:latin typeface="+mn-lt"/>
                    <a:ea typeface="+mn-ea"/>
                    <a:cs typeface="+mn-cs"/>
                  </a:defRPr>
                </a:lvl1pPr>
                <a:lvl2pPr marL="2667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2pPr>
                <a:lvl3pPr marL="542925"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3pPr>
                <a:lvl4pPr marL="809625"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4pPr>
                <a:lvl5pPr marL="1076325"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spcBef>
                    <a:spcPts val="0"/>
                  </a:spcBef>
                  <a:buClr>
                    <a:prstClr val="black">
                      <a:lumMod val="85000"/>
                      <a:lumOff val="15000"/>
                    </a:prstClr>
                  </a:buClr>
                </a:pPr>
                <a:r>
                  <a:rPr lang="en-US" sz="1600" b="1" i="0" dirty="0">
                    <a:solidFill>
                      <a:schemeClr val="bg1"/>
                    </a:solidFill>
                  </a:rPr>
                  <a:t>3. </a:t>
                </a:r>
                <a:r>
                  <a:rPr lang="en-US" sz="1600" b="1" i="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Redundant and Inconsistent Reporting</a:t>
                </a:r>
                <a:r>
                  <a:rPr lang="en-US" sz="1600" b="1" i="0" dirty="0">
                    <a:solidFill>
                      <a:schemeClr val="bg1"/>
                    </a:solidFill>
                  </a:rPr>
                  <a:t>…</a:t>
                </a:r>
                <a:endParaRPr lang="en-US" sz="1600" i="0" dirty="0">
                  <a:solidFill>
                    <a:schemeClr val="bg1"/>
                  </a:solidFill>
                </a:endParaRPr>
              </a:p>
            </p:txBody>
          </p:sp>
        </p:grpSp>
        <p:grpSp>
          <p:nvGrpSpPr>
            <p:cNvPr id="14" name="Group 13">
              <a:extLst>
                <a:ext uri="{FF2B5EF4-FFF2-40B4-BE49-F238E27FC236}">
                  <a16:creationId xmlns:a16="http://schemas.microsoft.com/office/drawing/2014/main" id="{D17281AD-8559-4182-9C83-63FBAFD56DFD}"/>
                </a:ext>
              </a:extLst>
            </p:cNvPr>
            <p:cNvGrpSpPr/>
            <p:nvPr/>
          </p:nvGrpSpPr>
          <p:grpSpPr>
            <a:xfrm>
              <a:off x="557878" y="4070863"/>
              <a:ext cx="2735008" cy="891540"/>
              <a:chOff x="4927430" y="5510210"/>
              <a:chExt cx="2735008" cy="891540"/>
            </a:xfrm>
            <a:solidFill>
              <a:schemeClr val="accent5">
                <a:lumMod val="75000"/>
              </a:schemeClr>
            </a:solidFill>
          </p:grpSpPr>
          <p:sp>
            <p:nvSpPr>
              <p:cNvPr id="15" name="Pentagon 27">
                <a:extLst>
                  <a:ext uri="{FF2B5EF4-FFF2-40B4-BE49-F238E27FC236}">
                    <a16:creationId xmlns:a16="http://schemas.microsoft.com/office/drawing/2014/main" id="{AC4FD3E3-B752-488B-ABAB-52E67A44CFF1}"/>
                  </a:ext>
                </a:extLst>
              </p:cNvPr>
              <p:cNvSpPr/>
              <p:nvPr/>
            </p:nvSpPr>
            <p:spPr>
              <a:xfrm>
                <a:off x="4927430" y="5510210"/>
                <a:ext cx="2735008" cy="891540"/>
              </a:xfrm>
              <a:prstGeom prst="homePlate">
                <a:avLst/>
              </a:prstGeom>
              <a:grpFill/>
              <a:ln>
                <a:solidFill>
                  <a:srgbClr val="2038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2">
                <a:extLst>
                  <a:ext uri="{FF2B5EF4-FFF2-40B4-BE49-F238E27FC236}">
                    <a16:creationId xmlns:a16="http://schemas.microsoft.com/office/drawing/2014/main" id="{664F8D51-CC3C-46F9-9581-62885A0940BC}"/>
                  </a:ext>
                </a:extLst>
              </p:cNvPr>
              <p:cNvSpPr txBox="1">
                <a:spLocks/>
              </p:cNvSpPr>
              <p:nvPr/>
            </p:nvSpPr>
            <p:spPr>
              <a:xfrm>
                <a:off x="5097780" y="5656788"/>
                <a:ext cx="2271334" cy="593946"/>
              </a:xfrm>
              <a:prstGeom prst="rect">
                <a:avLst/>
              </a:prstGeom>
              <a:grpFill/>
              <a:ln>
                <a:solidFill>
                  <a:schemeClr val="accent5">
                    <a:lumMod val="75000"/>
                  </a:schemeClr>
                </a:solidFill>
              </a:ln>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800" i="1" kern="1200">
                    <a:solidFill>
                      <a:schemeClr val="tx1"/>
                    </a:solidFill>
                    <a:latin typeface="+mn-lt"/>
                    <a:ea typeface="+mn-ea"/>
                    <a:cs typeface="+mn-cs"/>
                  </a:defRPr>
                </a:lvl1pPr>
                <a:lvl2pPr marL="2667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2pPr>
                <a:lvl3pPr marL="542925"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3pPr>
                <a:lvl4pPr marL="809625"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4pPr>
                <a:lvl5pPr marL="1076325"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spcBef>
                    <a:spcPts val="0"/>
                  </a:spcBef>
                  <a:buClr>
                    <a:prstClr val="black">
                      <a:lumMod val="85000"/>
                      <a:lumOff val="15000"/>
                    </a:prstClr>
                  </a:buClr>
                </a:pPr>
                <a:r>
                  <a:rPr lang="en-US" sz="1600" b="1" i="0" dirty="0">
                    <a:solidFill>
                      <a:schemeClr val="bg1"/>
                    </a:solidFill>
                  </a:rPr>
                  <a:t>2. </a:t>
                </a:r>
                <a:r>
                  <a:rPr lang="en-US" sz="1600" b="1" i="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Lack of Standardization and Unbalanced Reporting Requirements</a:t>
                </a:r>
                <a:r>
                  <a:rPr lang="en-US" sz="1600" b="1" i="0" dirty="0">
                    <a:solidFill>
                      <a:schemeClr val="bg1"/>
                    </a:solidFill>
                  </a:rPr>
                  <a:t>…</a:t>
                </a:r>
                <a:endParaRPr lang="en-US" sz="1600" i="0" dirty="0">
                  <a:solidFill>
                    <a:schemeClr val="bg1"/>
                  </a:solidFill>
                </a:endParaRPr>
              </a:p>
            </p:txBody>
          </p:sp>
        </p:grpSp>
      </p:grpSp>
      <p:grpSp>
        <p:nvGrpSpPr>
          <p:cNvPr id="21" name="Group 20">
            <a:extLst>
              <a:ext uri="{FF2B5EF4-FFF2-40B4-BE49-F238E27FC236}">
                <a16:creationId xmlns:a16="http://schemas.microsoft.com/office/drawing/2014/main" id="{49457FC8-9272-4E03-8426-47C5224F3523}"/>
              </a:ext>
            </a:extLst>
          </p:cNvPr>
          <p:cNvGrpSpPr/>
          <p:nvPr/>
        </p:nvGrpSpPr>
        <p:grpSpPr>
          <a:xfrm>
            <a:off x="313121" y="5086005"/>
            <a:ext cx="11567817" cy="933596"/>
            <a:chOff x="557877" y="3060977"/>
            <a:chExt cx="6840450" cy="893867"/>
          </a:xfrm>
        </p:grpSpPr>
        <p:sp>
          <p:nvSpPr>
            <p:cNvPr id="22" name="Pentagon 33">
              <a:extLst>
                <a:ext uri="{FF2B5EF4-FFF2-40B4-BE49-F238E27FC236}">
                  <a16:creationId xmlns:a16="http://schemas.microsoft.com/office/drawing/2014/main" id="{12892554-3D6F-4F3A-94D3-DAD6BA7469F6}"/>
                </a:ext>
              </a:extLst>
            </p:cNvPr>
            <p:cNvSpPr/>
            <p:nvPr/>
          </p:nvSpPr>
          <p:spPr>
            <a:xfrm>
              <a:off x="3086530" y="3063304"/>
              <a:ext cx="4311797" cy="891540"/>
            </a:xfrm>
            <a:custGeom>
              <a:avLst/>
              <a:gdLst>
                <a:gd name="connsiteX0" fmla="*/ 0 w 3942080"/>
                <a:gd name="connsiteY0" fmla="*/ 0 h 891540"/>
                <a:gd name="connsiteX1" fmla="*/ 3496310 w 3942080"/>
                <a:gd name="connsiteY1" fmla="*/ 0 h 891540"/>
                <a:gd name="connsiteX2" fmla="*/ 3942080 w 3942080"/>
                <a:gd name="connsiteY2" fmla="*/ 445770 h 891540"/>
                <a:gd name="connsiteX3" fmla="*/ 3496310 w 3942080"/>
                <a:gd name="connsiteY3" fmla="*/ 891540 h 891540"/>
                <a:gd name="connsiteX4" fmla="*/ 0 w 3942080"/>
                <a:gd name="connsiteY4" fmla="*/ 891540 h 891540"/>
                <a:gd name="connsiteX5" fmla="*/ 0 w 3942080"/>
                <a:gd name="connsiteY5" fmla="*/ 0 h 891540"/>
                <a:gd name="connsiteX0" fmla="*/ 0 w 3501505"/>
                <a:gd name="connsiteY0" fmla="*/ 0 h 891540"/>
                <a:gd name="connsiteX1" fmla="*/ 3496310 w 3501505"/>
                <a:gd name="connsiteY1" fmla="*/ 0 h 891540"/>
                <a:gd name="connsiteX2" fmla="*/ 3501505 w 3501505"/>
                <a:gd name="connsiteY2" fmla="*/ 454083 h 891540"/>
                <a:gd name="connsiteX3" fmla="*/ 3496310 w 3501505"/>
                <a:gd name="connsiteY3" fmla="*/ 891540 h 891540"/>
                <a:gd name="connsiteX4" fmla="*/ 0 w 3501505"/>
                <a:gd name="connsiteY4" fmla="*/ 891540 h 891540"/>
                <a:gd name="connsiteX5" fmla="*/ 0 w 3501505"/>
                <a:gd name="connsiteY5" fmla="*/ 0 h 891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1505" h="891540">
                  <a:moveTo>
                    <a:pt x="0" y="0"/>
                  </a:moveTo>
                  <a:lnTo>
                    <a:pt x="3496310" y="0"/>
                  </a:lnTo>
                  <a:cubicBezTo>
                    <a:pt x="3498042" y="151361"/>
                    <a:pt x="3499773" y="302722"/>
                    <a:pt x="3501505" y="454083"/>
                  </a:cubicBezTo>
                  <a:cubicBezTo>
                    <a:pt x="3499773" y="599902"/>
                    <a:pt x="3498042" y="745721"/>
                    <a:pt x="3496310" y="891540"/>
                  </a:cubicBezTo>
                  <a:lnTo>
                    <a:pt x="0" y="891540"/>
                  </a:lnTo>
                  <a:lnTo>
                    <a:pt x="0" y="0"/>
                  </a:lnTo>
                  <a:close/>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Text Placeholder 2">
              <a:extLst>
                <a:ext uri="{FF2B5EF4-FFF2-40B4-BE49-F238E27FC236}">
                  <a16:creationId xmlns:a16="http://schemas.microsoft.com/office/drawing/2014/main" id="{364DF3E8-3F27-414F-8C77-FF58116D9E3C}"/>
                </a:ext>
              </a:extLst>
            </p:cNvPr>
            <p:cNvSpPr txBox="1">
              <a:spLocks/>
            </p:cNvSpPr>
            <p:nvPr/>
          </p:nvSpPr>
          <p:spPr>
            <a:xfrm>
              <a:off x="3391717" y="3060977"/>
              <a:ext cx="3912400" cy="891540"/>
            </a:xfrm>
            <a:prstGeom prst="rect">
              <a:avLst/>
            </a:prstGeom>
            <a:noFill/>
            <a:ln>
              <a:noFill/>
            </a:ln>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800" i="1" kern="1200">
                  <a:solidFill>
                    <a:schemeClr val="tx1"/>
                  </a:solidFill>
                  <a:latin typeface="+mn-lt"/>
                  <a:ea typeface="+mn-ea"/>
                  <a:cs typeface="+mn-cs"/>
                </a:defRPr>
              </a:lvl1pPr>
              <a:lvl2pPr marL="2667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2pPr>
              <a:lvl3pPr marL="542925"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3pPr>
              <a:lvl4pPr marL="809625"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4pPr>
              <a:lvl5pPr marL="1076325"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spcBef>
                  <a:spcPts val="0"/>
                </a:spcBef>
                <a:buClr>
                  <a:prstClr val="black">
                    <a:lumMod val="85000"/>
                    <a:lumOff val="15000"/>
                  </a:prstClr>
                </a:buClr>
              </a:pPr>
              <a:r>
                <a:rPr lang="en-US" sz="1600" b="1" i="0" dirty="0">
                  <a:latin typeface="+mj-lt"/>
                </a:rPr>
                <a:t>…</a:t>
              </a:r>
              <a:r>
                <a:rPr lang="en-US" sz="1600" dirty="0">
                  <a:effectLst/>
                  <a:latin typeface="+mj-lt"/>
                  <a:ea typeface="Calibri" panose="020F0502020204030204" pitchFamily="34" charset="0"/>
                  <a:cs typeface="Times New Roman" panose="02020603050405020304" pitchFamily="18" charset="0"/>
                </a:rPr>
                <a:t>While Treasury and federal agencies meet legislative reporting timelines, </a:t>
              </a:r>
              <a:r>
                <a:rPr lang="en-US" sz="1600" b="1" dirty="0">
                  <a:effectLst/>
                  <a:latin typeface="+mj-lt"/>
                  <a:ea typeface="Calibri" panose="020F0502020204030204" pitchFamily="34" charset="0"/>
                  <a:cs typeface="Times New Roman" panose="02020603050405020304" pitchFamily="18" charset="0"/>
                </a:rPr>
                <a:t>information is not always provided timely</a:t>
              </a:r>
              <a:r>
                <a:rPr lang="en-US" sz="1600" dirty="0">
                  <a:effectLst/>
                  <a:latin typeface="+mj-lt"/>
                  <a:ea typeface="Calibri" panose="020F0502020204030204" pitchFamily="34" charset="0"/>
                  <a:cs typeface="Times New Roman" panose="02020603050405020304" pitchFamily="18" charset="0"/>
                </a:rPr>
                <a:t> enough for users to make informed decisions.</a:t>
              </a:r>
              <a:endParaRPr lang="en-US" sz="1600" i="0" dirty="0">
                <a:latin typeface="+mj-lt"/>
              </a:endParaRPr>
            </a:p>
          </p:txBody>
        </p:sp>
        <p:grpSp>
          <p:nvGrpSpPr>
            <p:cNvPr id="24" name="Group 23">
              <a:extLst>
                <a:ext uri="{FF2B5EF4-FFF2-40B4-BE49-F238E27FC236}">
                  <a16:creationId xmlns:a16="http://schemas.microsoft.com/office/drawing/2014/main" id="{8E333F44-3672-4791-9DA5-F784D7EE223F}"/>
                </a:ext>
              </a:extLst>
            </p:cNvPr>
            <p:cNvGrpSpPr/>
            <p:nvPr/>
          </p:nvGrpSpPr>
          <p:grpSpPr>
            <a:xfrm>
              <a:off x="557877" y="3060977"/>
              <a:ext cx="2799011" cy="891540"/>
              <a:chOff x="4927429" y="5510210"/>
              <a:chExt cx="2799011" cy="891540"/>
            </a:xfrm>
            <a:solidFill>
              <a:schemeClr val="accent5">
                <a:lumMod val="75000"/>
              </a:schemeClr>
            </a:solidFill>
          </p:grpSpPr>
          <p:sp>
            <p:nvSpPr>
              <p:cNvPr id="25" name="Pentagon 20">
                <a:extLst>
                  <a:ext uri="{FF2B5EF4-FFF2-40B4-BE49-F238E27FC236}">
                    <a16:creationId xmlns:a16="http://schemas.microsoft.com/office/drawing/2014/main" id="{675AB76B-9AC6-443E-A056-ACAEA5B2C332}"/>
                  </a:ext>
                </a:extLst>
              </p:cNvPr>
              <p:cNvSpPr/>
              <p:nvPr/>
            </p:nvSpPr>
            <p:spPr>
              <a:xfrm>
                <a:off x="4927429" y="5510210"/>
                <a:ext cx="2799011" cy="891540"/>
              </a:xfrm>
              <a:prstGeom prst="homePlate">
                <a:avLst/>
              </a:prstGeom>
              <a:grpFill/>
              <a:ln>
                <a:solidFill>
                  <a:srgbClr val="2038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 Placeholder 2">
                <a:extLst>
                  <a:ext uri="{FF2B5EF4-FFF2-40B4-BE49-F238E27FC236}">
                    <a16:creationId xmlns:a16="http://schemas.microsoft.com/office/drawing/2014/main" id="{4DF499DE-61D8-41AB-844C-4E51CCACB844}"/>
                  </a:ext>
                </a:extLst>
              </p:cNvPr>
              <p:cNvSpPr txBox="1">
                <a:spLocks/>
              </p:cNvSpPr>
              <p:nvPr/>
            </p:nvSpPr>
            <p:spPr>
              <a:xfrm>
                <a:off x="5097779" y="5659007"/>
                <a:ext cx="2441686" cy="593946"/>
              </a:xfrm>
              <a:prstGeom prst="rect">
                <a:avLst/>
              </a:prstGeom>
              <a:grpFill/>
              <a:ln>
                <a:solidFill>
                  <a:schemeClr val="accent5">
                    <a:lumMod val="75000"/>
                  </a:schemeClr>
                </a:solidFill>
              </a:ln>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800" i="1" kern="1200">
                    <a:solidFill>
                      <a:schemeClr val="tx1"/>
                    </a:solidFill>
                    <a:latin typeface="+mn-lt"/>
                    <a:ea typeface="+mn-ea"/>
                    <a:cs typeface="+mn-cs"/>
                  </a:defRPr>
                </a:lvl1pPr>
                <a:lvl2pPr marL="2667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2pPr>
                <a:lvl3pPr marL="542925"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3pPr>
                <a:lvl4pPr marL="809625"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4pPr>
                <a:lvl5pPr marL="1076325"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spcBef>
                    <a:spcPts val="0"/>
                  </a:spcBef>
                  <a:buClr>
                    <a:prstClr val="black">
                      <a:lumMod val="85000"/>
                      <a:lumOff val="15000"/>
                    </a:prstClr>
                  </a:buClr>
                </a:pPr>
                <a:r>
                  <a:rPr lang="en-US" sz="1600" b="1" i="0" dirty="0">
                    <a:solidFill>
                      <a:schemeClr val="bg1"/>
                    </a:solidFill>
                  </a:rPr>
                  <a:t>4. </a:t>
                </a:r>
                <a:r>
                  <a:rPr lang="en-US" sz="1600" b="1" i="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Information is Not Always Timely</a:t>
                </a:r>
                <a:r>
                  <a:rPr lang="en-US" sz="1600" b="1" i="0" dirty="0">
                    <a:solidFill>
                      <a:schemeClr val="bg1"/>
                    </a:solidFill>
                  </a:rPr>
                  <a:t>…</a:t>
                </a:r>
                <a:endParaRPr lang="en-US" sz="1600" i="0" dirty="0">
                  <a:solidFill>
                    <a:schemeClr val="bg1"/>
                  </a:solidFill>
                </a:endParaRPr>
              </a:p>
            </p:txBody>
          </p:sp>
        </p:grpSp>
      </p:grpSp>
      <p:pic>
        <p:nvPicPr>
          <p:cNvPr id="27" name="Picture 26">
            <a:extLst>
              <a:ext uri="{FF2B5EF4-FFF2-40B4-BE49-F238E27FC236}">
                <a16:creationId xmlns:a16="http://schemas.microsoft.com/office/drawing/2014/main" id="{EFB220E2-AF20-4631-B908-1D347ADCCE3D}"/>
              </a:ext>
            </a:extLst>
          </p:cNvPr>
          <p:cNvPicPr>
            <a:picLocks noChangeAspect="1"/>
          </p:cNvPicPr>
          <p:nvPr/>
        </p:nvPicPr>
        <p:blipFill>
          <a:blip r:embed="rId2"/>
          <a:stretch>
            <a:fillRect/>
          </a:stretch>
        </p:blipFill>
        <p:spPr>
          <a:xfrm>
            <a:off x="0" y="6334190"/>
            <a:ext cx="2066667" cy="523810"/>
          </a:xfrm>
          <a:prstGeom prst="rect">
            <a:avLst/>
          </a:prstGeom>
        </p:spPr>
      </p:pic>
    </p:spTree>
    <p:extLst>
      <p:ext uri="{BB962C8B-B14F-4D97-AF65-F5344CB8AC3E}">
        <p14:creationId xmlns:p14="http://schemas.microsoft.com/office/powerpoint/2010/main" val="30677861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9228552E-C8B1-4A80-8448-0787CE0FC7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8" name="Picture 7" descr="Background pattern&#10;&#10;Description automatically generated with medium confidence">
            <a:extLst>
              <a:ext uri="{FF2B5EF4-FFF2-40B4-BE49-F238E27FC236}">
                <a16:creationId xmlns:a16="http://schemas.microsoft.com/office/drawing/2014/main" id="{D6668026-B321-4B52-A47B-62BB876EAF5B}"/>
              </a:ext>
            </a:extLst>
          </p:cNvPr>
          <p:cNvPicPr>
            <a:picLocks noChangeAspect="1"/>
          </p:cNvPicPr>
          <p:nvPr/>
        </p:nvPicPr>
        <p:blipFill rotWithShape="1">
          <a:blip r:embed="rId3">
            <a:alphaModFix amt="35000"/>
            <a:extLst>
              <a:ext uri="{837473B0-CC2E-450A-ABE3-18F120FF3D39}">
                <a1611:picAttrSrcUrl xmlns:a1611="http://schemas.microsoft.com/office/drawing/2016/11/main" r:id="rId4"/>
              </a:ext>
            </a:extLst>
          </a:blip>
          <a:srcRect l="7897" r="8549" b="1"/>
          <a:stretch/>
        </p:blipFill>
        <p:spPr>
          <a:xfrm>
            <a:off x="20" y="10"/>
            <a:ext cx="12191980" cy="6857990"/>
          </a:xfrm>
          <a:prstGeom prst="rect">
            <a:avLst/>
          </a:prstGeom>
        </p:spPr>
      </p:pic>
      <p:sp>
        <p:nvSpPr>
          <p:cNvPr id="13" name="TextBox 12">
            <a:extLst>
              <a:ext uri="{FF2B5EF4-FFF2-40B4-BE49-F238E27FC236}">
                <a16:creationId xmlns:a16="http://schemas.microsoft.com/office/drawing/2014/main" id="{3D7E5C61-3EC6-4879-88A5-26F9A182FB77}"/>
              </a:ext>
            </a:extLst>
          </p:cNvPr>
          <p:cNvSpPr txBox="1"/>
          <p:nvPr/>
        </p:nvSpPr>
        <p:spPr>
          <a:xfrm>
            <a:off x="0" y="137999"/>
            <a:ext cx="12191979" cy="769441"/>
          </a:xfrm>
          <a:prstGeom prst="rect">
            <a:avLst/>
          </a:prstGeom>
          <a:noFill/>
        </p:spPr>
        <p:txBody>
          <a:bodyPr wrap="square" rtlCol="0">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prstClr val="white"/>
                </a:solidFill>
                <a:effectLst/>
                <a:uLnTx/>
                <a:uFillTx/>
                <a:latin typeface="Calibri" panose="020F0502020204030204"/>
                <a:ea typeface="+mn-ea"/>
                <a:cs typeface="+mn-cs"/>
              </a:rPr>
              <a:t>Current Trends and Opportunities</a:t>
            </a:r>
          </a:p>
        </p:txBody>
      </p:sp>
      <p:sp>
        <p:nvSpPr>
          <p:cNvPr id="14" name="TextBox 13">
            <a:extLst>
              <a:ext uri="{FF2B5EF4-FFF2-40B4-BE49-F238E27FC236}">
                <a16:creationId xmlns:a16="http://schemas.microsoft.com/office/drawing/2014/main" id="{66245A67-79C8-49C8-A9FB-09C0D493A475}"/>
              </a:ext>
            </a:extLst>
          </p:cNvPr>
          <p:cNvSpPr txBox="1"/>
          <p:nvPr/>
        </p:nvSpPr>
        <p:spPr>
          <a:xfrm>
            <a:off x="109837" y="907440"/>
            <a:ext cx="7582734" cy="1037474"/>
          </a:xfrm>
          <a:prstGeom prst="rect">
            <a:avLst/>
          </a:prstGeom>
        </p:spPr>
        <p:txBody>
          <a:bodyPr vert="horz" lIns="91440" tIns="45720" rIns="91440" bIns="45720" rtlCol="0" anchor="t">
            <a:normAutofit/>
          </a:bodyPr>
          <a:lstStyle/>
          <a:p>
            <a:pPr marL="0" marR="0" lvl="0" indent="0" algn="l" defTabSz="914400" rtl="0" eaLnBrk="1" fontAlgn="auto" latinLnBrk="0" hangingPunct="1">
              <a:lnSpc>
                <a:spcPct val="90000"/>
              </a:lnSpc>
              <a:spcBef>
                <a:spcPct val="0"/>
              </a:spcBef>
              <a:spcAft>
                <a:spcPts val="60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“…reimagine the linear, finance assembly-line process of moving data through systems in sequential fashion…”</a:t>
            </a:r>
          </a:p>
          <a:p>
            <a:pPr marL="0" marR="0" lvl="0" indent="0" algn="l" defTabSz="914400" rtl="0" eaLnBrk="1" fontAlgn="auto" latinLnBrk="0" hangingPunct="1">
              <a:lnSpc>
                <a:spcPct val="90000"/>
              </a:lnSpc>
              <a:spcBef>
                <a:spcPct val="0"/>
              </a:spcBef>
              <a:spcAft>
                <a:spcPts val="600"/>
              </a:spcAft>
              <a:buClrTx/>
              <a:buSzTx/>
              <a:buFontTx/>
              <a:buNone/>
              <a:tabLst/>
              <a:defRPr/>
            </a:pPr>
            <a:r>
              <a:rPr kumimoji="0" lang="en-US" sz="1400" b="0" i="1" u="none" strike="noStrike" kern="1200" cap="none" spc="0" normalizeH="0" baseline="0" noProof="0" dirty="0">
                <a:ln>
                  <a:noFill/>
                </a:ln>
                <a:solidFill>
                  <a:prstClr val="white"/>
                </a:solidFill>
                <a:effectLst/>
                <a:uLnTx/>
                <a:uFillTx/>
                <a:latin typeface="Calibri" panose="020F0502020204030204"/>
                <a:ea typeface="+mn-ea"/>
                <a:cs typeface="+mn-cs"/>
              </a:rPr>
              <a:t>Controllership and Disruptive Technologies</a:t>
            </a:r>
          </a:p>
          <a:p>
            <a:pPr marL="0" marR="0" lvl="0" indent="-228600" algn="l" defTabSz="914400" rtl="0" eaLnBrk="1" fontAlgn="auto" latinLnBrk="0" hangingPunct="1">
              <a:lnSpc>
                <a:spcPct val="90000"/>
              </a:lnSpc>
              <a:spcBef>
                <a:spcPts val="0"/>
              </a:spcBef>
              <a:spcAft>
                <a:spcPts val="0"/>
              </a:spcAft>
              <a:buClrTx/>
              <a:buSzTx/>
              <a:buFont typeface="Arial" panose="020B0604020202020204" pitchFamily="34" charset="0"/>
              <a:buChar char="•"/>
              <a:tabLst/>
              <a:defRPr/>
            </a:pPr>
            <a:endParaRPr kumimoji="0" lang="en-US" sz="17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228600" algn="l" defTabSz="914400" rtl="0" eaLnBrk="1" fontAlgn="auto" latinLnBrk="0" hangingPunct="1">
              <a:lnSpc>
                <a:spcPct val="90000"/>
              </a:lnSpc>
              <a:spcBef>
                <a:spcPts val="0"/>
              </a:spcBef>
              <a:spcAft>
                <a:spcPts val="0"/>
              </a:spcAft>
              <a:buClrTx/>
              <a:buSzTx/>
              <a:buFont typeface="Arial" panose="020B0604020202020204" pitchFamily="34" charset="0"/>
              <a:buChar char="•"/>
              <a:tabLst/>
              <a:defRPr/>
            </a:pPr>
            <a:endParaRPr kumimoji="0" lang="en-US" sz="17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Rectangle: Rounded Corners 1">
            <a:extLst>
              <a:ext uri="{FF2B5EF4-FFF2-40B4-BE49-F238E27FC236}">
                <a16:creationId xmlns:a16="http://schemas.microsoft.com/office/drawing/2014/main" id="{45DEE004-5E1C-4646-8E22-FF6A9369E623}"/>
              </a:ext>
            </a:extLst>
          </p:cNvPr>
          <p:cNvSpPr/>
          <p:nvPr/>
        </p:nvSpPr>
        <p:spPr>
          <a:xfrm>
            <a:off x="1538515" y="2119090"/>
            <a:ext cx="2194560" cy="1188720"/>
          </a:xfrm>
          <a:prstGeom prst="roundRect">
            <a:avLst/>
          </a:prstGeom>
          <a:solidFill>
            <a:schemeClr val="accent1">
              <a:lumMod val="50000"/>
            </a:schemeClr>
          </a:solidFill>
          <a:ln w="28575">
            <a:solidFill>
              <a:schemeClr val="accent1">
                <a:lumMod val="60000"/>
                <a:lumOff val="40000"/>
              </a:schemeClr>
            </a:solidFill>
          </a:ln>
          <a:effectLst>
            <a:glow rad="266700">
              <a:schemeClr val="tx1">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r>
              <a:rPr kumimoji="0" lang="en-US" sz="2300" b="0" i="0" u="none" strike="noStrike" kern="1200" cap="none" spc="0" normalizeH="0" baseline="0" noProof="0" dirty="0">
                <a:ln>
                  <a:noFill/>
                </a:ln>
                <a:solidFill>
                  <a:prstClr val="white"/>
                </a:solidFill>
                <a:effectLst/>
                <a:uLnTx/>
                <a:uFillTx/>
                <a:latin typeface="Calibri" panose="020F0502020204030204"/>
                <a:ea typeface="+mn-ea"/>
                <a:cs typeface="+mn-cs"/>
              </a:rPr>
              <a:t>Digital Controllership</a:t>
            </a:r>
          </a:p>
        </p:txBody>
      </p:sp>
      <p:sp>
        <p:nvSpPr>
          <p:cNvPr id="16" name="Rectangle: Rounded Corners 15">
            <a:extLst>
              <a:ext uri="{FF2B5EF4-FFF2-40B4-BE49-F238E27FC236}">
                <a16:creationId xmlns:a16="http://schemas.microsoft.com/office/drawing/2014/main" id="{2B15BAD1-F918-4373-81EF-5B8BDA8C77F3}"/>
              </a:ext>
            </a:extLst>
          </p:cNvPr>
          <p:cNvSpPr/>
          <p:nvPr/>
        </p:nvSpPr>
        <p:spPr>
          <a:xfrm>
            <a:off x="3875305" y="2119090"/>
            <a:ext cx="2194560" cy="1188720"/>
          </a:xfrm>
          <a:prstGeom prst="roundRect">
            <a:avLst/>
          </a:prstGeom>
          <a:solidFill>
            <a:schemeClr val="accent1">
              <a:lumMod val="50000"/>
            </a:schemeClr>
          </a:solidFill>
          <a:ln w="28575">
            <a:solidFill>
              <a:schemeClr val="accent1">
                <a:lumMod val="60000"/>
                <a:lumOff val="40000"/>
              </a:schemeClr>
            </a:solidFill>
          </a:ln>
          <a:effectLst>
            <a:glow rad="266700">
              <a:schemeClr val="tx1">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r>
              <a:rPr kumimoji="0" lang="en-US" sz="2300" b="0" i="0" u="none" strike="noStrike" kern="1200" cap="none" spc="0" normalizeH="0" baseline="0" noProof="0" dirty="0">
                <a:ln>
                  <a:noFill/>
                </a:ln>
                <a:solidFill>
                  <a:prstClr val="white"/>
                </a:solidFill>
                <a:effectLst/>
                <a:uLnTx/>
                <a:uFillTx/>
                <a:latin typeface="Calibri" panose="020F0502020204030204"/>
                <a:ea typeface="+mn-ea"/>
                <a:cs typeface="+mn-cs"/>
              </a:rPr>
              <a:t>Single Source of Truth</a:t>
            </a:r>
          </a:p>
        </p:txBody>
      </p:sp>
      <p:sp>
        <p:nvSpPr>
          <p:cNvPr id="18" name="Rectangle: Rounded Corners 17">
            <a:extLst>
              <a:ext uri="{FF2B5EF4-FFF2-40B4-BE49-F238E27FC236}">
                <a16:creationId xmlns:a16="http://schemas.microsoft.com/office/drawing/2014/main" id="{FDA48D20-3A51-4193-89A7-4EF7C079C394}"/>
              </a:ext>
            </a:extLst>
          </p:cNvPr>
          <p:cNvSpPr/>
          <p:nvPr/>
        </p:nvSpPr>
        <p:spPr>
          <a:xfrm>
            <a:off x="6233886" y="2111836"/>
            <a:ext cx="2194560" cy="1188720"/>
          </a:xfrm>
          <a:prstGeom prst="roundRect">
            <a:avLst/>
          </a:prstGeom>
          <a:solidFill>
            <a:schemeClr val="accent1">
              <a:lumMod val="50000"/>
            </a:schemeClr>
          </a:solidFill>
          <a:ln w="28575">
            <a:solidFill>
              <a:schemeClr val="accent1">
                <a:lumMod val="60000"/>
                <a:lumOff val="40000"/>
              </a:schemeClr>
            </a:solidFill>
          </a:ln>
          <a:effectLst>
            <a:glow rad="266700">
              <a:schemeClr val="tx1">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r>
              <a:rPr kumimoji="0" lang="en-US" sz="2300" b="0" i="0" u="none" strike="noStrike" kern="1200" cap="none" spc="0" normalizeH="0" baseline="0" noProof="0" dirty="0">
                <a:ln>
                  <a:noFill/>
                </a:ln>
                <a:solidFill>
                  <a:prstClr val="white"/>
                </a:solidFill>
                <a:effectLst/>
                <a:uLnTx/>
                <a:uFillTx/>
                <a:latin typeface="Calibri" panose="020F0502020204030204"/>
                <a:ea typeface="+mn-ea"/>
                <a:cs typeface="+mn-cs"/>
              </a:rPr>
              <a:t>Blockchain</a:t>
            </a:r>
          </a:p>
        </p:txBody>
      </p:sp>
      <p:sp>
        <p:nvSpPr>
          <p:cNvPr id="19" name="Rectangle: Rounded Corners 18">
            <a:extLst>
              <a:ext uri="{FF2B5EF4-FFF2-40B4-BE49-F238E27FC236}">
                <a16:creationId xmlns:a16="http://schemas.microsoft.com/office/drawing/2014/main" id="{56EF1A8A-B6B5-40A0-9301-3428E99CE554}"/>
              </a:ext>
            </a:extLst>
          </p:cNvPr>
          <p:cNvSpPr/>
          <p:nvPr/>
        </p:nvSpPr>
        <p:spPr>
          <a:xfrm>
            <a:off x="8620032" y="2124904"/>
            <a:ext cx="2194560" cy="1188720"/>
          </a:xfrm>
          <a:prstGeom prst="roundRect">
            <a:avLst/>
          </a:prstGeom>
          <a:solidFill>
            <a:schemeClr val="accent1">
              <a:lumMod val="50000"/>
            </a:schemeClr>
          </a:solidFill>
          <a:ln w="28575">
            <a:solidFill>
              <a:schemeClr val="accent1">
                <a:lumMod val="60000"/>
                <a:lumOff val="40000"/>
              </a:schemeClr>
            </a:solidFill>
          </a:ln>
          <a:effectLst>
            <a:glow rad="266700">
              <a:schemeClr val="tx1">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r>
              <a:rPr kumimoji="0" lang="en-US" sz="2300" b="0" i="0" u="none" strike="noStrike" kern="1200" cap="none" spc="0" normalizeH="0" baseline="0" noProof="0" dirty="0">
                <a:ln>
                  <a:noFill/>
                </a:ln>
                <a:solidFill>
                  <a:prstClr val="white"/>
                </a:solidFill>
                <a:effectLst/>
                <a:uLnTx/>
                <a:uFillTx/>
                <a:latin typeface="Calibri" panose="020F0502020204030204"/>
                <a:ea typeface="+mn-ea"/>
                <a:cs typeface="+mn-cs"/>
              </a:rPr>
              <a:t>Application Programming Interface (API)</a:t>
            </a:r>
          </a:p>
        </p:txBody>
      </p:sp>
      <p:sp>
        <p:nvSpPr>
          <p:cNvPr id="20" name="Rectangle: Rounded Corners 19">
            <a:extLst>
              <a:ext uri="{FF2B5EF4-FFF2-40B4-BE49-F238E27FC236}">
                <a16:creationId xmlns:a16="http://schemas.microsoft.com/office/drawing/2014/main" id="{8E07ADAD-48CC-4657-9CD7-AB62149F2920}"/>
              </a:ext>
            </a:extLst>
          </p:cNvPr>
          <p:cNvSpPr/>
          <p:nvPr/>
        </p:nvSpPr>
        <p:spPr>
          <a:xfrm>
            <a:off x="1531261" y="3505204"/>
            <a:ext cx="2194560" cy="1188720"/>
          </a:xfrm>
          <a:prstGeom prst="roundRect">
            <a:avLst/>
          </a:prstGeom>
          <a:solidFill>
            <a:schemeClr val="accent1">
              <a:lumMod val="50000"/>
            </a:schemeClr>
          </a:solidFill>
          <a:ln w="28575">
            <a:solidFill>
              <a:schemeClr val="accent1">
                <a:lumMod val="60000"/>
                <a:lumOff val="40000"/>
              </a:schemeClr>
            </a:solidFill>
          </a:ln>
          <a:effectLst>
            <a:glow rad="266700">
              <a:schemeClr val="tx1">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r>
              <a:rPr kumimoji="0" lang="en-US" sz="2300" b="0" i="0" u="none" strike="noStrike" kern="1200" cap="none" spc="0" normalizeH="0" baseline="0" noProof="0" dirty="0">
                <a:ln>
                  <a:noFill/>
                </a:ln>
                <a:solidFill>
                  <a:prstClr val="white"/>
                </a:solidFill>
                <a:effectLst/>
                <a:uLnTx/>
                <a:uFillTx/>
                <a:latin typeface="Calibri" panose="020F0502020204030204"/>
                <a:ea typeface="+mn-ea"/>
                <a:cs typeface="+mn-cs"/>
              </a:rPr>
              <a:t>Digital Operating Model</a:t>
            </a:r>
          </a:p>
        </p:txBody>
      </p:sp>
      <p:sp>
        <p:nvSpPr>
          <p:cNvPr id="21" name="Rectangle: Rounded Corners 20">
            <a:extLst>
              <a:ext uri="{FF2B5EF4-FFF2-40B4-BE49-F238E27FC236}">
                <a16:creationId xmlns:a16="http://schemas.microsoft.com/office/drawing/2014/main" id="{80738559-AF71-4F56-ADFA-7D22EA9F789F}"/>
              </a:ext>
            </a:extLst>
          </p:cNvPr>
          <p:cNvSpPr/>
          <p:nvPr/>
        </p:nvSpPr>
        <p:spPr>
          <a:xfrm>
            <a:off x="3868051" y="3505204"/>
            <a:ext cx="2194560" cy="1188720"/>
          </a:xfrm>
          <a:prstGeom prst="roundRect">
            <a:avLst/>
          </a:prstGeom>
          <a:solidFill>
            <a:schemeClr val="accent1">
              <a:lumMod val="50000"/>
            </a:schemeClr>
          </a:solidFill>
          <a:ln w="28575">
            <a:solidFill>
              <a:schemeClr val="accent1">
                <a:lumMod val="60000"/>
                <a:lumOff val="40000"/>
              </a:schemeClr>
            </a:solidFill>
          </a:ln>
          <a:effectLst>
            <a:glow rad="266700">
              <a:schemeClr val="tx1">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r>
              <a:rPr kumimoji="0" lang="en-US" sz="2300" b="0" i="0" u="none" strike="noStrike" kern="1200" cap="none" spc="0" normalizeH="0" baseline="0" noProof="0" dirty="0">
                <a:ln>
                  <a:noFill/>
                </a:ln>
                <a:solidFill>
                  <a:prstClr val="white"/>
                </a:solidFill>
                <a:effectLst/>
                <a:uLnTx/>
                <a:uFillTx/>
                <a:latin typeface="Calibri" panose="020F0502020204030204"/>
                <a:ea typeface="+mn-ea"/>
                <a:cs typeface="+mn-cs"/>
              </a:rPr>
              <a:t>Triple Entry Accounting</a:t>
            </a:r>
          </a:p>
        </p:txBody>
      </p:sp>
      <p:sp>
        <p:nvSpPr>
          <p:cNvPr id="22" name="Rectangle: Rounded Corners 21">
            <a:extLst>
              <a:ext uri="{FF2B5EF4-FFF2-40B4-BE49-F238E27FC236}">
                <a16:creationId xmlns:a16="http://schemas.microsoft.com/office/drawing/2014/main" id="{3A5D8AA4-1002-4482-BAE2-4A41994161EF}"/>
              </a:ext>
            </a:extLst>
          </p:cNvPr>
          <p:cNvSpPr/>
          <p:nvPr/>
        </p:nvSpPr>
        <p:spPr>
          <a:xfrm>
            <a:off x="6226632" y="3497950"/>
            <a:ext cx="2194560" cy="1188720"/>
          </a:xfrm>
          <a:prstGeom prst="roundRect">
            <a:avLst/>
          </a:prstGeom>
          <a:solidFill>
            <a:schemeClr val="accent1">
              <a:lumMod val="50000"/>
            </a:schemeClr>
          </a:solidFill>
          <a:ln w="28575">
            <a:solidFill>
              <a:schemeClr val="accent1">
                <a:lumMod val="60000"/>
                <a:lumOff val="40000"/>
              </a:schemeClr>
            </a:solidFill>
          </a:ln>
          <a:effectLst>
            <a:glow rad="266700">
              <a:schemeClr val="tx1">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r>
              <a:rPr kumimoji="0" lang="en-US" sz="2300" b="0" i="0" u="none" strike="noStrike" kern="1200" cap="none" spc="0" normalizeH="0" baseline="0" noProof="0" dirty="0">
                <a:ln>
                  <a:noFill/>
                </a:ln>
                <a:solidFill>
                  <a:prstClr val="white"/>
                </a:solidFill>
                <a:effectLst/>
                <a:uLnTx/>
                <a:uFillTx/>
                <a:latin typeface="Calibri" panose="020F0502020204030204"/>
                <a:ea typeface="+mn-ea"/>
                <a:cs typeface="+mn-cs"/>
              </a:rPr>
              <a:t>“Recording is Reporting”</a:t>
            </a:r>
          </a:p>
        </p:txBody>
      </p:sp>
      <p:sp>
        <p:nvSpPr>
          <p:cNvPr id="27" name="Rectangle: Rounded Corners 26">
            <a:hlinkClick r:id="rId5"/>
            <a:extLst>
              <a:ext uri="{FF2B5EF4-FFF2-40B4-BE49-F238E27FC236}">
                <a16:creationId xmlns:a16="http://schemas.microsoft.com/office/drawing/2014/main" id="{622A5A50-C3CD-4D1B-B25F-0B1759556EAB}"/>
              </a:ext>
            </a:extLst>
          </p:cNvPr>
          <p:cNvSpPr/>
          <p:nvPr/>
        </p:nvSpPr>
        <p:spPr>
          <a:xfrm>
            <a:off x="8620032" y="3476226"/>
            <a:ext cx="2194560" cy="1188720"/>
          </a:xfrm>
          <a:prstGeom prst="roundRect">
            <a:avLst/>
          </a:prstGeom>
          <a:solidFill>
            <a:schemeClr val="accent1">
              <a:lumMod val="50000"/>
            </a:schemeClr>
          </a:solidFill>
          <a:ln w="28575">
            <a:solidFill>
              <a:schemeClr val="accent1">
                <a:lumMod val="60000"/>
                <a:lumOff val="40000"/>
              </a:schemeClr>
            </a:solidFill>
          </a:ln>
          <a:effectLst>
            <a:glow rad="266700">
              <a:schemeClr val="tx1">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r>
              <a:rPr kumimoji="0" lang="en-US" sz="2300" b="0" i="0" u="none" strike="noStrike" kern="1200" cap="none" spc="0" normalizeH="0" baseline="0" noProof="0" dirty="0">
                <a:ln>
                  <a:noFill/>
                </a:ln>
                <a:solidFill>
                  <a:prstClr val="white"/>
                </a:solidFill>
                <a:effectLst/>
                <a:uLnTx/>
                <a:uFillTx/>
                <a:latin typeface="Calibri" panose="020F0502020204030204"/>
                <a:ea typeface="+mn-ea"/>
                <a:cs typeface="+mn-cs"/>
              </a:rPr>
              <a:t>USAFacts.org</a:t>
            </a:r>
          </a:p>
        </p:txBody>
      </p:sp>
      <p:sp>
        <p:nvSpPr>
          <p:cNvPr id="28" name="Rectangle: Rounded Corners 27">
            <a:extLst>
              <a:ext uri="{FF2B5EF4-FFF2-40B4-BE49-F238E27FC236}">
                <a16:creationId xmlns:a16="http://schemas.microsoft.com/office/drawing/2014/main" id="{BF35AFE6-03D7-48D2-A404-58A07B5B9F5B}"/>
              </a:ext>
            </a:extLst>
          </p:cNvPr>
          <p:cNvSpPr/>
          <p:nvPr/>
        </p:nvSpPr>
        <p:spPr>
          <a:xfrm>
            <a:off x="2670629" y="4884054"/>
            <a:ext cx="2194560" cy="1188720"/>
          </a:xfrm>
          <a:prstGeom prst="roundRect">
            <a:avLst/>
          </a:prstGeom>
          <a:solidFill>
            <a:schemeClr val="accent1">
              <a:lumMod val="50000"/>
            </a:schemeClr>
          </a:solidFill>
          <a:ln w="28575">
            <a:solidFill>
              <a:schemeClr val="accent1">
                <a:lumMod val="60000"/>
                <a:lumOff val="40000"/>
              </a:schemeClr>
            </a:solidFill>
          </a:ln>
          <a:effectLst>
            <a:glow rad="266700">
              <a:schemeClr val="tx1">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r>
              <a:rPr kumimoji="0" lang="en-US" sz="2300" b="0" i="0" u="none" strike="noStrike" kern="1200" cap="none" spc="0" normalizeH="0" baseline="0" noProof="0" dirty="0">
                <a:ln>
                  <a:noFill/>
                </a:ln>
                <a:solidFill>
                  <a:prstClr val="white"/>
                </a:solidFill>
                <a:effectLst/>
                <a:uLnTx/>
                <a:uFillTx/>
                <a:latin typeface="Calibri" panose="020F0502020204030204"/>
                <a:ea typeface="+mn-ea"/>
                <a:cs typeface="+mn-cs"/>
              </a:rPr>
              <a:t>Hub-and-Spoke</a:t>
            </a:r>
          </a:p>
        </p:txBody>
      </p:sp>
      <p:sp>
        <p:nvSpPr>
          <p:cNvPr id="29" name="Rectangle: Rounded Corners 28">
            <a:extLst>
              <a:ext uri="{FF2B5EF4-FFF2-40B4-BE49-F238E27FC236}">
                <a16:creationId xmlns:a16="http://schemas.microsoft.com/office/drawing/2014/main" id="{B28DC192-26E8-412F-AF92-F5A3018E0448}"/>
              </a:ext>
            </a:extLst>
          </p:cNvPr>
          <p:cNvSpPr/>
          <p:nvPr/>
        </p:nvSpPr>
        <p:spPr>
          <a:xfrm>
            <a:off x="5082900" y="4913087"/>
            <a:ext cx="2194560" cy="1188720"/>
          </a:xfrm>
          <a:prstGeom prst="roundRect">
            <a:avLst/>
          </a:prstGeom>
          <a:solidFill>
            <a:schemeClr val="bg1"/>
          </a:solidFill>
          <a:ln w="28575">
            <a:solidFill>
              <a:schemeClr val="tx1">
                <a:lumMod val="65000"/>
              </a:schemeClr>
            </a:solidFill>
          </a:ln>
          <a:effectLst>
            <a:glow rad="266700">
              <a:schemeClr val="tx1">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r>
              <a:rPr kumimoji="0" lang="en-US" sz="2300" b="0" i="0" u="none" strike="sngStrike" kern="1200" cap="none" spc="0" normalizeH="0" baseline="0" noProof="0" dirty="0">
                <a:ln>
                  <a:noFill/>
                </a:ln>
                <a:solidFill>
                  <a:srgbClr val="FFFFFF"/>
                </a:solidFill>
                <a:effectLst/>
                <a:uLnTx/>
                <a:uFillTx/>
                <a:latin typeface="Calibri" panose="020F0502020204030204"/>
                <a:ea typeface="+mn-ea"/>
                <a:cs typeface="+mn-cs"/>
              </a:rPr>
              <a:t>Reconciliations</a:t>
            </a:r>
          </a:p>
        </p:txBody>
      </p:sp>
      <p:sp>
        <p:nvSpPr>
          <p:cNvPr id="30" name="Rectangle: Rounded Corners 29">
            <a:extLst>
              <a:ext uri="{FF2B5EF4-FFF2-40B4-BE49-F238E27FC236}">
                <a16:creationId xmlns:a16="http://schemas.microsoft.com/office/drawing/2014/main" id="{A25B5DAE-6A33-4A70-B66A-7121C2E2EA2B}"/>
              </a:ext>
            </a:extLst>
          </p:cNvPr>
          <p:cNvSpPr/>
          <p:nvPr/>
        </p:nvSpPr>
        <p:spPr>
          <a:xfrm>
            <a:off x="7509687" y="4913087"/>
            <a:ext cx="2194560" cy="1188720"/>
          </a:xfrm>
          <a:prstGeom prst="roundRect">
            <a:avLst/>
          </a:prstGeom>
          <a:solidFill>
            <a:schemeClr val="bg1"/>
          </a:solidFill>
          <a:ln w="28575">
            <a:solidFill>
              <a:schemeClr val="tx1">
                <a:lumMod val="65000"/>
              </a:schemeClr>
            </a:solidFill>
          </a:ln>
          <a:effectLst>
            <a:glow rad="266700">
              <a:schemeClr val="tx1">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r>
              <a:rPr kumimoji="0" lang="en-US" sz="2300" b="0" i="0" u="none" strike="sngStrike" kern="1200" cap="none" spc="0" normalizeH="0" baseline="0" noProof="0" dirty="0">
                <a:ln>
                  <a:noFill/>
                </a:ln>
                <a:solidFill>
                  <a:srgbClr val="FFFFFF"/>
                </a:solidFill>
                <a:effectLst/>
                <a:uLnTx/>
                <a:uFillTx/>
                <a:latin typeface="Calibri" panose="020F0502020204030204"/>
                <a:ea typeface="+mn-ea"/>
                <a:cs typeface="+mn-cs"/>
              </a:rPr>
              <a:t>Excel Spreadsheets</a:t>
            </a:r>
          </a:p>
        </p:txBody>
      </p:sp>
      <p:pic>
        <p:nvPicPr>
          <p:cNvPr id="4" name="Picture 3">
            <a:extLst>
              <a:ext uri="{FF2B5EF4-FFF2-40B4-BE49-F238E27FC236}">
                <a16:creationId xmlns:a16="http://schemas.microsoft.com/office/drawing/2014/main" id="{187684F4-1D30-417F-BA12-534E92BBD970}"/>
              </a:ext>
            </a:extLst>
          </p:cNvPr>
          <p:cNvPicPr>
            <a:picLocks noChangeAspect="1"/>
          </p:cNvPicPr>
          <p:nvPr/>
        </p:nvPicPr>
        <p:blipFill>
          <a:blip r:embed="rId6"/>
          <a:stretch>
            <a:fillRect/>
          </a:stretch>
        </p:blipFill>
        <p:spPr>
          <a:xfrm>
            <a:off x="0" y="6334190"/>
            <a:ext cx="2066667" cy="523810"/>
          </a:xfrm>
          <a:prstGeom prst="rect">
            <a:avLst/>
          </a:prstGeom>
        </p:spPr>
      </p:pic>
    </p:spTree>
    <p:extLst>
      <p:ext uri="{BB962C8B-B14F-4D97-AF65-F5344CB8AC3E}">
        <p14:creationId xmlns:p14="http://schemas.microsoft.com/office/powerpoint/2010/main" val="1234928660"/>
      </p:ext>
    </p:extLst>
  </p:cSld>
  <p:clrMapOvr>
    <a:overrideClrMapping bg1="dk1" tx1="lt1" bg2="dk2" tx2="lt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09600" y="1371600"/>
            <a:ext cx="5943600" cy="5016758"/>
          </a:xfrm>
          <a:prstGeom prst="rect">
            <a:avLst/>
          </a:prstGeom>
          <a:noFill/>
        </p:spPr>
        <p:txBody>
          <a:bodyPr wrap="square" rtlCol="0">
            <a:spAutoFit/>
          </a:bodyPr>
          <a:lstStyle/>
          <a:p>
            <a:endParaRPr lang="en-US" sz="2400" dirty="0">
              <a:latin typeface="Arial" panose="020B0604020202020204" pitchFamily="34" charset="0"/>
              <a:cs typeface="Arial" panose="020B0604020202020204" pitchFamily="34" charset="0"/>
            </a:endParaRPr>
          </a:p>
          <a:p>
            <a:endParaRPr lang="en-US" sz="2400" b="1" dirty="0">
              <a:latin typeface="Arial" panose="020B0604020202020204" pitchFamily="34" charset="0"/>
              <a:cs typeface="Arial" panose="020B0604020202020204" pitchFamily="34" charset="0"/>
            </a:endParaRPr>
          </a:p>
          <a:p>
            <a:endParaRPr lang="en-US" sz="2400" b="1" dirty="0">
              <a:latin typeface="Arial" panose="020B0604020202020204" pitchFamily="34" charset="0"/>
              <a:cs typeface="Arial" panose="020B0604020202020204" pitchFamily="34" charset="0"/>
            </a:endParaRPr>
          </a:p>
          <a:p>
            <a:endParaRPr lang="en-US" sz="2400" b="1" dirty="0">
              <a:latin typeface="Arial" panose="020B0604020202020204" pitchFamily="34" charset="0"/>
              <a:cs typeface="Arial" panose="020B0604020202020204" pitchFamily="34" charset="0"/>
            </a:endParaRPr>
          </a:p>
          <a:p>
            <a:r>
              <a:rPr lang="en-US" sz="2400" b="1" dirty="0">
                <a:latin typeface="Arial" panose="020B0604020202020204" pitchFamily="34" charset="0"/>
                <a:cs typeface="Arial" panose="020B0604020202020204" pitchFamily="34" charset="0"/>
              </a:rPr>
              <a:t>Jaime M. </a:t>
            </a:r>
            <a:r>
              <a:rPr lang="en-US" sz="2400" b="1" dirty="0" err="1">
                <a:latin typeface="Arial" panose="020B0604020202020204" pitchFamily="34" charset="0"/>
                <a:cs typeface="Arial" panose="020B0604020202020204" pitchFamily="34" charset="0"/>
              </a:rPr>
              <a:t>Saling</a:t>
            </a:r>
            <a:endParaRPr lang="en-US" sz="2400" b="1"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	Department of the Treasury</a:t>
            </a:r>
            <a:br>
              <a:rPr lang="en-US" sz="2400" dirty="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	Bureau of the Fiscal Service</a:t>
            </a:r>
          </a:p>
          <a:p>
            <a:r>
              <a:rPr lang="en-US" sz="2400" dirty="0">
                <a:latin typeface="Arial" panose="020B0604020202020204" pitchFamily="34" charset="0"/>
                <a:cs typeface="Arial" panose="020B0604020202020204" pitchFamily="34" charset="0"/>
              </a:rPr>
              <a:t>	Jaime.Saling@fiscal.treasury.gov</a:t>
            </a:r>
          </a:p>
          <a:p>
            <a:endParaRPr lang="en-US" sz="1600" dirty="0">
              <a:latin typeface="Arial" panose="020B0604020202020204" pitchFamily="34" charset="0"/>
              <a:cs typeface="Arial" panose="020B0604020202020204" pitchFamily="34" charset="0"/>
            </a:endParaRPr>
          </a:p>
          <a:p>
            <a:r>
              <a:rPr lang="en-US" sz="1600" dirty="0">
                <a:latin typeface="Arial" panose="020B0604020202020204" pitchFamily="34" charset="0"/>
                <a:cs typeface="Arial" panose="020B0604020202020204" pitchFamily="34" charset="0"/>
              </a:rPr>
              <a:t>	</a:t>
            </a:r>
            <a:br>
              <a:rPr lang="en-US" sz="1600" dirty="0">
                <a:latin typeface="Arial" panose="020B0604020202020204" pitchFamily="34" charset="0"/>
                <a:cs typeface="Arial" panose="020B0604020202020204" pitchFamily="34" charset="0"/>
              </a:rPr>
            </a:br>
            <a:r>
              <a:rPr lang="en-US" sz="1600" dirty="0">
                <a:latin typeface="Arial" panose="020B0604020202020204" pitchFamily="34" charset="0"/>
                <a:cs typeface="Arial" panose="020B0604020202020204" pitchFamily="34" charset="0"/>
              </a:rPr>
              <a:t>	</a:t>
            </a:r>
          </a:p>
          <a:p>
            <a:endParaRPr lang="en-US" sz="2000" dirty="0">
              <a:latin typeface="Arial" panose="020B0604020202020204" pitchFamily="34"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a:p>
            <a:endParaRPr lang="en-US" sz="2000" b="1" dirty="0">
              <a:latin typeface="Arial" panose="020B0604020202020204" pitchFamily="34"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5408" y="998034"/>
            <a:ext cx="3571875" cy="13973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386944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2819400" y="2821723"/>
            <a:ext cx="9144000" cy="1771650"/>
          </a:xfrm>
          <a:prstGeom prst="rect">
            <a:avLst/>
          </a:prstGeom>
        </p:spPr>
        <p:txBody>
          <a:bodyPr vert="horz" lIns="91440" tIns="45720" rIns="91440" bIns="45720" rtlCol="0" anchor="ctr">
            <a:normAutofit/>
          </a:bodyPr>
          <a:lstStyle>
            <a:lvl1pPr algn="r" defTabSz="914400" rtl="0" eaLnBrk="1" latinLnBrk="0" hangingPunct="1">
              <a:spcBef>
                <a:spcPct val="0"/>
              </a:spcBef>
              <a:buNone/>
              <a:defRPr sz="3200" kern="1200">
                <a:solidFill>
                  <a:srgbClr val="043253"/>
                </a:solidFill>
                <a:latin typeface="Arial" panose="020B0604020202020204" pitchFamily="34" charset="0"/>
                <a:ea typeface="+mj-ea"/>
                <a:cs typeface="Arial" panose="020B0604020202020204" pitchFamily="34" charset="0"/>
              </a:defRPr>
            </a:lvl1pPr>
          </a:lstStyle>
          <a:p>
            <a:r>
              <a:rPr lang="en-US" sz="3600" b="1" dirty="0"/>
              <a:t>Treasury Updates and Initiatives </a:t>
            </a:r>
          </a:p>
        </p:txBody>
      </p:sp>
      <p:sp>
        <p:nvSpPr>
          <p:cNvPr id="7" name="Subtitle 2"/>
          <p:cNvSpPr txBox="1">
            <a:spLocks/>
          </p:cNvSpPr>
          <p:nvPr/>
        </p:nvSpPr>
        <p:spPr>
          <a:xfrm>
            <a:off x="3429000" y="3810000"/>
            <a:ext cx="8296379" cy="838200"/>
          </a:xfrm>
          <a:prstGeom prst="rect">
            <a:avLst/>
          </a:prstGeom>
          <a:noFill/>
        </p:spPr>
        <p:txBody>
          <a:bodyPr vert="horz" lIns="91440" tIns="45720" rIns="91440" bIns="45720" rtlCol="0">
            <a:normAutofit/>
          </a:bodyPr>
          <a:lstStyle>
            <a:lvl1pPr marL="0" indent="0" algn="r" defTabSz="914400" rtl="0" eaLnBrk="1" latinLnBrk="0" hangingPunct="1">
              <a:spcBef>
                <a:spcPct val="20000"/>
              </a:spcBef>
              <a:buFont typeface="Arial" panose="020B0604020202020204" pitchFamily="34" charset="0"/>
              <a:buNone/>
              <a:defRPr sz="1800" kern="1200" baseline="0">
                <a:solidFill>
                  <a:srgbClr val="043253"/>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Arial" panose="020B0604020202020204" pitchFamily="34" charset="0"/>
                <a:ea typeface="+mn-ea"/>
                <a:cs typeface="Arial" panose="020B0604020202020204" pitchFamily="34" charset="0"/>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Arial" panose="020B0604020202020204" pitchFamily="34" charset="0"/>
                <a:ea typeface="+mn-ea"/>
                <a:cs typeface="Arial" panose="020B0604020202020204" pitchFamily="34" charset="0"/>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Arial" panose="020B0604020202020204" pitchFamily="34" charset="0"/>
                <a:ea typeface="+mn-ea"/>
                <a:cs typeface="Arial" panose="020B0604020202020204" pitchFamily="34" charset="0"/>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Arial" panose="020B0604020202020204" pitchFamily="34" charset="0"/>
                <a:ea typeface="+mn-ea"/>
                <a:cs typeface="Arial" panose="020B0604020202020204" pitchFamily="34" charset="0"/>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defRPr/>
            </a:pPr>
            <a:endParaRPr lang="en-US" b="1" dirty="0">
              <a:latin typeface="+mj-lt"/>
            </a:endParaRPr>
          </a:p>
          <a:p>
            <a:pPr>
              <a:defRPr/>
            </a:pPr>
            <a:r>
              <a:rPr lang="en-US" sz="2400" b="1" dirty="0">
                <a:latin typeface="+mj-lt"/>
              </a:rPr>
              <a:t>May 2022</a:t>
            </a:r>
          </a:p>
        </p:txBody>
      </p:sp>
    </p:spTree>
    <p:extLst>
      <p:ext uri="{BB962C8B-B14F-4D97-AF65-F5344CB8AC3E}">
        <p14:creationId xmlns:p14="http://schemas.microsoft.com/office/powerpoint/2010/main" val="13324122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noAutofit/>
          </a:bodyPr>
          <a:lstStyle/>
          <a:p>
            <a:endParaRPr lang="en-US" sz="2400" dirty="0">
              <a:latin typeface="+mn-lt"/>
            </a:endParaRPr>
          </a:p>
          <a:p>
            <a:endParaRPr lang="en-US" sz="2400" dirty="0">
              <a:latin typeface="+mn-lt"/>
            </a:endParaRPr>
          </a:p>
        </p:txBody>
      </p:sp>
      <p:sp>
        <p:nvSpPr>
          <p:cNvPr id="3" name="Content Placeholder 2"/>
          <p:cNvSpPr>
            <a:spLocks noGrp="1"/>
          </p:cNvSpPr>
          <p:nvPr>
            <p:ph sz="quarter" idx="11"/>
          </p:nvPr>
        </p:nvSpPr>
        <p:spPr/>
        <p:txBody>
          <a:bodyPr vert="horz" lIns="91440" tIns="45720" rIns="91440" bIns="45720" rtlCol="0">
            <a:normAutofit/>
          </a:bodyPr>
          <a:lstStyle/>
          <a:p>
            <a:pPr defTabSz="457200">
              <a:spcBef>
                <a:spcPct val="0"/>
              </a:spcBef>
            </a:pPr>
            <a:r>
              <a:rPr lang="en-US" b="1" dirty="0">
                <a:solidFill>
                  <a:srgbClr val="036A37"/>
                </a:solidFill>
                <a:latin typeface="+mj-lt"/>
                <a:ea typeface="+mj-ea"/>
                <a:cs typeface="+mj-cs"/>
              </a:rPr>
              <a:t>Updates and Initiatives</a:t>
            </a:r>
          </a:p>
        </p:txBody>
      </p:sp>
      <p:sp>
        <p:nvSpPr>
          <p:cNvPr id="4" name="Content Placeholder 1">
            <a:extLst>
              <a:ext uri="{FF2B5EF4-FFF2-40B4-BE49-F238E27FC236}">
                <a16:creationId xmlns:a16="http://schemas.microsoft.com/office/drawing/2014/main" id="{9AADFE59-B8EC-4C67-A3B4-E7553ECC581A}"/>
              </a:ext>
            </a:extLst>
          </p:cNvPr>
          <p:cNvSpPr txBox="1">
            <a:spLocks/>
          </p:cNvSpPr>
          <p:nvPr/>
        </p:nvSpPr>
        <p:spPr>
          <a:xfrm>
            <a:off x="328960" y="1143000"/>
            <a:ext cx="9500839" cy="53340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SzPct val="85000"/>
              <a:defRPr/>
            </a:pPr>
            <a:r>
              <a:rPr lang="en-US" dirty="0">
                <a:solidFill>
                  <a:srgbClr val="292934"/>
                </a:solidFill>
                <a:latin typeface="+mn-lt"/>
              </a:rPr>
              <a:t>Financial Statement Guidance </a:t>
            </a:r>
          </a:p>
          <a:p>
            <a:pPr lvl="1">
              <a:buSzPct val="85000"/>
              <a:defRPr/>
            </a:pPr>
            <a:r>
              <a:rPr lang="en-US" sz="3200" dirty="0">
                <a:solidFill>
                  <a:srgbClr val="292934"/>
                </a:solidFill>
                <a:latin typeface="+mn-lt"/>
              </a:rPr>
              <a:t>New Timeline </a:t>
            </a:r>
          </a:p>
          <a:p>
            <a:pPr lvl="1">
              <a:buSzPct val="85000"/>
              <a:defRPr/>
            </a:pPr>
            <a:r>
              <a:rPr lang="en-US" sz="3200" dirty="0">
                <a:solidFill>
                  <a:srgbClr val="292934"/>
                </a:solidFill>
                <a:latin typeface="+mn-lt"/>
              </a:rPr>
              <a:t>New Structure</a:t>
            </a:r>
          </a:p>
          <a:p>
            <a:pPr>
              <a:buSzPct val="85000"/>
              <a:defRPr/>
            </a:pPr>
            <a:r>
              <a:rPr lang="en-US" dirty="0">
                <a:solidFill>
                  <a:srgbClr val="292934"/>
                </a:solidFill>
                <a:latin typeface="+mn-lt"/>
              </a:rPr>
              <a:t>Government Financial Management Reporting Vision</a:t>
            </a:r>
          </a:p>
          <a:p>
            <a:pPr lvl="1">
              <a:buSzPct val="85000"/>
              <a:defRPr/>
            </a:pPr>
            <a:r>
              <a:rPr lang="en-US" sz="3200" dirty="0">
                <a:solidFill>
                  <a:srgbClr val="292934"/>
                </a:solidFill>
                <a:latin typeface="+mn-lt"/>
              </a:rPr>
              <a:t>Reporting Challenges</a:t>
            </a:r>
          </a:p>
          <a:p>
            <a:pPr lvl="1">
              <a:buSzPct val="85000"/>
              <a:defRPr/>
            </a:pPr>
            <a:r>
              <a:rPr lang="en-US" sz="3200" dirty="0">
                <a:solidFill>
                  <a:srgbClr val="292934"/>
                </a:solidFill>
                <a:latin typeface="+mn-lt"/>
              </a:rPr>
              <a:t>Current Trends and Opportunities</a:t>
            </a:r>
          </a:p>
          <a:p>
            <a:pPr lvl="1">
              <a:buSzPct val="85000"/>
              <a:defRPr/>
            </a:pPr>
            <a:endParaRPr lang="en-US" sz="3200" dirty="0">
              <a:solidFill>
                <a:srgbClr val="292934"/>
              </a:solidFill>
              <a:latin typeface="+mn-lt"/>
            </a:endParaRPr>
          </a:p>
          <a:p>
            <a:pPr>
              <a:buSzPct val="85000"/>
              <a:defRPr/>
            </a:pPr>
            <a:endParaRPr lang="en-US" sz="2800" dirty="0">
              <a:solidFill>
                <a:srgbClr val="292934"/>
              </a:solidFill>
              <a:latin typeface="+mn-lt"/>
            </a:endParaRPr>
          </a:p>
          <a:p>
            <a:pPr lvl="1">
              <a:buSzPct val="85000"/>
              <a:defRPr/>
            </a:pPr>
            <a:endParaRPr lang="en-US" dirty="0">
              <a:solidFill>
                <a:srgbClr val="292934"/>
              </a:solidFill>
              <a:latin typeface="+mn-lt"/>
            </a:endParaRPr>
          </a:p>
          <a:p>
            <a:pPr lvl="1">
              <a:buSzPct val="85000"/>
              <a:defRPr/>
            </a:pPr>
            <a:endParaRPr lang="en-US" dirty="0">
              <a:solidFill>
                <a:srgbClr val="292934"/>
              </a:solidFill>
              <a:latin typeface="+mn-lt"/>
            </a:endParaRPr>
          </a:p>
        </p:txBody>
      </p:sp>
    </p:spTree>
    <p:extLst>
      <p:ext uri="{BB962C8B-B14F-4D97-AF65-F5344CB8AC3E}">
        <p14:creationId xmlns:p14="http://schemas.microsoft.com/office/powerpoint/2010/main" val="29439427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Content Placeholder 2">
            <a:extLst>
              <a:ext uri="{FF2B5EF4-FFF2-40B4-BE49-F238E27FC236}">
                <a16:creationId xmlns:a16="http://schemas.microsoft.com/office/drawing/2014/main" id="{C51EFF9F-1A43-4361-B4F8-4DC9229B2A4A}"/>
              </a:ext>
            </a:extLst>
          </p:cNvPr>
          <p:cNvSpPr txBox="1">
            <a:spLocks/>
          </p:cNvSpPr>
          <p:nvPr/>
        </p:nvSpPr>
        <p:spPr>
          <a:xfrm>
            <a:off x="228600" y="304800"/>
            <a:ext cx="5324477" cy="1119188"/>
          </a:xfrm>
          <a:prstGeom prst="rect">
            <a:avLst/>
          </a:prstGeom>
        </p:spPr>
        <p:txBody>
          <a:bodyPr vert="horz" lIns="91440" tIns="45720" rIns="91440" bIns="45720" rtlCol="0" anchor="b">
            <a:norm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90000"/>
              </a:lnSpc>
              <a:spcBef>
                <a:spcPct val="0"/>
              </a:spcBef>
              <a:spcAft>
                <a:spcPts val="600"/>
              </a:spcAft>
            </a:pPr>
            <a:r>
              <a:rPr lang="en-US" sz="3600" b="1" dirty="0">
                <a:solidFill>
                  <a:srgbClr val="036A37"/>
                </a:solidFill>
                <a:latin typeface="+mj-lt"/>
                <a:ea typeface="+mj-ea"/>
                <a:cs typeface="+mj-cs"/>
              </a:rPr>
              <a:t>Why is there a new structure and timeline?</a:t>
            </a:r>
          </a:p>
        </p:txBody>
      </p:sp>
      <p:sp>
        <p:nvSpPr>
          <p:cNvPr id="2" name="Content Placeholder 1"/>
          <p:cNvSpPr>
            <a:spLocks noGrp="1"/>
          </p:cNvSpPr>
          <p:nvPr>
            <p:ph idx="1"/>
          </p:nvPr>
        </p:nvSpPr>
        <p:spPr>
          <a:xfrm>
            <a:off x="481013" y="2286001"/>
            <a:ext cx="5324475" cy="3919538"/>
          </a:xfrm>
        </p:spPr>
        <p:txBody>
          <a:bodyPr vert="horz" lIns="91440" tIns="45720" rIns="91440" bIns="45720" rtlCol="0" anchor="t">
            <a:normAutofit/>
          </a:bodyPr>
          <a:lstStyle/>
          <a:p>
            <a:pPr indent="-228600">
              <a:lnSpc>
                <a:spcPct val="90000"/>
              </a:lnSpc>
            </a:pPr>
            <a:endParaRPr lang="en-US" sz="1800"/>
          </a:p>
          <a:p>
            <a:pPr indent="-228600">
              <a:lnSpc>
                <a:spcPct val="90000"/>
              </a:lnSpc>
            </a:pPr>
            <a:endParaRPr lang="en-US" sz="1800"/>
          </a:p>
        </p:txBody>
      </p:sp>
      <p:pic>
        <p:nvPicPr>
          <p:cNvPr id="9" name="Picture 8" descr="Close-up of people shaking hands&#10;&#10;Description automatically generated with medium confidence">
            <a:extLst>
              <a:ext uri="{FF2B5EF4-FFF2-40B4-BE49-F238E27FC236}">
                <a16:creationId xmlns:a16="http://schemas.microsoft.com/office/drawing/2014/main" id="{F2DC24D5-8B6F-49D8-B7B8-EDEF1674DF38}"/>
              </a:ext>
            </a:extLst>
          </p:cNvPr>
          <p:cNvPicPr>
            <a:picLocks noChangeAspect="1"/>
          </p:cNvPicPr>
          <p:nvPr/>
        </p:nvPicPr>
        <p:blipFill rotWithShape="1">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l="24729" r="38952" b="1"/>
          <a:stretch/>
        </p:blipFill>
        <p:spPr>
          <a:xfrm>
            <a:off x="5966355" y="1"/>
            <a:ext cx="6225645" cy="6856412"/>
          </a:xfrm>
          <a:custGeom>
            <a:avLst/>
            <a:gdLst/>
            <a:ahLst/>
            <a:cxnLst/>
            <a:rect l="l" t="t" r="r" b="b"/>
            <a:pathLst>
              <a:path w="5620032" h="6856412">
                <a:moveTo>
                  <a:pt x="13187" y="0"/>
                </a:moveTo>
                <a:lnTo>
                  <a:pt x="5620032" y="0"/>
                </a:lnTo>
                <a:lnTo>
                  <a:pt x="5620032" y="6856412"/>
                </a:lnTo>
                <a:lnTo>
                  <a:pt x="0" y="6856412"/>
                </a:lnTo>
                <a:lnTo>
                  <a:pt x="64318" y="6298274"/>
                </a:lnTo>
                <a:cubicBezTo>
                  <a:pt x="203221" y="4970220"/>
                  <a:pt x="240510" y="3632077"/>
                  <a:pt x="97152" y="2276000"/>
                </a:cubicBezTo>
                <a:cubicBezTo>
                  <a:pt x="35713" y="1694824"/>
                  <a:pt x="7455" y="1116942"/>
                  <a:pt x="6154" y="541737"/>
                </a:cubicBezTo>
                <a:close/>
              </a:path>
            </a:pathLst>
          </a:custGeom>
        </p:spPr>
      </p:pic>
      <p:sp>
        <p:nvSpPr>
          <p:cNvPr id="27" name="Content Placeholder 1">
            <a:extLst>
              <a:ext uri="{FF2B5EF4-FFF2-40B4-BE49-F238E27FC236}">
                <a16:creationId xmlns:a16="http://schemas.microsoft.com/office/drawing/2014/main" id="{2DF2380C-10AD-4E56-88EA-7C378C1440B4}"/>
              </a:ext>
            </a:extLst>
          </p:cNvPr>
          <p:cNvSpPr txBox="1">
            <a:spLocks/>
          </p:cNvSpPr>
          <p:nvPr/>
        </p:nvSpPr>
        <p:spPr>
          <a:xfrm>
            <a:off x="152400" y="1676400"/>
            <a:ext cx="5813955" cy="32004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SzPct val="85000"/>
              <a:defRPr/>
            </a:pPr>
            <a:r>
              <a:rPr lang="en-US" sz="2400" dirty="0">
                <a:solidFill>
                  <a:srgbClr val="292934"/>
                </a:solidFill>
                <a:latin typeface="+mn-lt"/>
              </a:rPr>
              <a:t>More Time to Implement Changes</a:t>
            </a:r>
          </a:p>
          <a:p>
            <a:pPr lvl="1">
              <a:buSzPct val="85000"/>
              <a:defRPr/>
            </a:pPr>
            <a:r>
              <a:rPr lang="en-US" sz="2400" dirty="0">
                <a:solidFill>
                  <a:srgbClr val="292934"/>
                </a:solidFill>
                <a:latin typeface="+mn-lt"/>
              </a:rPr>
              <a:t>System changes</a:t>
            </a:r>
          </a:p>
          <a:p>
            <a:pPr lvl="1">
              <a:spcAft>
                <a:spcPts val="1200"/>
              </a:spcAft>
              <a:buSzPct val="85000"/>
              <a:defRPr/>
            </a:pPr>
            <a:r>
              <a:rPr lang="en-US" sz="2400" dirty="0">
                <a:solidFill>
                  <a:srgbClr val="292934"/>
                </a:solidFill>
                <a:latin typeface="+mn-lt"/>
              </a:rPr>
              <a:t>3</a:t>
            </a:r>
            <a:r>
              <a:rPr lang="en-US" sz="2400" baseline="30000" dirty="0">
                <a:solidFill>
                  <a:srgbClr val="292934"/>
                </a:solidFill>
                <a:latin typeface="+mn-lt"/>
              </a:rPr>
              <a:t>rd</a:t>
            </a:r>
            <a:r>
              <a:rPr lang="en-US" sz="2400" dirty="0">
                <a:solidFill>
                  <a:srgbClr val="292934"/>
                </a:solidFill>
                <a:latin typeface="+mn-lt"/>
              </a:rPr>
              <a:t> quarter (June 30) financial statements</a:t>
            </a:r>
          </a:p>
          <a:p>
            <a:pPr>
              <a:buSzPct val="85000"/>
              <a:defRPr/>
            </a:pPr>
            <a:r>
              <a:rPr lang="en-US" sz="2400" dirty="0">
                <a:solidFill>
                  <a:srgbClr val="292934"/>
                </a:solidFill>
                <a:latin typeface="+mn-lt"/>
              </a:rPr>
              <a:t>Increase Collaboration</a:t>
            </a:r>
          </a:p>
          <a:p>
            <a:pPr lvl="1">
              <a:buSzPct val="85000"/>
              <a:defRPr/>
            </a:pPr>
            <a:r>
              <a:rPr lang="en-US" sz="2400" dirty="0">
                <a:solidFill>
                  <a:srgbClr val="292934"/>
                </a:solidFill>
                <a:latin typeface="+mn-lt"/>
              </a:rPr>
              <a:t>Identify issues collectively</a:t>
            </a:r>
          </a:p>
          <a:p>
            <a:pPr lvl="1">
              <a:buSzPct val="85000"/>
              <a:defRPr/>
            </a:pPr>
            <a:r>
              <a:rPr lang="en-US" sz="2400" dirty="0">
                <a:solidFill>
                  <a:srgbClr val="292934"/>
                </a:solidFill>
                <a:latin typeface="+mn-lt"/>
              </a:rPr>
              <a:t>Determine resolutions in a collaborative way</a:t>
            </a:r>
          </a:p>
          <a:p>
            <a:pPr lvl="1">
              <a:buSzPct val="85000"/>
              <a:defRPr/>
            </a:pPr>
            <a:r>
              <a:rPr lang="en-US" sz="2400" dirty="0">
                <a:solidFill>
                  <a:srgbClr val="292934"/>
                </a:solidFill>
                <a:latin typeface="+mn-lt"/>
              </a:rPr>
              <a:t>No surprises to guidance updates</a:t>
            </a:r>
          </a:p>
          <a:p>
            <a:pPr>
              <a:buSzPct val="85000"/>
              <a:defRPr/>
            </a:pPr>
            <a:endParaRPr lang="en-US" sz="2000" dirty="0">
              <a:solidFill>
                <a:srgbClr val="292934"/>
              </a:solidFill>
              <a:latin typeface="+mn-lt"/>
            </a:endParaRPr>
          </a:p>
          <a:p>
            <a:pPr lvl="1">
              <a:buSzPct val="85000"/>
              <a:defRPr/>
            </a:pPr>
            <a:endParaRPr lang="en-US" sz="2000" dirty="0">
              <a:solidFill>
                <a:srgbClr val="292934"/>
              </a:solidFill>
              <a:latin typeface="+mn-lt"/>
            </a:endParaRPr>
          </a:p>
          <a:p>
            <a:pPr lvl="1">
              <a:buSzPct val="85000"/>
              <a:defRPr/>
            </a:pPr>
            <a:endParaRPr lang="en-US" sz="2000" dirty="0">
              <a:solidFill>
                <a:srgbClr val="292934"/>
              </a:solidFill>
              <a:latin typeface="+mn-lt"/>
            </a:endParaRPr>
          </a:p>
        </p:txBody>
      </p:sp>
      <p:pic>
        <p:nvPicPr>
          <p:cNvPr id="4" name="Picture 3">
            <a:extLst>
              <a:ext uri="{FF2B5EF4-FFF2-40B4-BE49-F238E27FC236}">
                <a16:creationId xmlns:a16="http://schemas.microsoft.com/office/drawing/2014/main" id="{75B24AD5-AAC6-4070-B6C9-601707491B61}"/>
              </a:ext>
            </a:extLst>
          </p:cNvPr>
          <p:cNvPicPr>
            <a:picLocks noChangeAspect="1"/>
          </p:cNvPicPr>
          <p:nvPr/>
        </p:nvPicPr>
        <p:blipFill>
          <a:blip r:embed="rId4"/>
          <a:stretch>
            <a:fillRect/>
          </a:stretch>
        </p:blipFill>
        <p:spPr>
          <a:xfrm>
            <a:off x="0" y="6334190"/>
            <a:ext cx="2066667" cy="523810"/>
          </a:xfrm>
          <a:prstGeom prst="rect">
            <a:avLst/>
          </a:prstGeom>
        </p:spPr>
      </p:pic>
      <p:sp>
        <p:nvSpPr>
          <p:cNvPr id="5" name="Rectangle 4">
            <a:extLst>
              <a:ext uri="{FF2B5EF4-FFF2-40B4-BE49-F238E27FC236}">
                <a16:creationId xmlns:a16="http://schemas.microsoft.com/office/drawing/2014/main" id="{49DA23EF-EBF6-4C6F-A5BD-797504F1CF6D}"/>
              </a:ext>
            </a:extLst>
          </p:cNvPr>
          <p:cNvSpPr/>
          <p:nvPr/>
        </p:nvSpPr>
        <p:spPr>
          <a:xfrm>
            <a:off x="304800" y="1423988"/>
            <a:ext cx="5212080" cy="18288"/>
          </a:xfrm>
          <a:prstGeom prst="rect">
            <a:avLst/>
          </a:prstGeom>
          <a:solidFill>
            <a:srgbClr val="043253"/>
          </a:solidFill>
          <a:ln>
            <a:solidFill>
              <a:srgbClr val="04325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466547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Background pattern&#10;&#10;Description automatically generated">
            <a:extLst>
              <a:ext uri="{FF2B5EF4-FFF2-40B4-BE49-F238E27FC236}">
                <a16:creationId xmlns:a16="http://schemas.microsoft.com/office/drawing/2014/main" id="{7348A6FA-9A1F-4D94-83F6-87E9582E1CC3}"/>
              </a:ext>
            </a:extLst>
          </p:cNvPr>
          <p:cNvPicPr>
            <a:picLocks noChangeAspect="1"/>
          </p:cNvPicPr>
          <p:nvPr/>
        </p:nvPicPr>
        <p:blipFill rotWithShape="1">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l="19862" r="19861" b="-1"/>
          <a:stretch/>
        </p:blipFill>
        <p:spPr>
          <a:xfrm flipV="1">
            <a:off x="2522356" y="10"/>
            <a:ext cx="9669642" cy="6857990"/>
          </a:xfrm>
          <a:prstGeom prst="rect">
            <a:avLst/>
          </a:prstGeom>
        </p:spPr>
      </p:pic>
      <p:sp>
        <p:nvSpPr>
          <p:cNvPr id="27" name="Rectangle 26">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Content Placeholder 2">
            <a:extLst>
              <a:ext uri="{FF2B5EF4-FFF2-40B4-BE49-F238E27FC236}">
                <a16:creationId xmlns:a16="http://schemas.microsoft.com/office/drawing/2014/main" id="{581C5C58-6DF7-4BA2-B8AC-1085F248BE2E}"/>
              </a:ext>
            </a:extLst>
          </p:cNvPr>
          <p:cNvSpPr txBox="1">
            <a:spLocks/>
          </p:cNvSpPr>
          <p:nvPr/>
        </p:nvSpPr>
        <p:spPr>
          <a:xfrm>
            <a:off x="228600" y="76200"/>
            <a:ext cx="5638800" cy="1340224"/>
          </a:xfrm>
          <a:prstGeom prst="rect">
            <a:avLst/>
          </a:prstGeom>
        </p:spPr>
        <p:txBody>
          <a:bodyPr vert="horz" lIns="91440" tIns="45720" rIns="91440" bIns="45720" rtlCol="0" anchor="ctr">
            <a:norm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90000"/>
              </a:lnSpc>
              <a:spcBef>
                <a:spcPct val="0"/>
              </a:spcBef>
              <a:spcAft>
                <a:spcPts val="600"/>
              </a:spcAft>
            </a:pPr>
            <a:r>
              <a:rPr lang="en-US" sz="3600" b="1" dirty="0">
                <a:solidFill>
                  <a:srgbClr val="036A37"/>
                </a:solidFill>
                <a:latin typeface="+mj-lt"/>
                <a:ea typeface="+mj-ea"/>
                <a:cs typeface="+mj-cs"/>
              </a:rPr>
              <a:t>What does the new timeline and process give us?</a:t>
            </a:r>
          </a:p>
        </p:txBody>
      </p:sp>
      <p:sp>
        <p:nvSpPr>
          <p:cNvPr id="20" name="Content Placeholder 1">
            <a:extLst>
              <a:ext uri="{FF2B5EF4-FFF2-40B4-BE49-F238E27FC236}">
                <a16:creationId xmlns:a16="http://schemas.microsoft.com/office/drawing/2014/main" id="{75C078B5-FE9C-48F6-AB26-7A99C2886CF9}"/>
              </a:ext>
            </a:extLst>
          </p:cNvPr>
          <p:cNvSpPr txBox="1">
            <a:spLocks/>
          </p:cNvSpPr>
          <p:nvPr/>
        </p:nvSpPr>
        <p:spPr>
          <a:xfrm>
            <a:off x="152400" y="1676400"/>
            <a:ext cx="5300546" cy="41910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228600">
              <a:lnSpc>
                <a:spcPct val="90000"/>
              </a:lnSpc>
              <a:spcAft>
                <a:spcPts val="1200"/>
              </a:spcAft>
              <a:buSzPct val="85000"/>
              <a:defRPr/>
            </a:pPr>
            <a:r>
              <a:rPr lang="en-US" sz="2200" dirty="0">
                <a:latin typeface="+mn-lt"/>
              </a:rPr>
              <a:t>Gives agencies approximately 10 months to implement</a:t>
            </a:r>
            <a:endParaRPr lang="en-US" sz="2200" dirty="0">
              <a:highlight>
                <a:srgbClr val="FFFF00"/>
              </a:highlight>
              <a:latin typeface="+mn-lt"/>
              <a:cs typeface="+mn-cs"/>
            </a:endParaRPr>
          </a:p>
          <a:p>
            <a:pPr indent="-228600">
              <a:lnSpc>
                <a:spcPct val="90000"/>
              </a:lnSpc>
              <a:buSzPct val="85000"/>
              <a:defRPr/>
            </a:pPr>
            <a:r>
              <a:rPr lang="en-US" sz="2200" dirty="0">
                <a:latin typeface="+mn-lt"/>
                <a:cs typeface="+mn-cs"/>
              </a:rPr>
              <a:t>Allows delayed 2-year implementation for significant changes to systems and/or processes</a:t>
            </a:r>
          </a:p>
          <a:p>
            <a:pPr marL="857250" lvl="1" indent="-342900">
              <a:lnSpc>
                <a:spcPct val="90000"/>
              </a:lnSpc>
              <a:buSzPct val="85000"/>
              <a:defRPr/>
            </a:pPr>
            <a:r>
              <a:rPr lang="en-US" sz="2200" dirty="0">
                <a:latin typeface="+mn-lt"/>
              </a:rPr>
              <a:t>Optional in year 1, required in year 2</a:t>
            </a:r>
          </a:p>
          <a:p>
            <a:pPr marL="857250" lvl="1" indent="-342900">
              <a:lnSpc>
                <a:spcPct val="90000"/>
              </a:lnSpc>
              <a:spcAft>
                <a:spcPts val="1200"/>
              </a:spcAft>
              <a:buSzPct val="85000"/>
              <a:defRPr/>
            </a:pPr>
            <a:r>
              <a:rPr lang="en-US" sz="2200" dirty="0">
                <a:latin typeface="+mn-lt"/>
              </a:rPr>
              <a:t>Template to determine what constitutes a “significant change”</a:t>
            </a:r>
            <a:endParaRPr lang="en-US" sz="2200" dirty="0">
              <a:latin typeface="+mn-lt"/>
              <a:cs typeface="+mn-cs"/>
            </a:endParaRPr>
          </a:p>
          <a:p>
            <a:pPr indent="-228600">
              <a:lnSpc>
                <a:spcPct val="90000"/>
              </a:lnSpc>
              <a:buSzPct val="85000"/>
              <a:defRPr/>
            </a:pPr>
            <a:r>
              <a:rPr lang="en-US" sz="2200" dirty="0">
                <a:latin typeface="+mn-lt"/>
              </a:rPr>
              <a:t>Collaboration for 4 months to identify issues to address and propose agreed upon resolutions in draft guidance</a:t>
            </a:r>
            <a:endParaRPr lang="en-US" sz="2200" dirty="0">
              <a:latin typeface="+mn-lt"/>
              <a:cs typeface="+mn-cs"/>
            </a:endParaRPr>
          </a:p>
          <a:p>
            <a:pPr marL="114300" indent="0">
              <a:lnSpc>
                <a:spcPct val="90000"/>
              </a:lnSpc>
              <a:buSzPct val="85000"/>
              <a:buNone/>
              <a:defRPr/>
            </a:pPr>
            <a:endParaRPr lang="en-US" sz="2200" dirty="0">
              <a:latin typeface="+mn-lt"/>
              <a:cs typeface="+mn-cs"/>
            </a:endParaRPr>
          </a:p>
          <a:p>
            <a:pPr lvl="1" indent="-228600">
              <a:lnSpc>
                <a:spcPct val="90000"/>
              </a:lnSpc>
              <a:buSzPct val="85000"/>
              <a:buFont typeface="Arial" panose="020B0604020202020204" pitchFamily="34" charset="0"/>
              <a:buChar char="•"/>
              <a:defRPr/>
            </a:pPr>
            <a:endParaRPr lang="en-US" sz="2200" dirty="0">
              <a:latin typeface="+mn-lt"/>
              <a:cs typeface="+mn-cs"/>
            </a:endParaRPr>
          </a:p>
          <a:p>
            <a:pPr lvl="1" indent="-228600">
              <a:lnSpc>
                <a:spcPct val="90000"/>
              </a:lnSpc>
              <a:buSzPct val="85000"/>
              <a:buFont typeface="Arial" panose="020B0604020202020204" pitchFamily="34" charset="0"/>
              <a:buChar char="•"/>
              <a:defRPr/>
            </a:pPr>
            <a:endParaRPr lang="en-US" sz="2200" dirty="0">
              <a:latin typeface="+mn-lt"/>
              <a:cs typeface="+mn-cs"/>
            </a:endParaRPr>
          </a:p>
        </p:txBody>
      </p:sp>
      <p:pic>
        <p:nvPicPr>
          <p:cNvPr id="7" name="Picture 6">
            <a:extLst>
              <a:ext uri="{FF2B5EF4-FFF2-40B4-BE49-F238E27FC236}">
                <a16:creationId xmlns:a16="http://schemas.microsoft.com/office/drawing/2014/main" id="{A9A0E8B3-C6C1-4EA2-944C-696C265F8F3A}"/>
              </a:ext>
            </a:extLst>
          </p:cNvPr>
          <p:cNvPicPr>
            <a:picLocks noChangeAspect="1"/>
          </p:cNvPicPr>
          <p:nvPr/>
        </p:nvPicPr>
        <p:blipFill>
          <a:blip r:embed="rId4"/>
          <a:stretch>
            <a:fillRect/>
          </a:stretch>
        </p:blipFill>
        <p:spPr>
          <a:xfrm>
            <a:off x="0" y="6334190"/>
            <a:ext cx="2066667" cy="523810"/>
          </a:xfrm>
          <a:prstGeom prst="rect">
            <a:avLst/>
          </a:prstGeom>
        </p:spPr>
      </p:pic>
      <p:sp>
        <p:nvSpPr>
          <p:cNvPr id="8" name="Rectangle 7">
            <a:extLst>
              <a:ext uri="{FF2B5EF4-FFF2-40B4-BE49-F238E27FC236}">
                <a16:creationId xmlns:a16="http://schemas.microsoft.com/office/drawing/2014/main" id="{A527D0F8-52D4-4292-9B22-8D71ECA3CD4F}"/>
              </a:ext>
            </a:extLst>
          </p:cNvPr>
          <p:cNvSpPr/>
          <p:nvPr/>
        </p:nvSpPr>
        <p:spPr>
          <a:xfrm>
            <a:off x="304800" y="1423988"/>
            <a:ext cx="5212080" cy="18288"/>
          </a:xfrm>
          <a:prstGeom prst="rect">
            <a:avLst/>
          </a:prstGeom>
          <a:solidFill>
            <a:srgbClr val="043253"/>
          </a:solidFill>
          <a:ln>
            <a:solidFill>
              <a:srgbClr val="04325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100218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D48BB56B-A86A-4803-917B-B15C0DE7AF15}"/>
              </a:ext>
            </a:extLst>
          </p:cNvPr>
          <p:cNvSpPr txBox="1">
            <a:spLocks/>
          </p:cNvSpPr>
          <p:nvPr/>
        </p:nvSpPr>
        <p:spPr>
          <a:xfrm>
            <a:off x="304800" y="152400"/>
            <a:ext cx="11582400" cy="685800"/>
          </a:xfrm>
          <a:prstGeom prst="rect">
            <a:avLst/>
          </a:prstGeom>
        </p:spPr>
        <p:txBody>
          <a:bodyPr vert="horz" lIns="91440" tIns="45720" rIns="91440" bIns="45720" rtlCol="0" anchor="ctr">
            <a:norm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3600" b="1">
                <a:solidFill>
                  <a:srgbClr val="036A37"/>
                </a:solidFill>
                <a:latin typeface="+mj-lt"/>
              </a:rPr>
              <a:t>New FY 2023 Timeline</a:t>
            </a:r>
            <a:endParaRPr lang="en-US" sz="3600" b="1" dirty="0">
              <a:solidFill>
                <a:srgbClr val="036A37"/>
              </a:solidFill>
              <a:latin typeface="+mj-lt"/>
            </a:endParaRPr>
          </a:p>
        </p:txBody>
      </p:sp>
      <p:sp>
        <p:nvSpPr>
          <p:cNvPr id="3" name="Rectangle 2">
            <a:extLst>
              <a:ext uri="{FF2B5EF4-FFF2-40B4-BE49-F238E27FC236}">
                <a16:creationId xmlns:a16="http://schemas.microsoft.com/office/drawing/2014/main" id="{5F972805-113B-4E7F-B151-D087AEBF3CA4}"/>
              </a:ext>
            </a:extLst>
          </p:cNvPr>
          <p:cNvSpPr/>
          <p:nvPr/>
        </p:nvSpPr>
        <p:spPr>
          <a:xfrm>
            <a:off x="304800" y="896112"/>
            <a:ext cx="11521440" cy="18288"/>
          </a:xfrm>
          <a:prstGeom prst="rect">
            <a:avLst/>
          </a:prstGeom>
          <a:solidFill>
            <a:srgbClr val="043253"/>
          </a:solidFill>
          <a:ln>
            <a:solidFill>
              <a:srgbClr val="04325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1">
            <a:extLst>
              <a:ext uri="{FF2B5EF4-FFF2-40B4-BE49-F238E27FC236}">
                <a16:creationId xmlns:a16="http://schemas.microsoft.com/office/drawing/2014/main" id="{CC6F33AF-393F-41D7-9B76-3514AE9CB7B4}"/>
              </a:ext>
            </a:extLst>
          </p:cNvPr>
          <p:cNvSpPr txBox="1">
            <a:spLocks/>
          </p:cNvSpPr>
          <p:nvPr/>
        </p:nvSpPr>
        <p:spPr>
          <a:xfrm>
            <a:off x="304800" y="1085088"/>
            <a:ext cx="11558239" cy="5391912"/>
          </a:xfrm>
          <a:prstGeom prst="rect">
            <a:avLst/>
          </a:prstGeom>
        </p:spPr>
        <p:txBody>
          <a:bodyPr vert="horz" lIns="91440" tIns="45720" rIns="91440" bIns="45720" rtlCol="0" anchor="ctr">
            <a:noAutofit/>
          </a:bodyP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457200" indent="-457200">
              <a:buFont typeface="Arial" panose="020B0604020202020204" pitchFamily="34" charset="0"/>
              <a:buChar char="•"/>
            </a:pPr>
            <a:r>
              <a:rPr lang="en-US" sz="2600" dirty="0">
                <a:solidFill>
                  <a:schemeClr val="tx1"/>
                </a:solidFill>
              </a:rPr>
              <a:t>Identify all FY 2021 Issues to Address (Lessons Learned - Past or Current and Upcoming FASAB Requirements) – 02/2022</a:t>
            </a:r>
          </a:p>
          <a:p>
            <a:pPr marL="457200" indent="-457200">
              <a:buFont typeface="Arial" panose="020B0604020202020204" pitchFamily="34" charset="0"/>
              <a:buChar char="•"/>
            </a:pPr>
            <a:r>
              <a:rPr lang="en-US" sz="2600" dirty="0">
                <a:solidFill>
                  <a:schemeClr val="tx1"/>
                </a:solidFill>
              </a:rPr>
              <a:t>Work with agencies and auditors to identify changes needed to TFM 2-4700 – 03/2022 to 06/2022</a:t>
            </a:r>
          </a:p>
          <a:p>
            <a:pPr marL="457200" indent="-457200">
              <a:buFont typeface="Arial" panose="020B0604020202020204" pitchFamily="34" charset="0"/>
              <a:buChar char="•"/>
            </a:pPr>
            <a:r>
              <a:rPr lang="en-US" sz="2600" dirty="0">
                <a:solidFill>
                  <a:schemeClr val="tx1"/>
                </a:solidFill>
              </a:rPr>
              <a:t>Review periods/clearances of guidance for FY 2023 TFM 2-4700 – 07/2022 to 09/2022</a:t>
            </a:r>
          </a:p>
          <a:p>
            <a:pPr marL="457200" indent="-457200">
              <a:buFont typeface="Arial" panose="020B0604020202020204" pitchFamily="34" charset="0"/>
              <a:buChar char="•"/>
            </a:pPr>
            <a:r>
              <a:rPr lang="en-US" sz="2600" dirty="0">
                <a:solidFill>
                  <a:schemeClr val="tx1"/>
                </a:solidFill>
              </a:rPr>
              <a:t>Issue FY 2023 TFM 2-4700 – 11/16/2022</a:t>
            </a:r>
          </a:p>
          <a:p>
            <a:pPr marL="457200" indent="-457200">
              <a:buFont typeface="Arial" panose="020B0604020202020204" pitchFamily="34" charset="0"/>
              <a:buChar char="•"/>
            </a:pPr>
            <a:r>
              <a:rPr lang="en-US" sz="2600" dirty="0" err="1">
                <a:solidFill>
                  <a:schemeClr val="tx1"/>
                </a:solidFill>
              </a:rPr>
              <a:t>USSGL</a:t>
            </a:r>
            <a:r>
              <a:rPr lang="en-US" sz="2600" dirty="0">
                <a:solidFill>
                  <a:schemeClr val="tx1"/>
                </a:solidFill>
              </a:rPr>
              <a:t> Board Meeting and Issue </a:t>
            </a:r>
            <a:r>
              <a:rPr lang="en-US" sz="2600" dirty="0" err="1">
                <a:solidFill>
                  <a:schemeClr val="tx1"/>
                </a:solidFill>
              </a:rPr>
              <a:t>USSGL</a:t>
            </a:r>
            <a:r>
              <a:rPr lang="en-US" sz="2600" dirty="0">
                <a:solidFill>
                  <a:schemeClr val="tx1"/>
                </a:solidFill>
              </a:rPr>
              <a:t> TFM Supplement – 12/2022</a:t>
            </a:r>
          </a:p>
          <a:p>
            <a:endParaRPr lang="en-US" sz="2600" dirty="0"/>
          </a:p>
          <a:p>
            <a:endParaRPr lang="en-US" sz="2600" dirty="0"/>
          </a:p>
          <a:p>
            <a:endParaRPr lang="en-US" sz="2600" dirty="0"/>
          </a:p>
          <a:p>
            <a:pPr lvl="1"/>
            <a:endParaRPr lang="en-US" sz="2600" dirty="0"/>
          </a:p>
          <a:p>
            <a:endParaRPr lang="en-US" sz="2600" dirty="0"/>
          </a:p>
        </p:txBody>
      </p:sp>
      <p:graphicFrame>
        <p:nvGraphicFramePr>
          <p:cNvPr id="8" name="Diagram 7">
            <a:extLst>
              <a:ext uri="{FF2B5EF4-FFF2-40B4-BE49-F238E27FC236}">
                <a16:creationId xmlns:a16="http://schemas.microsoft.com/office/drawing/2014/main" id="{B8505A60-3A96-40C6-9600-AFCBF6B01AC6}"/>
              </a:ext>
            </a:extLst>
          </p:cNvPr>
          <p:cNvGraphicFramePr/>
          <p:nvPr>
            <p:extLst>
              <p:ext uri="{D42A27DB-BD31-4B8C-83A1-F6EECF244321}">
                <p14:modId xmlns:p14="http://schemas.microsoft.com/office/powerpoint/2010/main" val="3914389047"/>
              </p:ext>
            </p:extLst>
          </p:nvPr>
        </p:nvGraphicFramePr>
        <p:xfrm>
          <a:off x="533400" y="4267200"/>
          <a:ext cx="10744200" cy="23042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9" name="Picture 8">
            <a:extLst>
              <a:ext uri="{FF2B5EF4-FFF2-40B4-BE49-F238E27FC236}">
                <a16:creationId xmlns:a16="http://schemas.microsoft.com/office/drawing/2014/main" id="{50DAD262-0082-4C86-B075-EAC1C5A279DE}"/>
              </a:ext>
            </a:extLst>
          </p:cNvPr>
          <p:cNvPicPr>
            <a:picLocks noChangeAspect="1"/>
          </p:cNvPicPr>
          <p:nvPr/>
        </p:nvPicPr>
        <p:blipFill>
          <a:blip r:embed="rId7"/>
          <a:stretch>
            <a:fillRect/>
          </a:stretch>
        </p:blipFill>
        <p:spPr>
          <a:xfrm>
            <a:off x="0" y="6334190"/>
            <a:ext cx="2066667" cy="523810"/>
          </a:xfrm>
          <a:prstGeom prst="rect">
            <a:avLst/>
          </a:prstGeom>
        </p:spPr>
      </p:pic>
      <p:sp>
        <p:nvSpPr>
          <p:cNvPr id="10" name="Text Box 2">
            <a:extLst>
              <a:ext uri="{FF2B5EF4-FFF2-40B4-BE49-F238E27FC236}">
                <a16:creationId xmlns:a16="http://schemas.microsoft.com/office/drawing/2014/main" id="{DDA0A557-5E08-4F0A-A4B8-064FC4E7E908}"/>
              </a:ext>
            </a:extLst>
          </p:cNvPr>
          <p:cNvSpPr txBox="1">
            <a:spLocks noChangeArrowheads="1"/>
          </p:cNvSpPr>
          <p:nvPr/>
        </p:nvSpPr>
        <p:spPr bwMode="auto">
          <a:xfrm rot="19542470">
            <a:off x="241871" y="4975877"/>
            <a:ext cx="1046056" cy="274842"/>
          </a:xfrm>
          <a:prstGeom prst="rect">
            <a:avLst/>
          </a:prstGeom>
          <a:noFill/>
          <a:ln w="9525">
            <a:noFill/>
            <a:miter lim="800000"/>
            <a:headEnd/>
            <a:tailEnd/>
          </a:ln>
        </p:spPr>
        <p:txBody>
          <a:bodyPr rot="0" vert="horz" wrap="square" lIns="91440" tIns="45720" rIns="91440" bIns="45720" anchor="t" anchorCtr="0">
            <a:noAutofit/>
          </a:bodyPr>
          <a:lstStyle/>
          <a:p>
            <a:pPr algn="ctr">
              <a:lnSpc>
                <a:spcPct val="115000"/>
              </a:lnSpc>
              <a:spcAft>
                <a:spcPts val="1000"/>
              </a:spcAft>
            </a:pPr>
            <a:r>
              <a:rPr lang="en-US" sz="1400" b="1" dirty="0">
                <a:solidFill>
                  <a:srgbClr val="FFFFFF"/>
                </a:solidFill>
                <a:latin typeface="Calibri" panose="020F0502020204030204" pitchFamily="34" charset="0"/>
                <a:ea typeface="Garamond" panose="02020404030301010803" pitchFamily="18" charset="0"/>
                <a:cs typeface="Times New Roman" panose="02020603050405020304" pitchFamily="18" charset="0"/>
              </a:rPr>
              <a:t>Nov 15</a:t>
            </a:r>
            <a:endParaRPr lang="en-US" sz="2000" dirty="0">
              <a:latin typeface="Garamond" panose="02020404030301010803" pitchFamily="18" charset="0"/>
              <a:ea typeface="Garamond" panose="02020404030301010803" pitchFamily="18" charset="0"/>
              <a:cs typeface="Times New Roman" panose="02020603050405020304" pitchFamily="18" charset="0"/>
            </a:endParaRPr>
          </a:p>
        </p:txBody>
      </p:sp>
      <p:sp>
        <p:nvSpPr>
          <p:cNvPr id="11" name="Text Box 2">
            <a:extLst>
              <a:ext uri="{FF2B5EF4-FFF2-40B4-BE49-F238E27FC236}">
                <a16:creationId xmlns:a16="http://schemas.microsoft.com/office/drawing/2014/main" id="{8DC0077D-EA9F-4A27-ACD9-2B955540B4A7}"/>
              </a:ext>
            </a:extLst>
          </p:cNvPr>
          <p:cNvSpPr txBox="1">
            <a:spLocks noChangeArrowheads="1"/>
          </p:cNvSpPr>
          <p:nvPr/>
        </p:nvSpPr>
        <p:spPr bwMode="auto">
          <a:xfrm rot="19542470">
            <a:off x="2160294" y="4913946"/>
            <a:ext cx="903222" cy="274842"/>
          </a:xfrm>
          <a:prstGeom prst="rect">
            <a:avLst/>
          </a:prstGeom>
          <a:noFill/>
          <a:ln w="9525">
            <a:noFill/>
            <a:miter lim="800000"/>
            <a:headEnd/>
            <a:tailEnd/>
          </a:ln>
        </p:spPr>
        <p:txBody>
          <a:bodyPr rot="0" vert="horz" wrap="square" lIns="91440" tIns="45720" rIns="91440" bIns="45720" anchor="t" anchorCtr="0">
            <a:noAutofit/>
          </a:bodyPr>
          <a:lstStyle/>
          <a:p>
            <a:pPr algn="ctr">
              <a:lnSpc>
                <a:spcPct val="115000"/>
              </a:lnSpc>
              <a:spcAft>
                <a:spcPts val="1000"/>
              </a:spcAft>
            </a:pPr>
            <a:r>
              <a:rPr lang="en-US" sz="1400" b="1" dirty="0">
                <a:solidFill>
                  <a:srgbClr val="FFFFFF"/>
                </a:solidFill>
                <a:latin typeface="Calibri" panose="020F0502020204030204" pitchFamily="34" charset="0"/>
                <a:ea typeface="Garamond" panose="02020404030301010803" pitchFamily="18" charset="0"/>
                <a:cs typeface="Times New Roman" panose="02020603050405020304" pitchFamily="18" charset="0"/>
              </a:rPr>
              <a:t>February</a:t>
            </a:r>
            <a:endParaRPr lang="en-US" sz="2000" dirty="0">
              <a:latin typeface="Garamond" panose="02020404030301010803" pitchFamily="18" charset="0"/>
              <a:ea typeface="Garamond" panose="02020404030301010803" pitchFamily="18" charset="0"/>
              <a:cs typeface="Times New Roman" panose="02020603050405020304" pitchFamily="18" charset="0"/>
            </a:endParaRPr>
          </a:p>
          <a:p>
            <a:pPr algn="ctr">
              <a:lnSpc>
                <a:spcPct val="115000"/>
              </a:lnSpc>
              <a:spcAft>
                <a:spcPts val="1000"/>
              </a:spcAft>
            </a:pPr>
            <a:r>
              <a:rPr lang="en-US" sz="1400" b="1" dirty="0">
                <a:solidFill>
                  <a:srgbClr val="FFFFFF"/>
                </a:solidFill>
                <a:latin typeface="Calibri" panose="020F0502020204030204" pitchFamily="34" charset="0"/>
                <a:ea typeface="Garamond" panose="02020404030301010803" pitchFamily="18" charset="0"/>
                <a:cs typeface="Times New Roman" panose="02020603050405020304" pitchFamily="18" charset="0"/>
              </a:rPr>
              <a:t> </a:t>
            </a:r>
            <a:endParaRPr lang="en-US" sz="2000" dirty="0">
              <a:latin typeface="Garamond" panose="02020404030301010803" pitchFamily="18" charset="0"/>
              <a:ea typeface="Garamond" panose="02020404030301010803" pitchFamily="18" charset="0"/>
              <a:cs typeface="Times New Roman" panose="02020603050405020304" pitchFamily="18" charset="0"/>
            </a:endParaRPr>
          </a:p>
        </p:txBody>
      </p:sp>
      <p:sp>
        <p:nvSpPr>
          <p:cNvPr id="12" name="Text Box 2">
            <a:extLst>
              <a:ext uri="{FF2B5EF4-FFF2-40B4-BE49-F238E27FC236}">
                <a16:creationId xmlns:a16="http://schemas.microsoft.com/office/drawing/2014/main" id="{33C0F5E0-9B71-437E-80D7-770D96316444}"/>
              </a:ext>
            </a:extLst>
          </p:cNvPr>
          <p:cNvSpPr txBox="1">
            <a:spLocks noChangeArrowheads="1"/>
          </p:cNvSpPr>
          <p:nvPr/>
        </p:nvSpPr>
        <p:spPr bwMode="auto">
          <a:xfrm rot="19542470">
            <a:off x="4054076" y="4984893"/>
            <a:ext cx="1014050" cy="274842"/>
          </a:xfrm>
          <a:prstGeom prst="rect">
            <a:avLst/>
          </a:prstGeom>
          <a:noFill/>
          <a:ln w="9525">
            <a:noFill/>
            <a:miter lim="800000"/>
            <a:headEnd/>
            <a:tailEnd/>
          </a:ln>
        </p:spPr>
        <p:txBody>
          <a:bodyPr rot="0" vert="horz" wrap="square" lIns="91440" tIns="45720" rIns="91440" bIns="45720" anchor="t" anchorCtr="0">
            <a:noAutofit/>
          </a:bodyPr>
          <a:lstStyle/>
          <a:p>
            <a:pPr algn="ctr">
              <a:lnSpc>
                <a:spcPct val="115000"/>
              </a:lnSpc>
              <a:spcAft>
                <a:spcPts val="1000"/>
              </a:spcAft>
            </a:pPr>
            <a:r>
              <a:rPr lang="en-US" sz="1400" b="1" dirty="0">
                <a:solidFill>
                  <a:srgbClr val="FFFFFF"/>
                </a:solidFill>
                <a:latin typeface="Calibri" panose="020F0502020204030204" pitchFamily="34" charset="0"/>
                <a:ea typeface="Garamond" panose="02020404030301010803" pitchFamily="18" charset="0"/>
                <a:cs typeface="Times New Roman" panose="02020603050405020304" pitchFamily="18" charset="0"/>
              </a:rPr>
              <a:t>Mar - June</a:t>
            </a:r>
            <a:endParaRPr lang="en-US" sz="1400" dirty="0">
              <a:latin typeface="Garamond" panose="02020404030301010803" pitchFamily="18" charset="0"/>
              <a:ea typeface="Garamond" panose="02020404030301010803" pitchFamily="18" charset="0"/>
              <a:cs typeface="Times New Roman" panose="02020603050405020304" pitchFamily="18" charset="0"/>
            </a:endParaRPr>
          </a:p>
          <a:p>
            <a:pPr algn="ctr">
              <a:lnSpc>
                <a:spcPct val="115000"/>
              </a:lnSpc>
              <a:spcAft>
                <a:spcPts val="1000"/>
              </a:spcAft>
            </a:pPr>
            <a:r>
              <a:rPr lang="en-US" sz="1400" b="1" dirty="0">
                <a:solidFill>
                  <a:srgbClr val="FFFFFF"/>
                </a:solidFill>
                <a:latin typeface="Calibri" panose="020F0502020204030204" pitchFamily="34" charset="0"/>
                <a:ea typeface="Garamond" panose="02020404030301010803" pitchFamily="18" charset="0"/>
                <a:cs typeface="Times New Roman" panose="02020603050405020304" pitchFamily="18" charset="0"/>
              </a:rPr>
              <a:t> </a:t>
            </a:r>
            <a:endParaRPr lang="en-US" sz="1400" dirty="0">
              <a:latin typeface="Garamond" panose="02020404030301010803" pitchFamily="18" charset="0"/>
              <a:ea typeface="Garamond" panose="02020404030301010803" pitchFamily="18" charset="0"/>
              <a:cs typeface="Times New Roman" panose="02020603050405020304" pitchFamily="18" charset="0"/>
            </a:endParaRPr>
          </a:p>
        </p:txBody>
      </p:sp>
      <p:sp>
        <p:nvSpPr>
          <p:cNvPr id="13" name="Text Box 2">
            <a:extLst>
              <a:ext uri="{FF2B5EF4-FFF2-40B4-BE49-F238E27FC236}">
                <a16:creationId xmlns:a16="http://schemas.microsoft.com/office/drawing/2014/main" id="{A37E12B8-E086-4FFE-BA6A-99B5370E0B44}"/>
              </a:ext>
            </a:extLst>
          </p:cNvPr>
          <p:cNvSpPr txBox="1">
            <a:spLocks noChangeArrowheads="1"/>
          </p:cNvSpPr>
          <p:nvPr/>
        </p:nvSpPr>
        <p:spPr bwMode="auto">
          <a:xfrm rot="19542470">
            <a:off x="5385247" y="4973723"/>
            <a:ext cx="929058" cy="274842"/>
          </a:xfrm>
          <a:prstGeom prst="rect">
            <a:avLst/>
          </a:prstGeom>
          <a:noFill/>
          <a:ln w="9525">
            <a:noFill/>
            <a:miter lim="800000"/>
            <a:headEnd/>
            <a:tailEnd/>
          </a:ln>
        </p:spPr>
        <p:txBody>
          <a:bodyPr rot="0" vert="horz" wrap="square" lIns="91440" tIns="45720" rIns="91440" bIns="45720" anchor="t" anchorCtr="0">
            <a:noAutofit/>
          </a:bodyPr>
          <a:lstStyle/>
          <a:p>
            <a:pPr algn="ctr">
              <a:lnSpc>
                <a:spcPct val="115000"/>
              </a:lnSpc>
              <a:spcAft>
                <a:spcPts val="1000"/>
              </a:spcAft>
            </a:pPr>
            <a:r>
              <a:rPr lang="en-US" sz="1400" b="1" dirty="0">
                <a:solidFill>
                  <a:srgbClr val="FFFFFF"/>
                </a:solidFill>
                <a:latin typeface="Calibri" panose="020F0502020204030204" pitchFamily="34" charset="0"/>
                <a:ea typeface="Garamond" panose="02020404030301010803" pitchFamily="18" charset="0"/>
                <a:cs typeface="Times New Roman" panose="02020603050405020304" pitchFamily="18" charset="0"/>
              </a:rPr>
              <a:t>July - Sept</a:t>
            </a:r>
            <a:endParaRPr lang="en-US" sz="1400" dirty="0">
              <a:latin typeface="Garamond" panose="02020404030301010803" pitchFamily="18" charset="0"/>
              <a:ea typeface="Garamond" panose="02020404030301010803" pitchFamily="18" charset="0"/>
              <a:cs typeface="Times New Roman" panose="02020603050405020304" pitchFamily="18" charset="0"/>
            </a:endParaRPr>
          </a:p>
          <a:p>
            <a:pPr algn="ctr">
              <a:lnSpc>
                <a:spcPct val="115000"/>
              </a:lnSpc>
              <a:spcAft>
                <a:spcPts val="1000"/>
              </a:spcAft>
            </a:pPr>
            <a:r>
              <a:rPr lang="en-US" sz="1400" b="1" dirty="0">
                <a:solidFill>
                  <a:srgbClr val="FFFFFF"/>
                </a:solidFill>
                <a:latin typeface="Calibri" panose="020F0502020204030204" pitchFamily="34" charset="0"/>
                <a:ea typeface="Garamond" panose="02020404030301010803" pitchFamily="18" charset="0"/>
                <a:cs typeface="Times New Roman" panose="02020603050405020304" pitchFamily="18" charset="0"/>
              </a:rPr>
              <a:t> </a:t>
            </a:r>
            <a:endParaRPr lang="en-US" sz="1400" dirty="0">
              <a:latin typeface="Garamond" panose="02020404030301010803" pitchFamily="18" charset="0"/>
              <a:ea typeface="Garamond" panose="02020404030301010803" pitchFamily="18" charset="0"/>
              <a:cs typeface="Times New Roman" panose="02020603050405020304" pitchFamily="18" charset="0"/>
            </a:endParaRPr>
          </a:p>
        </p:txBody>
      </p:sp>
      <p:sp>
        <p:nvSpPr>
          <p:cNvPr id="14" name="Text Box 2">
            <a:extLst>
              <a:ext uri="{FF2B5EF4-FFF2-40B4-BE49-F238E27FC236}">
                <a16:creationId xmlns:a16="http://schemas.microsoft.com/office/drawing/2014/main" id="{C5EE3C0E-6F13-40F5-8AD5-F838A55083F0}"/>
              </a:ext>
            </a:extLst>
          </p:cNvPr>
          <p:cNvSpPr txBox="1">
            <a:spLocks noChangeArrowheads="1"/>
          </p:cNvSpPr>
          <p:nvPr/>
        </p:nvSpPr>
        <p:spPr bwMode="auto">
          <a:xfrm rot="19542470">
            <a:off x="6627772" y="4917609"/>
            <a:ext cx="1046056" cy="274842"/>
          </a:xfrm>
          <a:prstGeom prst="rect">
            <a:avLst/>
          </a:prstGeom>
          <a:noFill/>
          <a:ln w="9525">
            <a:noFill/>
            <a:miter lim="800000"/>
            <a:headEnd/>
            <a:tailEnd/>
          </a:ln>
        </p:spPr>
        <p:txBody>
          <a:bodyPr rot="0" vert="horz" wrap="square" lIns="91440" tIns="45720" rIns="91440" bIns="45720" anchor="t" anchorCtr="0">
            <a:noAutofit/>
          </a:bodyPr>
          <a:lstStyle/>
          <a:p>
            <a:pPr algn="ctr">
              <a:lnSpc>
                <a:spcPct val="115000"/>
              </a:lnSpc>
              <a:spcAft>
                <a:spcPts val="1000"/>
              </a:spcAft>
            </a:pPr>
            <a:r>
              <a:rPr lang="en-US" sz="1400" b="1" dirty="0">
                <a:solidFill>
                  <a:srgbClr val="FFFFFF"/>
                </a:solidFill>
                <a:latin typeface="Calibri" panose="020F0502020204030204" pitchFamily="34" charset="0"/>
                <a:ea typeface="Garamond" panose="02020404030301010803" pitchFamily="18" charset="0"/>
                <a:cs typeface="Times New Roman" panose="02020603050405020304" pitchFamily="18" charset="0"/>
              </a:rPr>
              <a:t>Nov 16</a:t>
            </a:r>
            <a:endParaRPr lang="en-US" sz="1400" dirty="0">
              <a:latin typeface="Garamond" panose="02020404030301010803" pitchFamily="18" charset="0"/>
              <a:ea typeface="Garamond" panose="02020404030301010803" pitchFamily="18" charset="0"/>
              <a:cs typeface="Times New Roman" panose="02020603050405020304" pitchFamily="18" charset="0"/>
            </a:endParaRPr>
          </a:p>
        </p:txBody>
      </p:sp>
      <p:sp>
        <p:nvSpPr>
          <p:cNvPr id="15" name="Text Box 2">
            <a:extLst>
              <a:ext uri="{FF2B5EF4-FFF2-40B4-BE49-F238E27FC236}">
                <a16:creationId xmlns:a16="http://schemas.microsoft.com/office/drawing/2014/main" id="{AB8ABF67-729E-424D-850F-6D08102FBE18}"/>
              </a:ext>
            </a:extLst>
          </p:cNvPr>
          <p:cNvSpPr txBox="1">
            <a:spLocks noChangeArrowheads="1"/>
          </p:cNvSpPr>
          <p:nvPr/>
        </p:nvSpPr>
        <p:spPr bwMode="auto">
          <a:xfrm rot="19542470">
            <a:off x="8182840" y="4938680"/>
            <a:ext cx="1120855" cy="274842"/>
          </a:xfrm>
          <a:prstGeom prst="rect">
            <a:avLst/>
          </a:prstGeom>
          <a:noFill/>
          <a:ln w="9525">
            <a:noFill/>
            <a:miter lim="800000"/>
            <a:headEnd/>
            <a:tailEnd/>
          </a:ln>
        </p:spPr>
        <p:txBody>
          <a:bodyPr rot="0" vert="horz" wrap="square" lIns="91440" tIns="45720" rIns="91440" bIns="45720" anchor="t" anchorCtr="0">
            <a:noAutofit/>
          </a:bodyPr>
          <a:lstStyle/>
          <a:p>
            <a:pPr algn="ctr">
              <a:lnSpc>
                <a:spcPct val="115000"/>
              </a:lnSpc>
              <a:spcAft>
                <a:spcPts val="1000"/>
              </a:spcAft>
            </a:pPr>
            <a:r>
              <a:rPr lang="en-US" sz="1400" b="1" dirty="0">
                <a:solidFill>
                  <a:srgbClr val="FFFFFF"/>
                </a:solidFill>
                <a:latin typeface="Calibri" panose="020F0502020204030204" pitchFamily="34" charset="0"/>
                <a:ea typeface="Garamond" panose="02020404030301010803" pitchFamily="18" charset="0"/>
                <a:cs typeface="Times New Roman" panose="02020603050405020304" pitchFamily="18" charset="0"/>
              </a:rPr>
              <a:t>December</a:t>
            </a:r>
            <a:endParaRPr lang="en-US" sz="1400" dirty="0">
              <a:latin typeface="Garamond" panose="02020404030301010803" pitchFamily="18" charset="0"/>
              <a:ea typeface="Garamond" panose="02020404030301010803" pitchFamily="18" charset="0"/>
              <a:cs typeface="Times New Roman" panose="02020603050405020304" pitchFamily="18" charset="0"/>
            </a:endParaRPr>
          </a:p>
        </p:txBody>
      </p:sp>
    </p:spTree>
    <p:extLst>
      <p:ext uri="{BB962C8B-B14F-4D97-AF65-F5344CB8AC3E}">
        <p14:creationId xmlns:p14="http://schemas.microsoft.com/office/powerpoint/2010/main" val="9855607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E3B97277-2526-4557-81F6-9E8824082387}"/>
              </a:ext>
            </a:extLst>
          </p:cNvPr>
          <p:cNvSpPr txBox="1">
            <a:spLocks/>
          </p:cNvSpPr>
          <p:nvPr/>
        </p:nvSpPr>
        <p:spPr>
          <a:xfrm>
            <a:off x="304800" y="152400"/>
            <a:ext cx="11582400" cy="685800"/>
          </a:xfrm>
          <a:prstGeom prst="rect">
            <a:avLst/>
          </a:prstGeom>
        </p:spPr>
        <p:txBody>
          <a:bodyPr vert="horz" lIns="91440" tIns="45720" rIns="91440" bIns="45720" rtlCol="0" anchor="ctr">
            <a:norm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457200">
              <a:spcBef>
                <a:spcPct val="0"/>
              </a:spcBef>
            </a:pPr>
            <a:r>
              <a:rPr lang="en-US" sz="3600" b="1">
                <a:solidFill>
                  <a:srgbClr val="036A37"/>
                </a:solidFill>
                <a:latin typeface="+mj-lt"/>
                <a:ea typeface="+mj-ea"/>
                <a:cs typeface="+mj-cs"/>
              </a:rPr>
              <a:t>Benefits of New Timeline</a:t>
            </a:r>
            <a:endParaRPr lang="en-US" sz="3600" b="1" dirty="0">
              <a:solidFill>
                <a:srgbClr val="036A37"/>
              </a:solidFill>
              <a:latin typeface="+mj-lt"/>
              <a:ea typeface="+mj-ea"/>
              <a:cs typeface="+mj-cs"/>
            </a:endParaRPr>
          </a:p>
        </p:txBody>
      </p:sp>
      <p:sp>
        <p:nvSpPr>
          <p:cNvPr id="3" name="Content Placeholder 1">
            <a:extLst>
              <a:ext uri="{FF2B5EF4-FFF2-40B4-BE49-F238E27FC236}">
                <a16:creationId xmlns:a16="http://schemas.microsoft.com/office/drawing/2014/main" id="{75064161-BD91-41CD-94C6-9C68696B3DA2}"/>
              </a:ext>
            </a:extLst>
          </p:cNvPr>
          <p:cNvSpPr txBox="1">
            <a:spLocks/>
          </p:cNvSpPr>
          <p:nvPr/>
        </p:nvSpPr>
        <p:spPr>
          <a:xfrm>
            <a:off x="152400" y="990600"/>
            <a:ext cx="6172200" cy="42672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600" dirty="0">
                <a:latin typeface="+mn-lt"/>
              </a:rPr>
              <a:t>New FY TFM 2-4700 guidance available the day after the prior FY financial statements are published</a:t>
            </a:r>
          </a:p>
          <a:p>
            <a:r>
              <a:rPr lang="en-US" sz="2600" dirty="0" err="1">
                <a:latin typeface="+mn-lt"/>
              </a:rPr>
              <a:t>USSGL</a:t>
            </a:r>
            <a:r>
              <a:rPr lang="en-US" sz="2600" dirty="0">
                <a:latin typeface="+mn-lt"/>
              </a:rPr>
              <a:t> crosswalks are published by the end of 1</a:t>
            </a:r>
            <a:r>
              <a:rPr lang="en-US" sz="2600" baseline="30000" dirty="0">
                <a:latin typeface="+mn-lt"/>
              </a:rPr>
              <a:t>st</a:t>
            </a:r>
            <a:r>
              <a:rPr lang="en-US" sz="2600" dirty="0">
                <a:latin typeface="+mn-lt"/>
              </a:rPr>
              <a:t> quarter</a:t>
            </a:r>
          </a:p>
          <a:p>
            <a:r>
              <a:rPr lang="en-US" sz="2600" dirty="0">
                <a:latin typeface="+mn-lt"/>
              </a:rPr>
              <a:t>Agencies able to finalize current year financial statement templates in 2</a:t>
            </a:r>
            <a:r>
              <a:rPr lang="en-US" sz="2600" baseline="30000" dirty="0">
                <a:latin typeface="+mn-lt"/>
              </a:rPr>
              <a:t>nd</a:t>
            </a:r>
            <a:r>
              <a:rPr lang="en-US" sz="2600" dirty="0">
                <a:latin typeface="+mn-lt"/>
              </a:rPr>
              <a:t> quarter</a:t>
            </a:r>
          </a:p>
          <a:p>
            <a:r>
              <a:rPr lang="en-US" sz="2600" dirty="0">
                <a:latin typeface="+mn-lt"/>
              </a:rPr>
              <a:t>3</a:t>
            </a:r>
            <a:r>
              <a:rPr lang="en-US" sz="2600" baseline="30000" dirty="0">
                <a:latin typeface="+mn-lt"/>
              </a:rPr>
              <a:t>rd</a:t>
            </a:r>
            <a:r>
              <a:rPr lang="en-US" sz="2600" dirty="0">
                <a:latin typeface="+mn-lt"/>
              </a:rPr>
              <a:t> quarter and year-end financial statements based on the same set of guidance</a:t>
            </a:r>
          </a:p>
          <a:p>
            <a:r>
              <a:rPr lang="en-US" sz="2600" dirty="0">
                <a:latin typeface="+mn-lt"/>
              </a:rPr>
              <a:t>Agency auditors should be able to do more audit work based on 3</a:t>
            </a:r>
            <a:r>
              <a:rPr lang="en-US" sz="2600" baseline="30000" dirty="0">
                <a:latin typeface="+mn-lt"/>
              </a:rPr>
              <a:t>rd</a:t>
            </a:r>
            <a:r>
              <a:rPr lang="en-US" sz="2600" dirty="0">
                <a:latin typeface="+mn-lt"/>
              </a:rPr>
              <a:t> quarter</a:t>
            </a:r>
          </a:p>
          <a:p>
            <a:endParaRPr lang="en-US" sz="2600" dirty="0">
              <a:latin typeface="+mn-lt"/>
            </a:endParaRPr>
          </a:p>
          <a:p>
            <a:pPr>
              <a:buSzPct val="85000"/>
              <a:defRPr/>
            </a:pPr>
            <a:endParaRPr lang="en-US" sz="2600" dirty="0">
              <a:solidFill>
                <a:srgbClr val="292934"/>
              </a:solidFill>
              <a:latin typeface="+mn-lt"/>
            </a:endParaRPr>
          </a:p>
          <a:p>
            <a:pPr>
              <a:buSzPct val="85000"/>
              <a:defRPr/>
            </a:pPr>
            <a:endParaRPr lang="en-US" sz="2600" dirty="0">
              <a:solidFill>
                <a:srgbClr val="292934"/>
              </a:solidFill>
              <a:latin typeface="+mn-lt"/>
            </a:endParaRPr>
          </a:p>
          <a:p>
            <a:pPr lvl="1">
              <a:buSzPct val="85000"/>
              <a:defRPr/>
            </a:pPr>
            <a:endParaRPr lang="en-US" sz="2600" dirty="0">
              <a:solidFill>
                <a:srgbClr val="292934"/>
              </a:solidFill>
              <a:latin typeface="+mn-lt"/>
            </a:endParaRPr>
          </a:p>
          <a:p>
            <a:pPr lvl="1">
              <a:buSzPct val="85000"/>
              <a:defRPr/>
            </a:pPr>
            <a:endParaRPr lang="en-US" sz="2600" dirty="0">
              <a:solidFill>
                <a:srgbClr val="292934"/>
              </a:solidFill>
              <a:latin typeface="+mn-lt"/>
            </a:endParaRPr>
          </a:p>
        </p:txBody>
      </p:sp>
      <p:sp>
        <p:nvSpPr>
          <p:cNvPr id="4" name="Rectangle 3">
            <a:extLst>
              <a:ext uri="{FF2B5EF4-FFF2-40B4-BE49-F238E27FC236}">
                <a16:creationId xmlns:a16="http://schemas.microsoft.com/office/drawing/2014/main" id="{50CC07DE-5853-407C-B2E7-C09340A26CCD}"/>
              </a:ext>
            </a:extLst>
          </p:cNvPr>
          <p:cNvSpPr/>
          <p:nvPr/>
        </p:nvSpPr>
        <p:spPr>
          <a:xfrm>
            <a:off x="304800" y="838200"/>
            <a:ext cx="5212080" cy="18288"/>
          </a:xfrm>
          <a:prstGeom prst="rect">
            <a:avLst/>
          </a:prstGeom>
          <a:solidFill>
            <a:srgbClr val="043253"/>
          </a:solidFill>
          <a:ln>
            <a:solidFill>
              <a:srgbClr val="04325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1969066D-8E3C-444D-8B63-766481417CB9}"/>
              </a:ext>
            </a:extLst>
          </p:cNvPr>
          <p:cNvPicPr>
            <a:picLocks noChangeAspect="1"/>
          </p:cNvPicPr>
          <p:nvPr/>
        </p:nvPicPr>
        <p:blipFill rotWithShape="1">
          <a:blip r:embed="rId2">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 uri="{837473B0-CC2E-450A-ABE3-18F120FF3D39}">
                <a1611:picAttrSrcUrl xmlns:a1611="http://schemas.microsoft.com/office/drawing/2016/11/main" r:id="rId4"/>
              </a:ext>
            </a:extLst>
          </a:blip>
          <a:srcRect r="7294"/>
          <a:stretch/>
        </p:blipFill>
        <p:spPr>
          <a:xfrm>
            <a:off x="5943600" y="1746687"/>
            <a:ext cx="5917580" cy="4196913"/>
          </a:xfrm>
          <a:prstGeom prst="rect">
            <a:avLst/>
          </a:prstGeom>
        </p:spPr>
      </p:pic>
      <p:pic>
        <p:nvPicPr>
          <p:cNvPr id="6" name="Picture 5">
            <a:extLst>
              <a:ext uri="{FF2B5EF4-FFF2-40B4-BE49-F238E27FC236}">
                <a16:creationId xmlns:a16="http://schemas.microsoft.com/office/drawing/2014/main" id="{3DF16BED-0928-47F4-B3D7-BAE1B4597484}"/>
              </a:ext>
            </a:extLst>
          </p:cNvPr>
          <p:cNvPicPr>
            <a:picLocks noChangeAspect="1"/>
          </p:cNvPicPr>
          <p:nvPr/>
        </p:nvPicPr>
        <p:blipFill>
          <a:blip r:embed="rId5"/>
          <a:stretch>
            <a:fillRect/>
          </a:stretch>
        </p:blipFill>
        <p:spPr>
          <a:xfrm>
            <a:off x="10125333" y="6334190"/>
            <a:ext cx="2066667" cy="523810"/>
          </a:xfrm>
          <a:prstGeom prst="rect">
            <a:avLst/>
          </a:prstGeom>
        </p:spPr>
      </p:pic>
    </p:spTree>
    <p:extLst>
      <p:ext uri="{BB962C8B-B14F-4D97-AF65-F5344CB8AC3E}">
        <p14:creationId xmlns:p14="http://schemas.microsoft.com/office/powerpoint/2010/main" val="26097404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764D5F6-A333-4029-A127-F4FC3719AB98}"/>
              </a:ext>
            </a:extLst>
          </p:cNvPr>
          <p:cNvSpPr txBox="1"/>
          <p:nvPr/>
        </p:nvSpPr>
        <p:spPr>
          <a:xfrm>
            <a:off x="3171039" y="964734"/>
            <a:ext cx="5970864" cy="5262979"/>
          </a:xfrm>
          <a:prstGeom prst="rect">
            <a:avLst/>
          </a:prstGeom>
          <a:noFill/>
        </p:spPr>
        <p:txBody>
          <a:bodyPr wrap="square">
            <a:spAutoFit/>
          </a:bodyPr>
          <a:lstStyle/>
          <a:p>
            <a:pPr algn="l"/>
            <a:r>
              <a:rPr lang="en-US" sz="1400" b="0" i="0" u="none" strike="noStrike" dirty="0">
                <a:solidFill>
                  <a:srgbClr val="0064BC"/>
                </a:solidFill>
                <a:effectLst/>
                <a:latin typeface="MercurySSm-Book-Pro_Web"/>
                <a:hlinkClick r:id="rId2"/>
              </a:rPr>
              <a:t>OMB Circular A-136</a:t>
            </a:r>
            <a:r>
              <a:rPr lang="en-US" sz="1400" b="0" i="0" dirty="0">
                <a:solidFill>
                  <a:srgbClr val="0A2458"/>
                </a:solidFill>
                <a:effectLst/>
                <a:latin typeface="MercurySSm-Book-Pro_Web"/>
              </a:rPr>
              <a:t>, Financial Reporting Requirements – Revised (8/10/2021) (121 pages)</a:t>
            </a:r>
          </a:p>
          <a:p>
            <a:pPr algn="l"/>
            <a:r>
              <a:rPr lang="en-US" sz="1400" b="0" i="0" u="none" strike="noStrike" dirty="0">
                <a:solidFill>
                  <a:srgbClr val="0064BC"/>
                </a:solidFill>
                <a:effectLst/>
                <a:latin typeface="MercurySSm-Book-Pro_Web"/>
                <a:hlinkClick r:id="rId3"/>
              </a:rPr>
              <a:t>OMB Circular A-136</a:t>
            </a:r>
            <a:r>
              <a:rPr lang="en-US" sz="1400" b="0" i="0" dirty="0">
                <a:solidFill>
                  <a:srgbClr val="0A2458"/>
                </a:solidFill>
                <a:effectLst/>
                <a:latin typeface="MercurySSm-Book-Pro_Web"/>
              </a:rPr>
              <a:t>, Financial Reporting Requirements – Revised (8/27/2020) (120 pages)</a:t>
            </a:r>
          </a:p>
          <a:p>
            <a:pPr algn="l"/>
            <a:r>
              <a:rPr lang="en-US" sz="1400" b="0" i="0" u="none" strike="noStrike" dirty="0">
                <a:solidFill>
                  <a:srgbClr val="0064BC"/>
                </a:solidFill>
                <a:effectLst/>
                <a:latin typeface="MercurySSm-Book-Pro_Web"/>
                <a:hlinkClick r:id="rId4"/>
              </a:rPr>
              <a:t>OMB Circular A-136</a:t>
            </a:r>
            <a:r>
              <a:rPr lang="en-US" sz="1400" b="0" i="0" u="none" strike="noStrike" dirty="0">
                <a:solidFill>
                  <a:srgbClr val="0064BC"/>
                </a:solidFill>
                <a:effectLst/>
                <a:latin typeface="MercurySSm-Book-Pro_Web"/>
              </a:rPr>
              <a:t>,</a:t>
            </a:r>
            <a:r>
              <a:rPr lang="en-US" sz="1400" b="0" i="0" dirty="0">
                <a:solidFill>
                  <a:srgbClr val="0A2458"/>
                </a:solidFill>
                <a:effectLst/>
                <a:latin typeface="MercurySSm-Book-Pro_Web"/>
              </a:rPr>
              <a:t> Financial Reporting Requirements – Revised (6/28/2019) (119 pages)</a:t>
            </a:r>
          </a:p>
          <a:p>
            <a:pPr algn="l"/>
            <a:r>
              <a:rPr lang="en-US" sz="1400" b="0" i="0" u="none" strike="noStrike" dirty="0">
                <a:solidFill>
                  <a:srgbClr val="0064BC"/>
                </a:solidFill>
                <a:effectLst/>
                <a:latin typeface="MercurySSm-Book-Pro_Web"/>
                <a:hlinkClick r:id="rId5"/>
              </a:rPr>
              <a:t>OMB Circular A-136</a:t>
            </a:r>
            <a:r>
              <a:rPr lang="en-US" sz="1400" b="0" i="0" u="none" strike="noStrike" dirty="0">
                <a:solidFill>
                  <a:srgbClr val="0064BC"/>
                </a:solidFill>
                <a:effectLst/>
                <a:latin typeface="MercurySSm-Book-Pro_Web"/>
              </a:rPr>
              <a:t>,</a:t>
            </a:r>
            <a:r>
              <a:rPr lang="en-US" sz="1400" b="0" i="0" dirty="0">
                <a:solidFill>
                  <a:srgbClr val="0A2458"/>
                </a:solidFill>
                <a:effectLst/>
                <a:latin typeface="MercurySSm-Book-Pro_Web"/>
              </a:rPr>
              <a:t> Financial Reporting Requirements – Revised  (7/30/2018) (123 pages) </a:t>
            </a:r>
            <a:endParaRPr lang="en-US" sz="1400" dirty="0">
              <a:solidFill>
                <a:srgbClr val="0A2458"/>
              </a:solidFill>
              <a:latin typeface="MercurySSm-Book-Pro_Web"/>
            </a:endParaRPr>
          </a:p>
          <a:p>
            <a:pPr algn="l"/>
            <a:r>
              <a:rPr lang="en-US" sz="1400" b="0" i="0" u="none" strike="noStrike" dirty="0">
                <a:solidFill>
                  <a:srgbClr val="0064BC"/>
                </a:solidFill>
                <a:effectLst/>
                <a:latin typeface="MercurySSm-Book-Pro_Web"/>
                <a:hlinkClick r:id="rId6"/>
              </a:rPr>
              <a:t>OMB Circular A-136</a:t>
            </a:r>
            <a:r>
              <a:rPr lang="en-US" sz="1400" b="0" i="0" dirty="0">
                <a:solidFill>
                  <a:srgbClr val="0A2458"/>
                </a:solidFill>
                <a:effectLst/>
                <a:latin typeface="MercurySSm-Book-Pro_Web"/>
              </a:rPr>
              <a:t> , Financial Reporting Requirements – Revised (8/15/2017) (124 pages)</a:t>
            </a:r>
          </a:p>
          <a:p>
            <a:pPr algn="l"/>
            <a:r>
              <a:rPr lang="en-US" sz="1400" b="0" i="0" u="none" strike="noStrike" dirty="0">
                <a:solidFill>
                  <a:srgbClr val="0064BC"/>
                </a:solidFill>
                <a:effectLst/>
                <a:highlight>
                  <a:srgbClr val="FFFF00"/>
                </a:highlight>
                <a:latin typeface="MercurySSm-Book-Pro_Web"/>
                <a:hlinkClick r:id="rId7"/>
              </a:rPr>
              <a:t>OMB Circular A-136</a:t>
            </a:r>
            <a:r>
              <a:rPr lang="en-US" sz="1400" b="0" i="0" u="none" strike="noStrike" dirty="0">
                <a:solidFill>
                  <a:srgbClr val="0064BC"/>
                </a:solidFill>
                <a:effectLst/>
                <a:highlight>
                  <a:srgbClr val="FFFF00"/>
                </a:highlight>
                <a:latin typeface="MercurySSm-Book-Pro_Web"/>
              </a:rPr>
              <a:t>,</a:t>
            </a:r>
            <a:r>
              <a:rPr lang="en-US" sz="1400" b="0" i="0" dirty="0">
                <a:solidFill>
                  <a:srgbClr val="0A2458"/>
                </a:solidFill>
                <a:effectLst/>
                <a:highlight>
                  <a:srgbClr val="FFFF00"/>
                </a:highlight>
                <a:latin typeface="MercurySSm-Book-Pro_Web"/>
              </a:rPr>
              <a:t> Financial Reporting Requirements – Revised (10/7/2016) (172 pages)</a:t>
            </a:r>
          </a:p>
          <a:p>
            <a:pPr algn="l"/>
            <a:r>
              <a:rPr lang="en-US" sz="1400" b="0" i="0" u="none" strike="noStrike" dirty="0">
                <a:solidFill>
                  <a:srgbClr val="0064BC"/>
                </a:solidFill>
                <a:effectLst/>
                <a:latin typeface="MercurySSm-Book-Pro_Web"/>
                <a:hlinkClick r:id="rId8"/>
              </a:rPr>
              <a:t>OMB Circular A-136</a:t>
            </a:r>
            <a:r>
              <a:rPr lang="en-US" sz="1400" b="0" i="0" u="none" strike="noStrike" dirty="0">
                <a:solidFill>
                  <a:srgbClr val="0064BC"/>
                </a:solidFill>
                <a:effectLst/>
                <a:latin typeface="MercurySSm-Book-Pro_Web"/>
              </a:rPr>
              <a:t>,</a:t>
            </a:r>
            <a:r>
              <a:rPr lang="en-US" sz="1400" b="0" i="0" dirty="0">
                <a:solidFill>
                  <a:srgbClr val="0A2458"/>
                </a:solidFill>
                <a:effectLst/>
                <a:latin typeface="MercurySSm-Book-Pro_Web"/>
              </a:rPr>
              <a:t> Financial Reporting Requirements – Revised (8/4/2015) (186 pages)</a:t>
            </a:r>
            <a:endParaRPr lang="en-US" sz="1400" dirty="0">
              <a:solidFill>
                <a:srgbClr val="0A2458"/>
              </a:solidFill>
              <a:latin typeface="MercurySSm-Book-Pro_Web"/>
            </a:endParaRPr>
          </a:p>
          <a:p>
            <a:pPr algn="l"/>
            <a:r>
              <a:rPr lang="en-US" sz="1400" b="0" i="0" u="none" strike="noStrike" dirty="0">
                <a:solidFill>
                  <a:srgbClr val="0064BC"/>
                </a:solidFill>
                <a:effectLst/>
                <a:latin typeface="MercurySSm-Book-Pro_Web"/>
                <a:hlinkClick r:id="rId9"/>
              </a:rPr>
              <a:t>OMB Circular A-136</a:t>
            </a:r>
            <a:r>
              <a:rPr lang="en-US" sz="1400" b="0" i="0" u="none" strike="noStrike" dirty="0">
                <a:solidFill>
                  <a:srgbClr val="0064BC"/>
                </a:solidFill>
                <a:effectLst/>
                <a:latin typeface="MercurySSm-Book-Pro_Web"/>
              </a:rPr>
              <a:t>,</a:t>
            </a:r>
            <a:r>
              <a:rPr lang="en-US" sz="1400" b="0" i="0" dirty="0">
                <a:solidFill>
                  <a:srgbClr val="0A2458"/>
                </a:solidFill>
                <a:effectLst/>
                <a:latin typeface="MercurySSm-Book-Pro_Web"/>
              </a:rPr>
              <a:t> Financial Reporting Requirements – Revised (09/18/2014) (183 pages)</a:t>
            </a:r>
            <a:endParaRPr lang="en-US" sz="1400" dirty="0">
              <a:solidFill>
                <a:srgbClr val="0A2458"/>
              </a:solidFill>
              <a:latin typeface="MercurySSm-Book-Pro_Web"/>
            </a:endParaRPr>
          </a:p>
          <a:p>
            <a:pPr algn="l"/>
            <a:r>
              <a:rPr lang="en-US" sz="1400" b="0" i="0" u="none" strike="noStrike" dirty="0">
                <a:solidFill>
                  <a:srgbClr val="0064BC"/>
                </a:solidFill>
                <a:effectLst/>
                <a:latin typeface="MercurySSm-Book-Pro_Web"/>
                <a:hlinkClick r:id="rId10"/>
              </a:rPr>
              <a:t>OMB Circular A-136</a:t>
            </a:r>
            <a:r>
              <a:rPr lang="en-US" sz="1400" b="0" i="0" u="none" strike="noStrike" dirty="0">
                <a:solidFill>
                  <a:srgbClr val="0064BC"/>
                </a:solidFill>
                <a:effectLst/>
                <a:latin typeface="MercurySSm-Book-Pro_Web"/>
              </a:rPr>
              <a:t>,</a:t>
            </a:r>
            <a:r>
              <a:rPr lang="en-US" sz="1400" b="0" i="0" dirty="0">
                <a:solidFill>
                  <a:srgbClr val="0A2458"/>
                </a:solidFill>
                <a:effectLst/>
                <a:latin typeface="MercurySSm-Book-Pro_Web"/>
              </a:rPr>
              <a:t> Financial Reporting Requirements – Revised (10/21/2013) (185 pages)</a:t>
            </a:r>
            <a:endParaRPr lang="en-US" sz="1400" dirty="0">
              <a:solidFill>
                <a:srgbClr val="0A2458"/>
              </a:solidFill>
              <a:latin typeface="MercurySSm-Book-Pro_Web"/>
            </a:endParaRPr>
          </a:p>
          <a:p>
            <a:pPr algn="l"/>
            <a:r>
              <a:rPr lang="en-US" sz="1400" b="0" i="0" u="none" strike="noStrike" dirty="0">
                <a:solidFill>
                  <a:srgbClr val="0064BC"/>
                </a:solidFill>
                <a:effectLst/>
                <a:latin typeface="MercurySSm-Book-Pro_Web"/>
                <a:hlinkClick r:id="rId11"/>
              </a:rPr>
              <a:t>OMB Circular A-136</a:t>
            </a:r>
            <a:r>
              <a:rPr lang="en-US" sz="1400" b="0" i="0" u="none" strike="noStrike" dirty="0">
                <a:solidFill>
                  <a:srgbClr val="0064BC"/>
                </a:solidFill>
                <a:effectLst/>
                <a:latin typeface="MercurySSm-Book-Pro_Web"/>
              </a:rPr>
              <a:t>,</a:t>
            </a:r>
            <a:r>
              <a:rPr lang="en-US" sz="1400" b="0" i="0" dirty="0">
                <a:solidFill>
                  <a:srgbClr val="0A2458"/>
                </a:solidFill>
                <a:effectLst/>
                <a:latin typeface="MercurySSm-Book-Pro_Web"/>
              </a:rPr>
              <a:t> Financial Reporting Requirements – Revised (8/3/2012) (181 pages)</a:t>
            </a:r>
            <a:endParaRPr lang="en-US" sz="1400" dirty="0">
              <a:solidFill>
                <a:srgbClr val="0A2458"/>
              </a:solidFill>
              <a:latin typeface="MercurySSm-Book-Pro_Web"/>
            </a:endParaRPr>
          </a:p>
          <a:p>
            <a:pPr algn="l"/>
            <a:r>
              <a:rPr lang="en-US" sz="1400" b="0" i="0" u="none" strike="noStrike" dirty="0">
                <a:solidFill>
                  <a:srgbClr val="9C1919"/>
                </a:solidFill>
                <a:effectLst/>
                <a:latin typeface="MercurySSm-Book-Pro_Web"/>
                <a:hlinkClick r:id="rId12"/>
              </a:rPr>
              <a:t>OMB Circular A-136</a:t>
            </a:r>
            <a:r>
              <a:rPr lang="en-US" sz="1400" b="0" i="0" u="none" strike="noStrike" dirty="0">
                <a:solidFill>
                  <a:srgbClr val="9C1919"/>
                </a:solidFill>
                <a:effectLst/>
                <a:latin typeface="MercurySSm-Book-Pro_Web"/>
              </a:rPr>
              <a:t>,</a:t>
            </a:r>
            <a:r>
              <a:rPr lang="en-US" sz="1400" b="0" i="0" dirty="0">
                <a:solidFill>
                  <a:srgbClr val="0A2458"/>
                </a:solidFill>
                <a:effectLst/>
                <a:latin typeface="MercurySSm-Book-Pro_Web"/>
              </a:rPr>
              <a:t> Financial Reporting Requirements – Revised (10/27/2011) (182 pages)</a:t>
            </a:r>
          </a:p>
          <a:p>
            <a:pPr algn="l"/>
            <a:r>
              <a:rPr lang="en-US" sz="1400" b="0" i="0" u="none" strike="noStrike" dirty="0">
                <a:solidFill>
                  <a:srgbClr val="0064BC"/>
                </a:solidFill>
                <a:effectLst/>
                <a:latin typeface="MercurySSm-Book-Pro_Web"/>
                <a:hlinkClick r:id="rId13"/>
              </a:rPr>
              <a:t>OMB Circular A-136</a:t>
            </a:r>
            <a:r>
              <a:rPr lang="en-US" sz="1400" b="0" i="0" u="none" strike="noStrike" dirty="0">
                <a:solidFill>
                  <a:srgbClr val="0064BC"/>
                </a:solidFill>
                <a:effectLst/>
                <a:latin typeface="MercurySSm-Book-Pro_Web"/>
              </a:rPr>
              <a:t>,</a:t>
            </a:r>
            <a:r>
              <a:rPr lang="en-US" sz="1400" b="0" i="0" dirty="0">
                <a:solidFill>
                  <a:srgbClr val="0A2458"/>
                </a:solidFill>
                <a:effectLst/>
                <a:latin typeface="MercurySSm-Book-Pro_Web"/>
              </a:rPr>
              <a:t> Financial Reporting Requirements – Revised (09/29/2010) (177 pages)</a:t>
            </a:r>
          </a:p>
        </p:txBody>
      </p:sp>
    </p:spTree>
    <p:extLst>
      <p:ext uri="{BB962C8B-B14F-4D97-AF65-F5344CB8AC3E}">
        <p14:creationId xmlns:p14="http://schemas.microsoft.com/office/powerpoint/2010/main" val="26913052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0" name="Rectangle 39">
            <a:extLst>
              <a:ext uri="{FF2B5EF4-FFF2-40B4-BE49-F238E27FC236}">
                <a16:creationId xmlns:a16="http://schemas.microsoft.com/office/drawing/2014/main" id="{ECC07320-C2CA-4E29-8481-9D9E143C77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Background pattern&#10;&#10;Description automatically generated">
            <a:extLst>
              <a:ext uri="{FF2B5EF4-FFF2-40B4-BE49-F238E27FC236}">
                <a16:creationId xmlns:a16="http://schemas.microsoft.com/office/drawing/2014/main" id="{0FFD85AA-3232-4DDB-B062-6DED599CD083}"/>
              </a:ext>
            </a:extLst>
          </p:cNvPr>
          <p:cNvPicPr>
            <a:picLocks noChangeAspect="1"/>
          </p:cNvPicPr>
          <p:nvPr/>
        </p:nvPicPr>
        <p:blipFill rotWithShape="1">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r="2358"/>
          <a:stretch/>
        </p:blipFill>
        <p:spPr>
          <a:xfrm flipH="1">
            <a:off x="1" y="10"/>
            <a:ext cx="9669642" cy="6857990"/>
          </a:xfrm>
          <a:prstGeom prst="rect">
            <a:avLst/>
          </a:prstGeom>
        </p:spPr>
      </p:pic>
      <p:sp>
        <p:nvSpPr>
          <p:cNvPr id="42" name="Rectangle 41">
            <a:extLst>
              <a:ext uri="{FF2B5EF4-FFF2-40B4-BE49-F238E27FC236}">
                <a16:creationId xmlns:a16="http://schemas.microsoft.com/office/drawing/2014/main" id="{178FB36B-5BFE-42CA-BC60-1115E0D95E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A01AC98D-0EAC-45BE-82B8-353DADDB9EB3}"/>
              </a:ext>
            </a:extLst>
          </p:cNvPr>
          <p:cNvSpPr txBox="1"/>
          <p:nvPr/>
        </p:nvSpPr>
        <p:spPr>
          <a:xfrm>
            <a:off x="7935402" y="743447"/>
            <a:ext cx="3570798" cy="3692028"/>
          </a:xfrm>
          <a:prstGeom prst="rect">
            <a:avLst/>
          </a:prstGeom>
          <a:noFill/>
        </p:spPr>
        <p:txBody>
          <a:bodyPr vert="horz" lIns="91440" tIns="45720" rIns="91440" bIns="45720" rtlCol="0" anchor="b">
            <a:normAutofit/>
          </a:bodyPr>
          <a:lstStyle/>
          <a:p>
            <a:pPr>
              <a:lnSpc>
                <a:spcPct val="90000"/>
              </a:lnSpc>
              <a:spcBef>
                <a:spcPct val="0"/>
              </a:spcBef>
              <a:spcAft>
                <a:spcPts val="600"/>
              </a:spcAft>
            </a:pPr>
            <a:r>
              <a:rPr lang="en-US" sz="4800" dirty="0">
                <a:latin typeface="+mj-lt"/>
                <a:ea typeface="+mj-ea"/>
                <a:cs typeface="+mj-cs"/>
              </a:rPr>
              <a:t>Government Financial Management Reporting Vision</a:t>
            </a:r>
          </a:p>
        </p:txBody>
      </p:sp>
      <p:pic>
        <p:nvPicPr>
          <p:cNvPr id="3" name="Picture 2">
            <a:extLst>
              <a:ext uri="{FF2B5EF4-FFF2-40B4-BE49-F238E27FC236}">
                <a16:creationId xmlns:a16="http://schemas.microsoft.com/office/drawing/2014/main" id="{5403184D-7A6A-442E-922C-28972DF1B65E}"/>
              </a:ext>
            </a:extLst>
          </p:cNvPr>
          <p:cNvPicPr>
            <a:picLocks noChangeAspect="1"/>
          </p:cNvPicPr>
          <p:nvPr/>
        </p:nvPicPr>
        <p:blipFill>
          <a:blip r:embed="rId5"/>
          <a:stretch>
            <a:fillRect/>
          </a:stretch>
        </p:blipFill>
        <p:spPr>
          <a:xfrm>
            <a:off x="10125333" y="6334190"/>
            <a:ext cx="2066667" cy="523810"/>
          </a:xfrm>
          <a:prstGeom prst="rect">
            <a:avLst/>
          </a:prstGeom>
        </p:spPr>
      </p:pic>
    </p:spTree>
    <p:extLst>
      <p:ext uri="{BB962C8B-B14F-4D97-AF65-F5344CB8AC3E}">
        <p14:creationId xmlns:p14="http://schemas.microsoft.com/office/powerpoint/2010/main" val="309635185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10578</TotalTime>
  <Words>1073</Words>
  <Application>Microsoft Office PowerPoint</Application>
  <PresentationFormat>Widescreen</PresentationFormat>
  <Paragraphs>128</Paragraphs>
  <Slides>13</Slides>
  <Notes>5</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13</vt:i4>
      </vt:variant>
    </vt:vector>
  </HeadingPairs>
  <TitlesOfParts>
    <vt:vector size="23" baseType="lpstr">
      <vt:lpstr>Arial</vt:lpstr>
      <vt:lpstr>Calibri</vt:lpstr>
      <vt:lpstr>Calibri Light</vt:lpstr>
      <vt:lpstr>Garamond</vt:lpstr>
      <vt:lpstr>MercurySSm-Book-Pro_Web</vt:lpstr>
      <vt:lpstr>Times New Roman</vt:lpstr>
      <vt:lpstr>Verdana</vt:lpstr>
      <vt:lpstr>Office Theme</vt:lpstr>
      <vt:lpstr>1_Office Theme</vt:lpstr>
      <vt:lpstr>Custom Design</vt:lpstr>
      <vt:lpstr>  OMB Updates  A-136  Audit Bulletin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BPD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KMP</dc:creator>
  <cp:lastModifiedBy>Jaime Saling</cp:lastModifiedBy>
  <cp:revision>253</cp:revision>
  <cp:lastPrinted>2019-07-11T12:45:10Z</cp:lastPrinted>
  <dcterms:created xsi:type="dcterms:W3CDTF">2014-08-04T00:16:53Z</dcterms:created>
  <dcterms:modified xsi:type="dcterms:W3CDTF">2022-05-13T13:55:15Z</dcterms:modified>
</cp:coreProperties>
</file>