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56" r:id="rId2"/>
  </p:sldMasterIdLst>
  <p:notesMasterIdLst>
    <p:notesMasterId r:id="rId10"/>
  </p:notesMasterIdLst>
  <p:sldIdLst>
    <p:sldId id="424" r:id="rId3"/>
    <p:sldId id="427" r:id="rId4"/>
    <p:sldId id="428" r:id="rId5"/>
    <p:sldId id="429" r:id="rId6"/>
    <p:sldId id="430" r:id="rId7"/>
    <p:sldId id="431" r:id="rId8"/>
    <p:sldId id="375" r:id="rId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99"/>
    <a:srgbClr val="008000"/>
    <a:srgbClr val="FFFFA7"/>
    <a:srgbClr val="0000FF"/>
    <a:srgbClr val="FFFFD5"/>
    <a:srgbClr val="FFFFB9"/>
    <a:srgbClr val="FFFF85"/>
    <a:srgbClr val="EA7500"/>
    <a:srgbClr val="E2FDFE"/>
    <a:srgbClr val="92D3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91" autoAdjust="0"/>
    <p:restoredTop sz="88140" autoAdjust="0"/>
  </p:normalViewPr>
  <p:slideViewPr>
    <p:cSldViewPr>
      <p:cViewPr varScale="1">
        <p:scale>
          <a:sx n="91" d="100"/>
          <a:sy n="91" d="100"/>
        </p:scale>
        <p:origin x="208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832" y="-91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80CF665-F791-452A-A87F-8349AC9FB5BB}" type="datetimeFigureOut">
              <a:rPr lang="en-US"/>
              <a:pPr>
                <a:defRPr/>
              </a:pPr>
              <a:t>6/22/2017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40999A6-62F5-41D9-A74C-D7B6277B0C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4186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AB553-18E4-4EE6-90CA-E1342EC73F09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818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1301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AB553-18E4-4EE6-90CA-E1342EC73F09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665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1301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AB553-18E4-4EE6-90CA-E1342EC73F09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665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1301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AB553-18E4-4EE6-90CA-E1342EC73F09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6653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1301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AB553-18E4-4EE6-90CA-E1342EC73F09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6653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1301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AB553-18E4-4EE6-90CA-E1342EC73F09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665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C0545-6FFD-4781-A781-4B5491DBEA8B}" type="datetime1">
              <a:rPr lang="en-US" smtClean="0"/>
              <a:t>6/22/2017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E4948-63FE-4259-82CB-506DDCA0AE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5FB59-A4DF-4CFD-9D83-4EBC3F8A8414}" type="datetime1">
              <a:rPr lang="en-US" smtClean="0"/>
              <a:t>6/22/2017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69A25-5622-4F21-AD0A-DEF1040B67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5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5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07E3F-E8F2-43BF-81A6-6ADDDB6A95BB}" type="datetime1">
              <a:rPr lang="en-US" smtClean="0"/>
              <a:t>6/22/2017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E3F94-5A56-4623-8429-C7FF2C07A0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990" y="534654"/>
            <a:ext cx="6996210" cy="1115413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600" b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7293" y="1453781"/>
            <a:ext cx="7602279" cy="866046"/>
          </a:xfrm>
        </p:spPr>
        <p:txBody>
          <a:bodyPr>
            <a:normAutofit/>
          </a:bodyPr>
          <a:lstStyle>
            <a:lvl1pPr marL="0" indent="0" algn="l">
              <a:buNone/>
              <a:defRPr sz="24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8282524" y="6545076"/>
            <a:ext cx="69602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1050" dirty="0" smtClean="0">
                <a:solidFill>
                  <a:srgbClr val="ED722F"/>
                </a:solidFill>
                <a:latin typeface="Arial Narrow"/>
              </a:rPr>
              <a:t>June 2016</a:t>
            </a:r>
            <a:endParaRPr lang="en-US" sz="1050" dirty="0">
              <a:solidFill>
                <a:srgbClr val="ED722F"/>
              </a:solidFill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74042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Title Slide">
    <p:bg>
      <p:bgPr>
        <a:solidFill>
          <a:schemeClr val="tx2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22250" y="123825"/>
            <a:ext cx="8664574" cy="645795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reeform 9"/>
          <p:cNvSpPr/>
          <p:nvPr userDrawn="1"/>
        </p:nvSpPr>
        <p:spPr>
          <a:xfrm>
            <a:off x="-9144" y="5104784"/>
            <a:ext cx="9153144" cy="459694"/>
          </a:xfrm>
          <a:custGeom>
            <a:avLst/>
            <a:gdLst>
              <a:gd name="connsiteX0" fmla="*/ 0 w 9158514"/>
              <a:gd name="connsiteY0" fmla="*/ 246743 h 464457"/>
              <a:gd name="connsiteX1" fmla="*/ 2024743 w 9158514"/>
              <a:gd name="connsiteY1" fmla="*/ 246743 h 464457"/>
              <a:gd name="connsiteX2" fmla="*/ 2256971 w 9158514"/>
              <a:gd name="connsiteY2" fmla="*/ 464457 h 464457"/>
              <a:gd name="connsiteX3" fmla="*/ 9158514 w 9158514"/>
              <a:gd name="connsiteY3" fmla="*/ 464457 h 464457"/>
              <a:gd name="connsiteX4" fmla="*/ 9158514 w 9158514"/>
              <a:gd name="connsiteY4" fmla="*/ 0 h 464457"/>
              <a:gd name="connsiteX5" fmla="*/ 7257 w 9158514"/>
              <a:gd name="connsiteY5" fmla="*/ 0 h 464457"/>
              <a:gd name="connsiteX6" fmla="*/ 0 w 9158514"/>
              <a:gd name="connsiteY6" fmla="*/ 246743 h 464457"/>
              <a:gd name="connsiteX0" fmla="*/ 7043 w 9165557"/>
              <a:gd name="connsiteY0" fmla="*/ 246743 h 464457"/>
              <a:gd name="connsiteX1" fmla="*/ 2031786 w 9165557"/>
              <a:gd name="connsiteY1" fmla="*/ 246743 h 464457"/>
              <a:gd name="connsiteX2" fmla="*/ 2264014 w 9165557"/>
              <a:gd name="connsiteY2" fmla="*/ 464457 h 464457"/>
              <a:gd name="connsiteX3" fmla="*/ 9165557 w 9165557"/>
              <a:gd name="connsiteY3" fmla="*/ 464457 h 464457"/>
              <a:gd name="connsiteX4" fmla="*/ 9165557 w 9165557"/>
              <a:gd name="connsiteY4" fmla="*/ 0 h 464457"/>
              <a:gd name="connsiteX5" fmla="*/ 0 w 9165557"/>
              <a:gd name="connsiteY5" fmla="*/ 4763 h 464457"/>
              <a:gd name="connsiteX6" fmla="*/ 7043 w 9165557"/>
              <a:gd name="connsiteY6" fmla="*/ 246743 h 464457"/>
              <a:gd name="connsiteX0" fmla="*/ 2276 w 9160790"/>
              <a:gd name="connsiteY0" fmla="*/ 246743 h 464457"/>
              <a:gd name="connsiteX1" fmla="*/ 2027019 w 9160790"/>
              <a:gd name="connsiteY1" fmla="*/ 246743 h 464457"/>
              <a:gd name="connsiteX2" fmla="*/ 2259247 w 9160790"/>
              <a:gd name="connsiteY2" fmla="*/ 464457 h 464457"/>
              <a:gd name="connsiteX3" fmla="*/ 9160790 w 9160790"/>
              <a:gd name="connsiteY3" fmla="*/ 464457 h 464457"/>
              <a:gd name="connsiteX4" fmla="*/ 9160790 w 9160790"/>
              <a:gd name="connsiteY4" fmla="*/ 0 h 464457"/>
              <a:gd name="connsiteX5" fmla="*/ 0 w 9160790"/>
              <a:gd name="connsiteY5" fmla="*/ 4763 h 464457"/>
              <a:gd name="connsiteX6" fmla="*/ 2276 w 9160790"/>
              <a:gd name="connsiteY6" fmla="*/ 246743 h 464457"/>
              <a:gd name="connsiteX0" fmla="*/ 2276 w 9160790"/>
              <a:gd name="connsiteY0" fmla="*/ 241980 h 459694"/>
              <a:gd name="connsiteX1" fmla="*/ 2027019 w 9160790"/>
              <a:gd name="connsiteY1" fmla="*/ 241980 h 459694"/>
              <a:gd name="connsiteX2" fmla="*/ 2259247 w 9160790"/>
              <a:gd name="connsiteY2" fmla="*/ 459694 h 459694"/>
              <a:gd name="connsiteX3" fmla="*/ 9160790 w 9160790"/>
              <a:gd name="connsiteY3" fmla="*/ 459694 h 459694"/>
              <a:gd name="connsiteX4" fmla="*/ 9160790 w 9160790"/>
              <a:gd name="connsiteY4" fmla="*/ 2381 h 459694"/>
              <a:gd name="connsiteX5" fmla="*/ 0 w 9160790"/>
              <a:gd name="connsiteY5" fmla="*/ 0 h 459694"/>
              <a:gd name="connsiteX6" fmla="*/ 2276 w 9160790"/>
              <a:gd name="connsiteY6" fmla="*/ 241980 h 459694"/>
              <a:gd name="connsiteX0" fmla="*/ 2276 w 9160790"/>
              <a:gd name="connsiteY0" fmla="*/ 241980 h 459694"/>
              <a:gd name="connsiteX1" fmla="*/ 1886792 w 9160790"/>
              <a:gd name="connsiteY1" fmla="*/ 116619 h 459694"/>
              <a:gd name="connsiteX2" fmla="*/ 2259247 w 9160790"/>
              <a:gd name="connsiteY2" fmla="*/ 459694 h 459694"/>
              <a:gd name="connsiteX3" fmla="*/ 9160790 w 9160790"/>
              <a:gd name="connsiteY3" fmla="*/ 459694 h 459694"/>
              <a:gd name="connsiteX4" fmla="*/ 9160790 w 9160790"/>
              <a:gd name="connsiteY4" fmla="*/ 2381 h 459694"/>
              <a:gd name="connsiteX5" fmla="*/ 0 w 9160790"/>
              <a:gd name="connsiteY5" fmla="*/ 0 h 459694"/>
              <a:gd name="connsiteX6" fmla="*/ 2276 w 9160790"/>
              <a:gd name="connsiteY6" fmla="*/ 241980 h 459694"/>
              <a:gd name="connsiteX0" fmla="*/ 2276 w 9160790"/>
              <a:gd name="connsiteY0" fmla="*/ 241980 h 459694"/>
              <a:gd name="connsiteX1" fmla="*/ 1891558 w 9160790"/>
              <a:gd name="connsiteY1" fmla="*/ 121381 h 459694"/>
              <a:gd name="connsiteX2" fmla="*/ 2259247 w 9160790"/>
              <a:gd name="connsiteY2" fmla="*/ 459694 h 459694"/>
              <a:gd name="connsiteX3" fmla="*/ 9160790 w 9160790"/>
              <a:gd name="connsiteY3" fmla="*/ 459694 h 459694"/>
              <a:gd name="connsiteX4" fmla="*/ 9160790 w 9160790"/>
              <a:gd name="connsiteY4" fmla="*/ 2381 h 459694"/>
              <a:gd name="connsiteX5" fmla="*/ 0 w 9160790"/>
              <a:gd name="connsiteY5" fmla="*/ 0 h 459694"/>
              <a:gd name="connsiteX6" fmla="*/ 2276 w 9160790"/>
              <a:gd name="connsiteY6" fmla="*/ 241980 h 459694"/>
              <a:gd name="connsiteX0" fmla="*/ 2276 w 9160790"/>
              <a:gd name="connsiteY0" fmla="*/ 122918 h 459694"/>
              <a:gd name="connsiteX1" fmla="*/ 1891558 w 9160790"/>
              <a:gd name="connsiteY1" fmla="*/ 121381 h 459694"/>
              <a:gd name="connsiteX2" fmla="*/ 2259247 w 9160790"/>
              <a:gd name="connsiteY2" fmla="*/ 459694 h 459694"/>
              <a:gd name="connsiteX3" fmla="*/ 9160790 w 9160790"/>
              <a:gd name="connsiteY3" fmla="*/ 459694 h 459694"/>
              <a:gd name="connsiteX4" fmla="*/ 9160790 w 9160790"/>
              <a:gd name="connsiteY4" fmla="*/ 2381 h 459694"/>
              <a:gd name="connsiteX5" fmla="*/ 0 w 9160790"/>
              <a:gd name="connsiteY5" fmla="*/ 0 h 459694"/>
              <a:gd name="connsiteX6" fmla="*/ 2276 w 9160790"/>
              <a:gd name="connsiteY6" fmla="*/ 122918 h 459694"/>
              <a:gd name="connsiteX0" fmla="*/ 2276 w 9160790"/>
              <a:gd name="connsiteY0" fmla="*/ 122918 h 459694"/>
              <a:gd name="connsiteX1" fmla="*/ 1917774 w 9160790"/>
              <a:gd name="connsiteY1" fmla="*/ 145194 h 459694"/>
              <a:gd name="connsiteX2" fmla="*/ 2259247 w 9160790"/>
              <a:gd name="connsiteY2" fmla="*/ 459694 h 459694"/>
              <a:gd name="connsiteX3" fmla="*/ 9160790 w 9160790"/>
              <a:gd name="connsiteY3" fmla="*/ 459694 h 459694"/>
              <a:gd name="connsiteX4" fmla="*/ 9160790 w 9160790"/>
              <a:gd name="connsiteY4" fmla="*/ 2381 h 459694"/>
              <a:gd name="connsiteX5" fmla="*/ 0 w 9160790"/>
              <a:gd name="connsiteY5" fmla="*/ 0 h 459694"/>
              <a:gd name="connsiteX6" fmla="*/ 2276 w 9160790"/>
              <a:gd name="connsiteY6" fmla="*/ 122918 h 459694"/>
              <a:gd name="connsiteX0" fmla="*/ 2276 w 9160790"/>
              <a:gd name="connsiteY0" fmla="*/ 144349 h 459694"/>
              <a:gd name="connsiteX1" fmla="*/ 1917774 w 9160790"/>
              <a:gd name="connsiteY1" fmla="*/ 145194 h 459694"/>
              <a:gd name="connsiteX2" fmla="*/ 2259247 w 9160790"/>
              <a:gd name="connsiteY2" fmla="*/ 459694 h 459694"/>
              <a:gd name="connsiteX3" fmla="*/ 9160790 w 9160790"/>
              <a:gd name="connsiteY3" fmla="*/ 459694 h 459694"/>
              <a:gd name="connsiteX4" fmla="*/ 9160790 w 9160790"/>
              <a:gd name="connsiteY4" fmla="*/ 2381 h 459694"/>
              <a:gd name="connsiteX5" fmla="*/ 0 w 9160790"/>
              <a:gd name="connsiteY5" fmla="*/ 0 h 459694"/>
              <a:gd name="connsiteX6" fmla="*/ 2276 w 9160790"/>
              <a:gd name="connsiteY6" fmla="*/ 144349 h 459694"/>
              <a:gd name="connsiteX0" fmla="*/ 2276 w 9160790"/>
              <a:gd name="connsiteY0" fmla="*/ 144349 h 459694"/>
              <a:gd name="connsiteX1" fmla="*/ 1917774 w 9160790"/>
              <a:gd name="connsiteY1" fmla="*/ 145194 h 459694"/>
              <a:gd name="connsiteX2" fmla="*/ 2259247 w 9160790"/>
              <a:gd name="connsiteY2" fmla="*/ 459694 h 459694"/>
              <a:gd name="connsiteX3" fmla="*/ 9160790 w 9160790"/>
              <a:gd name="connsiteY3" fmla="*/ 459694 h 459694"/>
              <a:gd name="connsiteX4" fmla="*/ 9160790 w 9160790"/>
              <a:gd name="connsiteY4" fmla="*/ 2381 h 459694"/>
              <a:gd name="connsiteX5" fmla="*/ 0 w 9160790"/>
              <a:gd name="connsiteY5" fmla="*/ 0 h 459694"/>
              <a:gd name="connsiteX6" fmla="*/ 2276 w 9160790"/>
              <a:gd name="connsiteY6" fmla="*/ 144349 h 459694"/>
              <a:gd name="connsiteX0" fmla="*/ 2276 w 9160790"/>
              <a:gd name="connsiteY0" fmla="*/ 144349 h 459694"/>
              <a:gd name="connsiteX1" fmla="*/ 1917774 w 9160790"/>
              <a:gd name="connsiteY1" fmla="*/ 145194 h 459694"/>
              <a:gd name="connsiteX2" fmla="*/ 2259247 w 9160790"/>
              <a:gd name="connsiteY2" fmla="*/ 459694 h 459694"/>
              <a:gd name="connsiteX3" fmla="*/ 9160790 w 9160790"/>
              <a:gd name="connsiteY3" fmla="*/ 459694 h 459694"/>
              <a:gd name="connsiteX4" fmla="*/ 9160790 w 9160790"/>
              <a:gd name="connsiteY4" fmla="*/ 2381 h 459694"/>
              <a:gd name="connsiteX5" fmla="*/ 0 w 9160790"/>
              <a:gd name="connsiteY5" fmla="*/ 0 h 459694"/>
              <a:gd name="connsiteX6" fmla="*/ 2276 w 9160790"/>
              <a:gd name="connsiteY6" fmla="*/ 144349 h 459694"/>
              <a:gd name="connsiteX0" fmla="*/ 2276 w 9160790"/>
              <a:gd name="connsiteY0" fmla="*/ 144349 h 459694"/>
              <a:gd name="connsiteX1" fmla="*/ 1917774 w 9160790"/>
              <a:gd name="connsiteY1" fmla="*/ 142813 h 459694"/>
              <a:gd name="connsiteX2" fmla="*/ 2259247 w 9160790"/>
              <a:gd name="connsiteY2" fmla="*/ 459694 h 459694"/>
              <a:gd name="connsiteX3" fmla="*/ 9160790 w 9160790"/>
              <a:gd name="connsiteY3" fmla="*/ 459694 h 459694"/>
              <a:gd name="connsiteX4" fmla="*/ 9160790 w 9160790"/>
              <a:gd name="connsiteY4" fmla="*/ 2381 h 459694"/>
              <a:gd name="connsiteX5" fmla="*/ 0 w 9160790"/>
              <a:gd name="connsiteY5" fmla="*/ 0 h 459694"/>
              <a:gd name="connsiteX6" fmla="*/ 2276 w 9160790"/>
              <a:gd name="connsiteY6" fmla="*/ 144349 h 459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0790" h="459694">
                <a:moveTo>
                  <a:pt x="2276" y="144349"/>
                </a:moveTo>
                <a:lnTo>
                  <a:pt x="1917774" y="142813"/>
                </a:lnTo>
                <a:lnTo>
                  <a:pt x="2259247" y="459694"/>
                </a:lnTo>
                <a:lnTo>
                  <a:pt x="9160790" y="459694"/>
                </a:lnTo>
                <a:lnTo>
                  <a:pt x="9160790" y="2381"/>
                </a:lnTo>
                <a:lnTo>
                  <a:pt x="0" y="0"/>
                </a:lnTo>
                <a:cubicBezTo>
                  <a:pt x="759" y="80660"/>
                  <a:pt x="1517" y="63689"/>
                  <a:pt x="2276" y="14434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72026"/>
            <a:ext cx="9144000" cy="27395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990" y="534654"/>
            <a:ext cx="6996210" cy="1115413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600" b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7293" y="1453781"/>
            <a:ext cx="7602279" cy="866046"/>
          </a:xfrm>
        </p:spPr>
        <p:txBody>
          <a:bodyPr>
            <a:normAutofit/>
          </a:bodyPr>
          <a:lstStyle>
            <a:lvl1pPr marL="0" indent="0" algn="l">
              <a:buNone/>
              <a:defRPr sz="24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7517962" y="6581001"/>
            <a:ext cx="114807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1050" dirty="0" smtClean="0">
                <a:solidFill>
                  <a:srgbClr val="ED722F"/>
                </a:solidFill>
                <a:latin typeface="Arial Narrow"/>
              </a:rPr>
              <a:t>December 14, 2015</a:t>
            </a:r>
            <a:endParaRPr lang="en-US" sz="1050" dirty="0">
              <a:solidFill>
                <a:srgbClr val="ED722F"/>
              </a:solidFill>
              <a:latin typeface="Arial Narrow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00"/>
          <a:stretch/>
        </p:blipFill>
        <p:spPr>
          <a:xfrm>
            <a:off x="1" y="2359029"/>
            <a:ext cx="4184649" cy="2745627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2301107"/>
            <a:ext cx="9144000" cy="10632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37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bg>
      <p:bgPr>
        <a:solidFill>
          <a:schemeClr val="tx2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22250" y="123825"/>
            <a:ext cx="8664574" cy="6457950"/>
          </a:xfrm>
          <a:prstGeom prst="rect">
            <a:avLst/>
          </a:prstGeom>
          <a:solidFill>
            <a:schemeClr val="tx2">
              <a:lumMod val="85000"/>
              <a:lumOff val="15000"/>
            </a:schemeClr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9207"/>
            <a:ext cx="9144000" cy="27395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00"/>
          <a:stretch/>
        </p:blipFill>
        <p:spPr>
          <a:xfrm>
            <a:off x="1" y="1989955"/>
            <a:ext cx="4312778" cy="2829695"/>
          </a:xfrm>
          <a:prstGeom prst="rect">
            <a:avLst/>
          </a:prstGeom>
        </p:spPr>
      </p:pic>
      <p:sp>
        <p:nvSpPr>
          <p:cNvPr id="10" name="Freeform 9"/>
          <p:cNvSpPr/>
          <p:nvPr userDrawn="1"/>
        </p:nvSpPr>
        <p:spPr>
          <a:xfrm>
            <a:off x="-9144" y="4791965"/>
            <a:ext cx="9153144" cy="459694"/>
          </a:xfrm>
          <a:custGeom>
            <a:avLst/>
            <a:gdLst>
              <a:gd name="connsiteX0" fmla="*/ 0 w 9158514"/>
              <a:gd name="connsiteY0" fmla="*/ 246743 h 464457"/>
              <a:gd name="connsiteX1" fmla="*/ 2024743 w 9158514"/>
              <a:gd name="connsiteY1" fmla="*/ 246743 h 464457"/>
              <a:gd name="connsiteX2" fmla="*/ 2256971 w 9158514"/>
              <a:gd name="connsiteY2" fmla="*/ 464457 h 464457"/>
              <a:gd name="connsiteX3" fmla="*/ 9158514 w 9158514"/>
              <a:gd name="connsiteY3" fmla="*/ 464457 h 464457"/>
              <a:gd name="connsiteX4" fmla="*/ 9158514 w 9158514"/>
              <a:gd name="connsiteY4" fmla="*/ 0 h 464457"/>
              <a:gd name="connsiteX5" fmla="*/ 7257 w 9158514"/>
              <a:gd name="connsiteY5" fmla="*/ 0 h 464457"/>
              <a:gd name="connsiteX6" fmla="*/ 0 w 9158514"/>
              <a:gd name="connsiteY6" fmla="*/ 246743 h 464457"/>
              <a:gd name="connsiteX0" fmla="*/ 7043 w 9165557"/>
              <a:gd name="connsiteY0" fmla="*/ 246743 h 464457"/>
              <a:gd name="connsiteX1" fmla="*/ 2031786 w 9165557"/>
              <a:gd name="connsiteY1" fmla="*/ 246743 h 464457"/>
              <a:gd name="connsiteX2" fmla="*/ 2264014 w 9165557"/>
              <a:gd name="connsiteY2" fmla="*/ 464457 h 464457"/>
              <a:gd name="connsiteX3" fmla="*/ 9165557 w 9165557"/>
              <a:gd name="connsiteY3" fmla="*/ 464457 h 464457"/>
              <a:gd name="connsiteX4" fmla="*/ 9165557 w 9165557"/>
              <a:gd name="connsiteY4" fmla="*/ 0 h 464457"/>
              <a:gd name="connsiteX5" fmla="*/ 0 w 9165557"/>
              <a:gd name="connsiteY5" fmla="*/ 4763 h 464457"/>
              <a:gd name="connsiteX6" fmla="*/ 7043 w 9165557"/>
              <a:gd name="connsiteY6" fmla="*/ 246743 h 464457"/>
              <a:gd name="connsiteX0" fmla="*/ 2276 w 9160790"/>
              <a:gd name="connsiteY0" fmla="*/ 246743 h 464457"/>
              <a:gd name="connsiteX1" fmla="*/ 2027019 w 9160790"/>
              <a:gd name="connsiteY1" fmla="*/ 246743 h 464457"/>
              <a:gd name="connsiteX2" fmla="*/ 2259247 w 9160790"/>
              <a:gd name="connsiteY2" fmla="*/ 464457 h 464457"/>
              <a:gd name="connsiteX3" fmla="*/ 9160790 w 9160790"/>
              <a:gd name="connsiteY3" fmla="*/ 464457 h 464457"/>
              <a:gd name="connsiteX4" fmla="*/ 9160790 w 9160790"/>
              <a:gd name="connsiteY4" fmla="*/ 0 h 464457"/>
              <a:gd name="connsiteX5" fmla="*/ 0 w 9160790"/>
              <a:gd name="connsiteY5" fmla="*/ 4763 h 464457"/>
              <a:gd name="connsiteX6" fmla="*/ 2276 w 9160790"/>
              <a:gd name="connsiteY6" fmla="*/ 246743 h 464457"/>
              <a:gd name="connsiteX0" fmla="*/ 2276 w 9160790"/>
              <a:gd name="connsiteY0" fmla="*/ 241980 h 459694"/>
              <a:gd name="connsiteX1" fmla="*/ 2027019 w 9160790"/>
              <a:gd name="connsiteY1" fmla="*/ 241980 h 459694"/>
              <a:gd name="connsiteX2" fmla="*/ 2259247 w 9160790"/>
              <a:gd name="connsiteY2" fmla="*/ 459694 h 459694"/>
              <a:gd name="connsiteX3" fmla="*/ 9160790 w 9160790"/>
              <a:gd name="connsiteY3" fmla="*/ 459694 h 459694"/>
              <a:gd name="connsiteX4" fmla="*/ 9160790 w 9160790"/>
              <a:gd name="connsiteY4" fmla="*/ 2381 h 459694"/>
              <a:gd name="connsiteX5" fmla="*/ 0 w 9160790"/>
              <a:gd name="connsiteY5" fmla="*/ 0 h 459694"/>
              <a:gd name="connsiteX6" fmla="*/ 2276 w 9160790"/>
              <a:gd name="connsiteY6" fmla="*/ 241980 h 459694"/>
              <a:gd name="connsiteX0" fmla="*/ 2276 w 9160790"/>
              <a:gd name="connsiteY0" fmla="*/ 241980 h 459694"/>
              <a:gd name="connsiteX1" fmla="*/ 1886792 w 9160790"/>
              <a:gd name="connsiteY1" fmla="*/ 116619 h 459694"/>
              <a:gd name="connsiteX2" fmla="*/ 2259247 w 9160790"/>
              <a:gd name="connsiteY2" fmla="*/ 459694 h 459694"/>
              <a:gd name="connsiteX3" fmla="*/ 9160790 w 9160790"/>
              <a:gd name="connsiteY3" fmla="*/ 459694 h 459694"/>
              <a:gd name="connsiteX4" fmla="*/ 9160790 w 9160790"/>
              <a:gd name="connsiteY4" fmla="*/ 2381 h 459694"/>
              <a:gd name="connsiteX5" fmla="*/ 0 w 9160790"/>
              <a:gd name="connsiteY5" fmla="*/ 0 h 459694"/>
              <a:gd name="connsiteX6" fmla="*/ 2276 w 9160790"/>
              <a:gd name="connsiteY6" fmla="*/ 241980 h 459694"/>
              <a:gd name="connsiteX0" fmla="*/ 2276 w 9160790"/>
              <a:gd name="connsiteY0" fmla="*/ 241980 h 459694"/>
              <a:gd name="connsiteX1" fmla="*/ 1891558 w 9160790"/>
              <a:gd name="connsiteY1" fmla="*/ 121381 h 459694"/>
              <a:gd name="connsiteX2" fmla="*/ 2259247 w 9160790"/>
              <a:gd name="connsiteY2" fmla="*/ 459694 h 459694"/>
              <a:gd name="connsiteX3" fmla="*/ 9160790 w 9160790"/>
              <a:gd name="connsiteY3" fmla="*/ 459694 h 459694"/>
              <a:gd name="connsiteX4" fmla="*/ 9160790 w 9160790"/>
              <a:gd name="connsiteY4" fmla="*/ 2381 h 459694"/>
              <a:gd name="connsiteX5" fmla="*/ 0 w 9160790"/>
              <a:gd name="connsiteY5" fmla="*/ 0 h 459694"/>
              <a:gd name="connsiteX6" fmla="*/ 2276 w 9160790"/>
              <a:gd name="connsiteY6" fmla="*/ 241980 h 459694"/>
              <a:gd name="connsiteX0" fmla="*/ 2276 w 9160790"/>
              <a:gd name="connsiteY0" fmla="*/ 122918 h 459694"/>
              <a:gd name="connsiteX1" fmla="*/ 1891558 w 9160790"/>
              <a:gd name="connsiteY1" fmla="*/ 121381 h 459694"/>
              <a:gd name="connsiteX2" fmla="*/ 2259247 w 9160790"/>
              <a:gd name="connsiteY2" fmla="*/ 459694 h 459694"/>
              <a:gd name="connsiteX3" fmla="*/ 9160790 w 9160790"/>
              <a:gd name="connsiteY3" fmla="*/ 459694 h 459694"/>
              <a:gd name="connsiteX4" fmla="*/ 9160790 w 9160790"/>
              <a:gd name="connsiteY4" fmla="*/ 2381 h 459694"/>
              <a:gd name="connsiteX5" fmla="*/ 0 w 9160790"/>
              <a:gd name="connsiteY5" fmla="*/ 0 h 459694"/>
              <a:gd name="connsiteX6" fmla="*/ 2276 w 9160790"/>
              <a:gd name="connsiteY6" fmla="*/ 122918 h 459694"/>
              <a:gd name="connsiteX0" fmla="*/ 2276 w 9160790"/>
              <a:gd name="connsiteY0" fmla="*/ 122918 h 459694"/>
              <a:gd name="connsiteX1" fmla="*/ 1917774 w 9160790"/>
              <a:gd name="connsiteY1" fmla="*/ 145194 h 459694"/>
              <a:gd name="connsiteX2" fmla="*/ 2259247 w 9160790"/>
              <a:gd name="connsiteY2" fmla="*/ 459694 h 459694"/>
              <a:gd name="connsiteX3" fmla="*/ 9160790 w 9160790"/>
              <a:gd name="connsiteY3" fmla="*/ 459694 h 459694"/>
              <a:gd name="connsiteX4" fmla="*/ 9160790 w 9160790"/>
              <a:gd name="connsiteY4" fmla="*/ 2381 h 459694"/>
              <a:gd name="connsiteX5" fmla="*/ 0 w 9160790"/>
              <a:gd name="connsiteY5" fmla="*/ 0 h 459694"/>
              <a:gd name="connsiteX6" fmla="*/ 2276 w 9160790"/>
              <a:gd name="connsiteY6" fmla="*/ 122918 h 459694"/>
              <a:gd name="connsiteX0" fmla="*/ 2276 w 9160790"/>
              <a:gd name="connsiteY0" fmla="*/ 144349 h 459694"/>
              <a:gd name="connsiteX1" fmla="*/ 1917774 w 9160790"/>
              <a:gd name="connsiteY1" fmla="*/ 145194 h 459694"/>
              <a:gd name="connsiteX2" fmla="*/ 2259247 w 9160790"/>
              <a:gd name="connsiteY2" fmla="*/ 459694 h 459694"/>
              <a:gd name="connsiteX3" fmla="*/ 9160790 w 9160790"/>
              <a:gd name="connsiteY3" fmla="*/ 459694 h 459694"/>
              <a:gd name="connsiteX4" fmla="*/ 9160790 w 9160790"/>
              <a:gd name="connsiteY4" fmla="*/ 2381 h 459694"/>
              <a:gd name="connsiteX5" fmla="*/ 0 w 9160790"/>
              <a:gd name="connsiteY5" fmla="*/ 0 h 459694"/>
              <a:gd name="connsiteX6" fmla="*/ 2276 w 9160790"/>
              <a:gd name="connsiteY6" fmla="*/ 144349 h 459694"/>
              <a:gd name="connsiteX0" fmla="*/ 2276 w 9160790"/>
              <a:gd name="connsiteY0" fmla="*/ 144349 h 459694"/>
              <a:gd name="connsiteX1" fmla="*/ 1917774 w 9160790"/>
              <a:gd name="connsiteY1" fmla="*/ 145194 h 459694"/>
              <a:gd name="connsiteX2" fmla="*/ 2259247 w 9160790"/>
              <a:gd name="connsiteY2" fmla="*/ 459694 h 459694"/>
              <a:gd name="connsiteX3" fmla="*/ 9160790 w 9160790"/>
              <a:gd name="connsiteY3" fmla="*/ 459694 h 459694"/>
              <a:gd name="connsiteX4" fmla="*/ 9160790 w 9160790"/>
              <a:gd name="connsiteY4" fmla="*/ 2381 h 459694"/>
              <a:gd name="connsiteX5" fmla="*/ 0 w 9160790"/>
              <a:gd name="connsiteY5" fmla="*/ 0 h 459694"/>
              <a:gd name="connsiteX6" fmla="*/ 2276 w 9160790"/>
              <a:gd name="connsiteY6" fmla="*/ 144349 h 459694"/>
              <a:gd name="connsiteX0" fmla="*/ 2276 w 9160790"/>
              <a:gd name="connsiteY0" fmla="*/ 144349 h 459694"/>
              <a:gd name="connsiteX1" fmla="*/ 1917774 w 9160790"/>
              <a:gd name="connsiteY1" fmla="*/ 145194 h 459694"/>
              <a:gd name="connsiteX2" fmla="*/ 2259247 w 9160790"/>
              <a:gd name="connsiteY2" fmla="*/ 459694 h 459694"/>
              <a:gd name="connsiteX3" fmla="*/ 9160790 w 9160790"/>
              <a:gd name="connsiteY3" fmla="*/ 459694 h 459694"/>
              <a:gd name="connsiteX4" fmla="*/ 9160790 w 9160790"/>
              <a:gd name="connsiteY4" fmla="*/ 2381 h 459694"/>
              <a:gd name="connsiteX5" fmla="*/ 0 w 9160790"/>
              <a:gd name="connsiteY5" fmla="*/ 0 h 459694"/>
              <a:gd name="connsiteX6" fmla="*/ 2276 w 9160790"/>
              <a:gd name="connsiteY6" fmla="*/ 144349 h 459694"/>
              <a:gd name="connsiteX0" fmla="*/ 2276 w 9160790"/>
              <a:gd name="connsiteY0" fmla="*/ 144349 h 459694"/>
              <a:gd name="connsiteX1" fmla="*/ 1917774 w 9160790"/>
              <a:gd name="connsiteY1" fmla="*/ 142813 h 459694"/>
              <a:gd name="connsiteX2" fmla="*/ 2259247 w 9160790"/>
              <a:gd name="connsiteY2" fmla="*/ 459694 h 459694"/>
              <a:gd name="connsiteX3" fmla="*/ 9160790 w 9160790"/>
              <a:gd name="connsiteY3" fmla="*/ 459694 h 459694"/>
              <a:gd name="connsiteX4" fmla="*/ 9160790 w 9160790"/>
              <a:gd name="connsiteY4" fmla="*/ 2381 h 459694"/>
              <a:gd name="connsiteX5" fmla="*/ 0 w 9160790"/>
              <a:gd name="connsiteY5" fmla="*/ 0 h 459694"/>
              <a:gd name="connsiteX6" fmla="*/ 2276 w 9160790"/>
              <a:gd name="connsiteY6" fmla="*/ 144349 h 459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0790" h="459694">
                <a:moveTo>
                  <a:pt x="2276" y="144349"/>
                </a:moveTo>
                <a:lnTo>
                  <a:pt x="1917774" y="142813"/>
                </a:lnTo>
                <a:lnTo>
                  <a:pt x="2259247" y="459694"/>
                </a:lnTo>
                <a:lnTo>
                  <a:pt x="9160790" y="459694"/>
                </a:lnTo>
                <a:lnTo>
                  <a:pt x="9160790" y="2381"/>
                </a:lnTo>
                <a:lnTo>
                  <a:pt x="0" y="0"/>
                </a:lnTo>
                <a:cubicBezTo>
                  <a:pt x="759" y="80660"/>
                  <a:pt x="1517" y="63689"/>
                  <a:pt x="2276" y="14434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990" y="534654"/>
            <a:ext cx="6996210" cy="1115413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600" b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7293" y="1453781"/>
            <a:ext cx="7602279" cy="866046"/>
          </a:xfrm>
        </p:spPr>
        <p:txBody>
          <a:bodyPr>
            <a:normAutofit/>
          </a:bodyPr>
          <a:lstStyle>
            <a:lvl1pPr marL="0" indent="0" algn="l">
              <a:buNone/>
              <a:defRPr sz="24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1988288"/>
            <a:ext cx="9144000" cy="10632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8725275" y="6584125"/>
            <a:ext cx="171450" cy="2952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8624" y="6572777"/>
            <a:ext cx="390525" cy="2494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E159D6D1-F728-405E-B496-5F5A3982EC3D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7517962" y="6581001"/>
            <a:ext cx="114807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1050" dirty="0" smtClean="0">
                <a:solidFill>
                  <a:srgbClr val="ED722F"/>
                </a:solidFill>
                <a:latin typeface="Arial Narrow"/>
              </a:rPr>
              <a:t>December 14, 2015</a:t>
            </a:r>
            <a:endParaRPr lang="en-US" sz="1050" dirty="0">
              <a:solidFill>
                <a:srgbClr val="ED722F"/>
              </a:solidFill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033067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Title Slide">
    <p:bg>
      <p:bgPr>
        <a:gradFill>
          <a:gsLst>
            <a:gs pos="2917">
              <a:schemeClr val="tx2">
                <a:lumMod val="85000"/>
                <a:lumOff val="15000"/>
              </a:schemeClr>
            </a:gs>
            <a:gs pos="28000">
              <a:schemeClr val="tx2">
                <a:lumMod val="95000"/>
                <a:lumOff val="5000"/>
              </a:schemeClr>
            </a:gs>
            <a:gs pos="100000">
              <a:schemeClr val="tx2">
                <a:lumMod val="74000"/>
                <a:lumOff val="26000"/>
              </a:schemeClr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22250" y="123825"/>
            <a:ext cx="8664574" cy="6457950"/>
          </a:xfrm>
          <a:prstGeom prst="rect">
            <a:avLst/>
          </a:prstGeom>
          <a:solidFill>
            <a:schemeClr val="tx2">
              <a:lumMod val="85000"/>
              <a:lumOff val="15000"/>
            </a:schemeClr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990" y="534654"/>
            <a:ext cx="6996210" cy="1115413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600" b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7293" y="1453781"/>
            <a:ext cx="7602279" cy="866046"/>
          </a:xfrm>
        </p:spPr>
        <p:txBody>
          <a:bodyPr>
            <a:normAutofit/>
          </a:bodyPr>
          <a:lstStyle>
            <a:lvl1pPr marL="0" indent="0" algn="l">
              <a:buNone/>
              <a:defRPr sz="24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8725275" y="6584125"/>
            <a:ext cx="171450" cy="2952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8624" y="6572777"/>
            <a:ext cx="390525" cy="2494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E159D6D1-F728-405E-B496-5F5A3982EC3D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7902681" y="6581001"/>
            <a:ext cx="76335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1050" dirty="0" smtClean="0">
                <a:solidFill>
                  <a:srgbClr val="ED722F"/>
                </a:solidFill>
                <a:latin typeface="Arial Narrow"/>
              </a:rPr>
              <a:t>March 2016</a:t>
            </a:r>
            <a:endParaRPr lang="en-US" sz="1050" dirty="0">
              <a:solidFill>
                <a:srgbClr val="ED722F"/>
              </a:solidFill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66337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95250" y="0"/>
            <a:ext cx="8956674" cy="655320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95251" y="6248400"/>
            <a:ext cx="8931274" cy="295275"/>
          </a:xfrm>
          <a:prstGeom prst="rect">
            <a:avLst/>
          </a:prstGeom>
          <a:pattFill prst="wdUpDiag">
            <a:fgClr>
              <a:schemeClr val="bg2">
                <a:lumMod val="95000"/>
              </a:schemeClr>
            </a:fgClr>
            <a:bgClr>
              <a:schemeClr val="bg2">
                <a:lumMod val="75000"/>
              </a:schemeClr>
            </a:bgClr>
          </a:patt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90804" y="0"/>
            <a:ext cx="8961120" cy="71627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850" y="106030"/>
            <a:ext cx="6254750" cy="72264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 b="1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reeform 4"/>
          <p:cNvSpPr/>
          <p:nvPr userDrawn="1"/>
        </p:nvSpPr>
        <p:spPr>
          <a:xfrm>
            <a:off x="90804" y="-1544"/>
            <a:ext cx="8961120" cy="277770"/>
          </a:xfrm>
          <a:custGeom>
            <a:avLst/>
            <a:gdLst>
              <a:gd name="connsiteX0" fmla="*/ 8977022 w 8977022"/>
              <a:gd name="connsiteY0" fmla="*/ 0 h 302149"/>
              <a:gd name="connsiteX1" fmla="*/ 0 w 8977022"/>
              <a:gd name="connsiteY1" fmla="*/ 0 h 302149"/>
              <a:gd name="connsiteX2" fmla="*/ 0 w 8977022"/>
              <a:gd name="connsiteY2" fmla="*/ 166977 h 302149"/>
              <a:gd name="connsiteX3" fmla="*/ 5573864 w 8977022"/>
              <a:gd name="connsiteY3" fmla="*/ 166977 h 302149"/>
              <a:gd name="connsiteX4" fmla="*/ 5804452 w 8977022"/>
              <a:gd name="connsiteY4" fmla="*/ 302149 h 302149"/>
              <a:gd name="connsiteX5" fmla="*/ 8977022 w 8977022"/>
              <a:gd name="connsiteY5" fmla="*/ 302149 h 302149"/>
              <a:gd name="connsiteX6" fmla="*/ 8977022 w 8977022"/>
              <a:gd name="connsiteY6" fmla="*/ 0 h 30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77022" h="302149">
                <a:moveTo>
                  <a:pt x="8977022" y="0"/>
                </a:moveTo>
                <a:lnTo>
                  <a:pt x="0" y="0"/>
                </a:lnTo>
                <a:lnTo>
                  <a:pt x="0" y="166977"/>
                </a:lnTo>
                <a:lnTo>
                  <a:pt x="5573864" y="166977"/>
                </a:lnTo>
                <a:lnTo>
                  <a:pt x="5804452" y="302149"/>
                </a:lnTo>
                <a:lnTo>
                  <a:pt x="8977022" y="302149"/>
                </a:lnTo>
                <a:lnTo>
                  <a:pt x="8977022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8725275" y="6584125"/>
            <a:ext cx="171450" cy="2952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8624" y="6572777"/>
            <a:ext cx="390525" cy="2494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E159D6D1-F728-405E-B496-5F5A3982EC3D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7970008" y="6581001"/>
            <a:ext cx="69602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1050" dirty="0" smtClean="0">
                <a:solidFill>
                  <a:srgbClr val="ED722F"/>
                </a:solidFill>
                <a:latin typeface="Arial Narrow"/>
              </a:rPr>
              <a:t>June 2016</a:t>
            </a:r>
            <a:endParaRPr lang="en-US" sz="1050" dirty="0">
              <a:solidFill>
                <a:srgbClr val="ED722F"/>
              </a:solidFill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405401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"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95250" y="0"/>
            <a:ext cx="8956674" cy="6553200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95251" y="6248400"/>
            <a:ext cx="8931274" cy="295275"/>
          </a:xfrm>
          <a:prstGeom prst="rect">
            <a:avLst/>
          </a:prstGeom>
          <a:pattFill prst="wdUpDiag">
            <a:fgClr>
              <a:schemeClr val="bg2">
                <a:lumMod val="95000"/>
              </a:schemeClr>
            </a:fgClr>
            <a:bgClr>
              <a:schemeClr val="accent4">
                <a:lumMod val="20000"/>
                <a:lumOff val="80000"/>
              </a:schemeClr>
            </a:bgClr>
          </a:patt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90804" y="0"/>
            <a:ext cx="8961120" cy="71627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849" y="106030"/>
            <a:ext cx="8321675" cy="72264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 b="0">
                <a:solidFill>
                  <a:schemeClr val="bg1"/>
                </a:solidFill>
                <a:effectLst/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reeform 4"/>
          <p:cNvSpPr/>
          <p:nvPr userDrawn="1"/>
        </p:nvSpPr>
        <p:spPr>
          <a:xfrm>
            <a:off x="90804" y="-1544"/>
            <a:ext cx="8961120" cy="262801"/>
          </a:xfrm>
          <a:custGeom>
            <a:avLst/>
            <a:gdLst>
              <a:gd name="connsiteX0" fmla="*/ 8977022 w 8977022"/>
              <a:gd name="connsiteY0" fmla="*/ 0 h 302149"/>
              <a:gd name="connsiteX1" fmla="*/ 0 w 8977022"/>
              <a:gd name="connsiteY1" fmla="*/ 0 h 302149"/>
              <a:gd name="connsiteX2" fmla="*/ 0 w 8977022"/>
              <a:gd name="connsiteY2" fmla="*/ 166977 h 302149"/>
              <a:gd name="connsiteX3" fmla="*/ 5573864 w 8977022"/>
              <a:gd name="connsiteY3" fmla="*/ 166977 h 302149"/>
              <a:gd name="connsiteX4" fmla="*/ 5804452 w 8977022"/>
              <a:gd name="connsiteY4" fmla="*/ 302149 h 302149"/>
              <a:gd name="connsiteX5" fmla="*/ 8977022 w 8977022"/>
              <a:gd name="connsiteY5" fmla="*/ 302149 h 302149"/>
              <a:gd name="connsiteX6" fmla="*/ 8977022 w 8977022"/>
              <a:gd name="connsiteY6" fmla="*/ 0 h 30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77022" h="302149">
                <a:moveTo>
                  <a:pt x="8977022" y="0"/>
                </a:moveTo>
                <a:lnTo>
                  <a:pt x="0" y="0"/>
                </a:lnTo>
                <a:lnTo>
                  <a:pt x="0" y="166977"/>
                </a:lnTo>
                <a:lnTo>
                  <a:pt x="5573864" y="166977"/>
                </a:lnTo>
                <a:lnTo>
                  <a:pt x="5804452" y="302149"/>
                </a:lnTo>
                <a:lnTo>
                  <a:pt x="8977022" y="302149"/>
                </a:lnTo>
                <a:lnTo>
                  <a:pt x="8977022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408FCD">
                  <a:lumMod val="20000"/>
                  <a:lumOff val="80000"/>
                </a:srgbClr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8725275" y="6584125"/>
            <a:ext cx="171450" cy="2952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8624" y="6572777"/>
            <a:ext cx="390525" cy="2494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E159D6D1-F728-405E-B496-5F5A3982EC3D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7970008" y="6581001"/>
            <a:ext cx="69602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1050" dirty="0" smtClean="0">
                <a:solidFill>
                  <a:srgbClr val="ED722F"/>
                </a:solidFill>
                <a:latin typeface="Arial Narrow"/>
              </a:rPr>
              <a:t>June 2016</a:t>
            </a:r>
            <a:endParaRPr lang="en-US" sz="1050" dirty="0">
              <a:solidFill>
                <a:srgbClr val="ED722F"/>
              </a:solidFill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94932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232" y="135936"/>
            <a:ext cx="8382000" cy="792163"/>
          </a:xfrm>
        </p:spPr>
        <p:txBody>
          <a:bodyPr>
            <a:noAutofit/>
          </a:bodyPr>
          <a:lstStyle>
            <a:lvl1pPr>
              <a:lnSpc>
                <a:spcPts val="3400"/>
              </a:lnSpc>
              <a:defRPr sz="3600">
                <a:latin typeface="Arial Narrow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307" y="1418995"/>
            <a:ext cx="8605729" cy="4525962"/>
          </a:xfrm>
        </p:spPr>
        <p:txBody>
          <a:bodyPr/>
          <a:lstStyle>
            <a:lvl1pPr>
              <a:buClr>
                <a:srgbClr val="2C57A3"/>
              </a:buClr>
              <a:buFont typeface="Wingdings" pitchFamily="2" charset="2"/>
              <a:buChar char="§"/>
              <a:defRPr sz="2800" b="0">
                <a:solidFill>
                  <a:schemeClr val="tx1"/>
                </a:solidFill>
                <a:latin typeface="Arial Narrow" pitchFamily="34" charset="0"/>
              </a:defRPr>
            </a:lvl1pPr>
            <a:lvl2pPr>
              <a:buClrTx/>
              <a:defRPr lang="en-US" sz="2400" b="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 Narrow" pitchFamily="34" charset="0"/>
              </a:defRPr>
            </a:lvl3pPr>
            <a:lvl4pPr>
              <a:defRPr sz="1800">
                <a:solidFill>
                  <a:schemeClr val="tx1"/>
                </a:solidFill>
                <a:latin typeface="Arial Narrow" pitchFamily="34" charset="0"/>
              </a:defRPr>
            </a:lvl4pPr>
            <a:lvl5pPr>
              <a:defRPr sz="1800">
                <a:solidFill>
                  <a:schemeClr val="tx1"/>
                </a:solidFill>
                <a:latin typeface="Arial Narrow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9336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9B8A5-FC56-481B-9E36-10DB7CD047B5}" type="datetime1">
              <a:rPr lang="en-US" smtClean="0"/>
              <a:t>6/22/2017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E2293-0CB5-4770-ACFA-37A5EE64AD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5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07162-3D11-4249-A7A4-E2C3ADF2AA39}" type="datetime1">
              <a:rPr lang="en-US" smtClean="0"/>
              <a:t>6/22/2017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E6E60-9E88-4720-87C6-6803CACD72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4F3DE-CF26-4C92-827A-825CDC2A54FF}" type="datetime1">
              <a:rPr lang="en-US" smtClean="0"/>
              <a:t>6/22/2017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15189-C1DE-4273-BD39-642BE25150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30" y="1859759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3" y="2514601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514601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729D3-90E1-4D97-AE15-41F8FA9B89ED}" type="datetime1">
              <a:rPr lang="en-US" smtClean="0"/>
              <a:t>6/22/2017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86342-9048-4525-A915-4DCDD5B0E1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2C1DA-E2B1-47D5-99D2-E9CF008C520E}" type="datetime1">
              <a:rPr lang="en-US" smtClean="0"/>
              <a:t>6/22/2017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20ADC-74B0-4F85-8206-C2349C4DA0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DF3A0-CD71-4491-893D-D7F4A5DC6B96}" type="datetime1">
              <a:rPr lang="en-US" smtClean="0"/>
              <a:t>6/22/2017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BE3CF-EAC6-4929-B765-049E85F982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4" y="1676400"/>
            <a:ext cx="5111751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D3549-69B0-4082-A34A-EBF7F75D7B39}" type="datetime1">
              <a:rPr lang="en-US" smtClean="0"/>
              <a:t>6/22/2017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D504F-2D9F-4CB0-BAD1-F75C8E4155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81" y="5359404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6" y="5816601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3" y="6219827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7000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F04A5-0482-4BC1-B1AA-777F3320EE79}" type="datetime1">
              <a:rPr lang="en-US" smtClean="0"/>
              <a:t>6/22/2017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4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1B06DE-6341-49A9-9BC5-4C9EA104BD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6" y="-7938"/>
            <a:ext cx="9163051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3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7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08BE971-2A14-4A04-94AA-0338A1AEE721}" type="datetime1">
              <a:rPr lang="en-US" smtClean="0"/>
              <a:t>6/22/2017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4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6CD97AB-DF55-4D88-A56C-FA10B7A09A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49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45" r:id="rId2"/>
    <p:sldLayoutId id="2147483754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5" r:id="rId9"/>
    <p:sldLayoutId id="2147483751" r:id="rId10"/>
    <p:sldLayoutId id="214748375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1" y="66675"/>
            <a:ext cx="8991600" cy="67056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829675" y="6562725"/>
            <a:ext cx="171450" cy="2952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5724" y="66675"/>
            <a:ext cx="8982076" cy="76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1774" y="984250"/>
            <a:ext cx="8588375" cy="51784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</a:t>
            </a:r>
            <a:r>
              <a:rPr lang="en-US" dirty="0" err="1" smtClean="0"/>
              <a:t>leve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24899" y="6522802"/>
            <a:ext cx="390525" cy="2494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159D6D1-F728-405E-B496-5F5A3982EC3D}" type="slidenum">
              <a:rPr lang="en-US" smtClean="0">
                <a:solidFill>
                  <a:prstClr val="white"/>
                </a:solidFill>
                <a:latin typeface="Arial Narrow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/>
              </a:solidFill>
              <a:latin typeface="Arial Narrow"/>
            </a:endParaRPr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209550" y="-30162"/>
            <a:ext cx="5305425" cy="7826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8033306" y="6533376"/>
            <a:ext cx="76335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1050" dirty="0" smtClean="0">
                <a:solidFill>
                  <a:srgbClr val="ED722F"/>
                </a:solidFill>
                <a:latin typeface="Arial Narrow"/>
              </a:rPr>
              <a:t>March 2016</a:t>
            </a:r>
            <a:endParaRPr lang="en-US" sz="1050" dirty="0">
              <a:solidFill>
                <a:srgbClr val="ED722F"/>
              </a:solidFill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578896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2800" b="1" kern="1200" baseline="0">
          <a:solidFill>
            <a:schemeClr val="bg1"/>
          </a:solidFill>
          <a:effectLst/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31775" indent="-231775" algn="l" defTabSz="914400" rtl="0" eaLnBrk="1" latinLnBrk="0" hangingPunct="1">
        <a:lnSpc>
          <a:spcPct val="95000"/>
        </a:lnSpc>
        <a:spcBef>
          <a:spcPts val="600"/>
        </a:spcBef>
        <a:buClr>
          <a:schemeClr val="accent1">
            <a:lumMod val="50000"/>
          </a:schemeClr>
        </a:buClr>
        <a:buFont typeface="Arial" panose="020B0604020202020204" pitchFamily="34" charset="0"/>
        <a:buChar char="•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515938" indent="-284163" algn="l" defTabSz="914400" rtl="0" eaLnBrk="1" latinLnBrk="0" hangingPunct="1">
        <a:lnSpc>
          <a:spcPct val="85000"/>
        </a:lnSpc>
        <a:spcBef>
          <a:spcPts val="600"/>
        </a:spcBef>
        <a:buClr>
          <a:schemeClr val="accent1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8975" indent="-173038" algn="l" defTabSz="914400" rtl="0" eaLnBrk="1" latinLnBrk="0" hangingPunct="1">
        <a:lnSpc>
          <a:spcPct val="85000"/>
        </a:lnSpc>
        <a:spcBef>
          <a:spcPts val="600"/>
        </a:spcBef>
        <a:buClr>
          <a:schemeClr val="accent4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5425" algn="l" defTabSz="914400" rtl="0" eaLnBrk="1" latinLnBrk="0" hangingPunct="1">
        <a:lnSpc>
          <a:spcPct val="85000"/>
        </a:lnSpc>
        <a:spcBef>
          <a:spcPts val="600"/>
        </a:spcBef>
        <a:buClr>
          <a:schemeClr val="tx2"/>
        </a:buClr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89025" indent="-174625" algn="l" defTabSz="914400" rtl="0" eaLnBrk="1" latinLnBrk="0" hangingPunct="1">
        <a:lnSpc>
          <a:spcPct val="85000"/>
        </a:lnSpc>
        <a:spcBef>
          <a:spcPct val="20000"/>
        </a:spcBef>
        <a:buClr>
          <a:schemeClr val="tx2"/>
        </a:buClr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11" y="1127761"/>
            <a:ext cx="9146305" cy="4616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-2305" y="5836920"/>
            <a:ext cx="9146305" cy="1021079"/>
          </a:xfrm>
          <a:prstGeom prst="rect">
            <a:avLst/>
          </a:prstGeom>
          <a:solidFill>
            <a:schemeClr val="tx2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4243" y="94416"/>
            <a:ext cx="8346291" cy="896184"/>
          </a:xfrm>
        </p:spPr>
        <p:txBody>
          <a:bodyPr/>
          <a:lstStyle/>
          <a:p>
            <a:pPr algn="ctr"/>
            <a:r>
              <a:rPr lang="en-US" b="0" dirty="0" smtClean="0">
                <a:solidFill>
                  <a:schemeClr val="tx1"/>
                </a:solidFill>
                <a:latin typeface="+mn-lt"/>
              </a:rPr>
              <a:t>Establishing A Comprehensive </a:t>
            </a:r>
            <a:r>
              <a:rPr lang="en-US" b="0" dirty="0">
                <a:solidFill>
                  <a:schemeClr val="tx1"/>
                </a:solidFill>
                <a:latin typeface="+mn-lt"/>
              </a:rPr>
              <a:t>Data </a:t>
            </a:r>
            <a:r>
              <a:rPr lang="en-US" b="0" dirty="0" smtClean="0">
                <a:solidFill>
                  <a:schemeClr val="tx1"/>
                </a:solidFill>
                <a:latin typeface="+mn-lt"/>
              </a:rPr>
              <a:t>Analytics Capability Across </a:t>
            </a:r>
            <a:r>
              <a:rPr lang="en-US" b="0" dirty="0">
                <a:solidFill>
                  <a:schemeClr val="tx1"/>
                </a:solidFill>
                <a:latin typeface="+mn-lt"/>
              </a:rPr>
              <a:t>the IG </a:t>
            </a:r>
            <a:r>
              <a:rPr lang="en-US" b="0" dirty="0" smtClean="0">
                <a:solidFill>
                  <a:schemeClr val="tx1"/>
                </a:solidFill>
                <a:latin typeface="+mn-lt"/>
              </a:rPr>
              <a:t>Community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54487" y="6100789"/>
            <a:ext cx="7051717" cy="493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n-US" sz="2400" dirty="0" smtClean="0">
                <a:solidFill>
                  <a:prstClr val="white"/>
                </a:solidFill>
                <a:latin typeface="Arial Narrow"/>
                <a:cs typeface="Arial" panose="020B0604020202020204" pitchFamily="34" charset="0"/>
              </a:rPr>
              <a:t>Data Analytics Options Working Group (DAOWG)</a:t>
            </a:r>
            <a:endParaRPr lang="en-US" sz="2400" dirty="0">
              <a:solidFill>
                <a:prstClr val="white"/>
              </a:solidFill>
              <a:latin typeface="Arial Narrow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076004" y="-700863"/>
            <a:ext cx="3816189" cy="35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n-US" sz="1600" dirty="0" smtClean="0">
                <a:solidFill>
                  <a:srgbClr val="FFFFFF">
                    <a:lumMod val="75000"/>
                  </a:srgbClr>
                </a:solidFill>
                <a:latin typeface="Arial Narrow"/>
                <a:cs typeface="Arial" panose="020B0604020202020204" pitchFamily="34" charset="0"/>
              </a:rPr>
              <a:t>Presented by</a:t>
            </a:r>
            <a:endParaRPr lang="en-US" sz="1600" dirty="0">
              <a:solidFill>
                <a:srgbClr val="FFFFFF">
                  <a:lumMod val="75000"/>
                </a:srgbClr>
              </a:solidFill>
              <a:latin typeface="Arial Narrow"/>
              <a:cs typeface="Arial" panose="020B0604020202020204" pitchFamily="34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5364399" y="1952753"/>
            <a:ext cx="95003" cy="9500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5490920" y="1958503"/>
            <a:ext cx="95003" cy="9500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5654823" y="1949876"/>
            <a:ext cx="95003" cy="9500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6724497" y="1958503"/>
            <a:ext cx="95003" cy="9500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5651955" y="1947008"/>
            <a:ext cx="95003" cy="9500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335653" y="1967137"/>
            <a:ext cx="95003" cy="9500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5488052" y="1955635"/>
            <a:ext cx="95003" cy="9500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5580346" y="1947130"/>
            <a:ext cx="95003" cy="9500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8" name="Freeform 37"/>
          <p:cNvSpPr/>
          <p:nvPr/>
        </p:nvSpPr>
        <p:spPr>
          <a:xfrm>
            <a:off x="-4611" y="5743795"/>
            <a:ext cx="9144000" cy="422559"/>
          </a:xfrm>
          <a:custGeom>
            <a:avLst/>
            <a:gdLst>
              <a:gd name="connsiteX0" fmla="*/ 0 w 9158514"/>
              <a:gd name="connsiteY0" fmla="*/ 246743 h 464457"/>
              <a:gd name="connsiteX1" fmla="*/ 2024743 w 9158514"/>
              <a:gd name="connsiteY1" fmla="*/ 246743 h 464457"/>
              <a:gd name="connsiteX2" fmla="*/ 2256971 w 9158514"/>
              <a:gd name="connsiteY2" fmla="*/ 464457 h 464457"/>
              <a:gd name="connsiteX3" fmla="*/ 9158514 w 9158514"/>
              <a:gd name="connsiteY3" fmla="*/ 464457 h 464457"/>
              <a:gd name="connsiteX4" fmla="*/ 9158514 w 9158514"/>
              <a:gd name="connsiteY4" fmla="*/ 0 h 464457"/>
              <a:gd name="connsiteX5" fmla="*/ 7257 w 9158514"/>
              <a:gd name="connsiteY5" fmla="*/ 0 h 464457"/>
              <a:gd name="connsiteX6" fmla="*/ 0 w 9158514"/>
              <a:gd name="connsiteY6" fmla="*/ 246743 h 464457"/>
              <a:gd name="connsiteX0" fmla="*/ 7043 w 9165557"/>
              <a:gd name="connsiteY0" fmla="*/ 246743 h 464457"/>
              <a:gd name="connsiteX1" fmla="*/ 2031786 w 9165557"/>
              <a:gd name="connsiteY1" fmla="*/ 246743 h 464457"/>
              <a:gd name="connsiteX2" fmla="*/ 2264014 w 9165557"/>
              <a:gd name="connsiteY2" fmla="*/ 464457 h 464457"/>
              <a:gd name="connsiteX3" fmla="*/ 9165557 w 9165557"/>
              <a:gd name="connsiteY3" fmla="*/ 464457 h 464457"/>
              <a:gd name="connsiteX4" fmla="*/ 9165557 w 9165557"/>
              <a:gd name="connsiteY4" fmla="*/ 0 h 464457"/>
              <a:gd name="connsiteX5" fmla="*/ 0 w 9165557"/>
              <a:gd name="connsiteY5" fmla="*/ 4763 h 464457"/>
              <a:gd name="connsiteX6" fmla="*/ 7043 w 9165557"/>
              <a:gd name="connsiteY6" fmla="*/ 246743 h 464457"/>
              <a:gd name="connsiteX0" fmla="*/ 2276 w 9160790"/>
              <a:gd name="connsiteY0" fmla="*/ 246743 h 464457"/>
              <a:gd name="connsiteX1" fmla="*/ 2027019 w 9160790"/>
              <a:gd name="connsiteY1" fmla="*/ 246743 h 464457"/>
              <a:gd name="connsiteX2" fmla="*/ 2259247 w 9160790"/>
              <a:gd name="connsiteY2" fmla="*/ 464457 h 464457"/>
              <a:gd name="connsiteX3" fmla="*/ 9160790 w 9160790"/>
              <a:gd name="connsiteY3" fmla="*/ 464457 h 464457"/>
              <a:gd name="connsiteX4" fmla="*/ 9160790 w 9160790"/>
              <a:gd name="connsiteY4" fmla="*/ 0 h 464457"/>
              <a:gd name="connsiteX5" fmla="*/ 0 w 9160790"/>
              <a:gd name="connsiteY5" fmla="*/ 4763 h 464457"/>
              <a:gd name="connsiteX6" fmla="*/ 2276 w 9160790"/>
              <a:gd name="connsiteY6" fmla="*/ 246743 h 464457"/>
              <a:gd name="connsiteX0" fmla="*/ 2276 w 9160790"/>
              <a:gd name="connsiteY0" fmla="*/ 241980 h 459694"/>
              <a:gd name="connsiteX1" fmla="*/ 2027019 w 9160790"/>
              <a:gd name="connsiteY1" fmla="*/ 241980 h 459694"/>
              <a:gd name="connsiteX2" fmla="*/ 2259247 w 9160790"/>
              <a:gd name="connsiteY2" fmla="*/ 459694 h 459694"/>
              <a:gd name="connsiteX3" fmla="*/ 9160790 w 9160790"/>
              <a:gd name="connsiteY3" fmla="*/ 459694 h 459694"/>
              <a:gd name="connsiteX4" fmla="*/ 9160790 w 9160790"/>
              <a:gd name="connsiteY4" fmla="*/ 2381 h 459694"/>
              <a:gd name="connsiteX5" fmla="*/ 0 w 9160790"/>
              <a:gd name="connsiteY5" fmla="*/ 0 h 459694"/>
              <a:gd name="connsiteX6" fmla="*/ 2276 w 9160790"/>
              <a:gd name="connsiteY6" fmla="*/ 241980 h 459694"/>
              <a:gd name="connsiteX0" fmla="*/ 2276 w 9160790"/>
              <a:gd name="connsiteY0" fmla="*/ 241980 h 459694"/>
              <a:gd name="connsiteX1" fmla="*/ 1886792 w 9160790"/>
              <a:gd name="connsiteY1" fmla="*/ 116619 h 459694"/>
              <a:gd name="connsiteX2" fmla="*/ 2259247 w 9160790"/>
              <a:gd name="connsiteY2" fmla="*/ 459694 h 459694"/>
              <a:gd name="connsiteX3" fmla="*/ 9160790 w 9160790"/>
              <a:gd name="connsiteY3" fmla="*/ 459694 h 459694"/>
              <a:gd name="connsiteX4" fmla="*/ 9160790 w 9160790"/>
              <a:gd name="connsiteY4" fmla="*/ 2381 h 459694"/>
              <a:gd name="connsiteX5" fmla="*/ 0 w 9160790"/>
              <a:gd name="connsiteY5" fmla="*/ 0 h 459694"/>
              <a:gd name="connsiteX6" fmla="*/ 2276 w 9160790"/>
              <a:gd name="connsiteY6" fmla="*/ 241980 h 459694"/>
              <a:gd name="connsiteX0" fmla="*/ 2276 w 9160790"/>
              <a:gd name="connsiteY0" fmla="*/ 241980 h 459694"/>
              <a:gd name="connsiteX1" fmla="*/ 1891558 w 9160790"/>
              <a:gd name="connsiteY1" fmla="*/ 121381 h 459694"/>
              <a:gd name="connsiteX2" fmla="*/ 2259247 w 9160790"/>
              <a:gd name="connsiteY2" fmla="*/ 459694 h 459694"/>
              <a:gd name="connsiteX3" fmla="*/ 9160790 w 9160790"/>
              <a:gd name="connsiteY3" fmla="*/ 459694 h 459694"/>
              <a:gd name="connsiteX4" fmla="*/ 9160790 w 9160790"/>
              <a:gd name="connsiteY4" fmla="*/ 2381 h 459694"/>
              <a:gd name="connsiteX5" fmla="*/ 0 w 9160790"/>
              <a:gd name="connsiteY5" fmla="*/ 0 h 459694"/>
              <a:gd name="connsiteX6" fmla="*/ 2276 w 9160790"/>
              <a:gd name="connsiteY6" fmla="*/ 241980 h 459694"/>
              <a:gd name="connsiteX0" fmla="*/ 2276 w 9160790"/>
              <a:gd name="connsiteY0" fmla="*/ 122918 h 459694"/>
              <a:gd name="connsiteX1" fmla="*/ 1891558 w 9160790"/>
              <a:gd name="connsiteY1" fmla="*/ 121381 h 459694"/>
              <a:gd name="connsiteX2" fmla="*/ 2259247 w 9160790"/>
              <a:gd name="connsiteY2" fmla="*/ 459694 h 459694"/>
              <a:gd name="connsiteX3" fmla="*/ 9160790 w 9160790"/>
              <a:gd name="connsiteY3" fmla="*/ 459694 h 459694"/>
              <a:gd name="connsiteX4" fmla="*/ 9160790 w 9160790"/>
              <a:gd name="connsiteY4" fmla="*/ 2381 h 459694"/>
              <a:gd name="connsiteX5" fmla="*/ 0 w 9160790"/>
              <a:gd name="connsiteY5" fmla="*/ 0 h 459694"/>
              <a:gd name="connsiteX6" fmla="*/ 2276 w 9160790"/>
              <a:gd name="connsiteY6" fmla="*/ 122918 h 459694"/>
              <a:gd name="connsiteX0" fmla="*/ 2276 w 9160790"/>
              <a:gd name="connsiteY0" fmla="*/ 122918 h 459694"/>
              <a:gd name="connsiteX1" fmla="*/ 1917774 w 9160790"/>
              <a:gd name="connsiteY1" fmla="*/ 145194 h 459694"/>
              <a:gd name="connsiteX2" fmla="*/ 2259247 w 9160790"/>
              <a:gd name="connsiteY2" fmla="*/ 459694 h 459694"/>
              <a:gd name="connsiteX3" fmla="*/ 9160790 w 9160790"/>
              <a:gd name="connsiteY3" fmla="*/ 459694 h 459694"/>
              <a:gd name="connsiteX4" fmla="*/ 9160790 w 9160790"/>
              <a:gd name="connsiteY4" fmla="*/ 2381 h 459694"/>
              <a:gd name="connsiteX5" fmla="*/ 0 w 9160790"/>
              <a:gd name="connsiteY5" fmla="*/ 0 h 459694"/>
              <a:gd name="connsiteX6" fmla="*/ 2276 w 9160790"/>
              <a:gd name="connsiteY6" fmla="*/ 122918 h 459694"/>
              <a:gd name="connsiteX0" fmla="*/ 2276 w 9160790"/>
              <a:gd name="connsiteY0" fmla="*/ 144349 h 459694"/>
              <a:gd name="connsiteX1" fmla="*/ 1917774 w 9160790"/>
              <a:gd name="connsiteY1" fmla="*/ 145194 h 459694"/>
              <a:gd name="connsiteX2" fmla="*/ 2259247 w 9160790"/>
              <a:gd name="connsiteY2" fmla="*/ 459694 h 459694"/>
              <a:gd name="connsiteX3" fmla="*/ 9160790 w 9160790"/>
              <a:gd name="connsiteY3" fmla="*/ 459694 h 459694"/>
              <a:gd name="connsiteX4" fmla="*/ 9160790 w 9160790"/>
              <a:gd name="connsiteY4" fmla="*/ 2381 h 459694"/>
              <a:gd name="connsiteX5" fmla="*/ 0 w 9160790"/>
              <a:gd name="connsiteY5" fmla="*/ 0 h 459694"/>
              <a:gd name="connsiteX6" fmla="*/ 2276 w 9160790"/>
              <a:gd name="connsiteY6" fmla="*/ 144349 h 459694"/>
              <a:gd name="connsiteX0" fmla="*/ 2276 w 9160790"/>
              <a:gd name="connsiteY0" fmla="*/ 144349 h 459694"/>
              <a:gd name="connsiteX1" fmla="*/ 1917774 w 9160790"/>
              <a:gd name="connsiteY1" fmla="*/ 145194 h 459694"/>
              <a:gd name="connsiteX2" fmla="*/ 2259247 w 9160790"/>
              <a:gd name="connsiteY2" fmla="*/ 459694 h 459694"/>
              <a:gd name="connsiteX3" fmla="*/ 9160790 w 9160790"/>
              <a:gd name="connsiteY3" fmla="*/ 459694 h 459694"/>
              <a:gd name="connsiteX4" fmla="*/ 9160790 w 9160790"/>
              <a:gd name="connsiteY4" fmla="*/ 2381 h 459694"/>
              <a:gd name="connsiteX5" fmla="*/ 0 w 9160790"/>
              <a:gd name="connsiteY5" fmla="*/ 0 h 459694"/>
              <a:gd name="connsiteX6" fmla="*/ 2276 w 9160790"/>
              <a:gd name="connsiteY6" fmla="*/ 144349 h 459694"/>
              <a:gd name="connsiteX0" fmla="*/ 2276 w 9160790"/>
              <a:gd name="connsiteY0" fmla="*/ 144349 h 459694"/>
              <a:gd name="connsiteX1" fmla="*/ 1917774 w 9160790"/>
              <a:gd name="connsiteY1" fmla="*/ 145194 h 459694"/>
              <a:gd name="connsiteX2" fmla="*/ 2259247 w 9160790"/>
              <a:gd name="connsiteY2" fmla="*/ 459694 h 459694"/>
              <a:gd name="connsiteX3" fmla="*/ 9160790 w 9160790"/>
              <a:gd name="connsiteY3" fmla="*/ 459694 h 459694"/>
              <a:gd name="connsiteX4" fmla="*/ 9160790 w 9160790"/>
              <a:gd name="connsiteY4" fmla="*/ 2381 h 459694"/>
              <a:gd name="connsiteX5" fmla="*/ 0 w 9160790"/>
              <a:gd name="connsiteY5" fmla="*/ 0 h 459694"/>
              <a:gd name="connsiteX6" fmla="*/ 2276 w 9160790"/>
              <a:gd name="connsiteY6" fmla="*/ 144349 h 459694"/>
              <a:gd name="connsiteX0" fmla="*/ 2276 w 9160790"/>
              <a:gd name="connsiteY0" fmla="*/ 144349 h 459694"/>
              <a:gd name="connsiteX1" fmla="*/ 1917774 w 9160790"/>
              <a:gd name="connsiteY1" fmla="*/ 142813 h 459694"/>
              <a:gd name="connsiteX2" fmla="*/ 2259247 w 9160790"/>
              <a:gd name="connsiteY2" fmla="*/ 459694 h 459694"/>
              <a:gd name="connsiteX3" fmla="*/ 9160790 w 9160790"/>
              <a:gd name="connsiteY3" fmla="*/ 459694 h 459694"/>
              <a:gd name="connsiteX4" fmla="*/ 9160790 w 9160790"/>
              <a:gd name="connsiteY4" fmla="*/ 2381 h 459694"/>
              <a:gd name="connsiteX5" fmla="*/ 0 w 9160790"/>
              <a:gd name="connsiteY5" fmla="*/ 0 h 459694"/>
              <a:gd name="connsiteX6" fmla="*/ 2276 w 9160790"/>
              <a:gd name="connsiteY6" fmla="*/ 144349 h 459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0790" h="459694">
                <a:moveTo>
                  <a:pt x="2276" y="144349"/>
                </a:moveTo>
                <a:lnTo>
                  <a:pt x="1917774" y="142813"/>
                </a:lnTo>
                <a:lnTo>
                  <a:pt x="2259247" y="459694"/>
                </a:lnTo>
                <a:lnTo>
                  <a:pt x="9160790" y="459694"/>
                </a:lnTo>
                <a:lnTo>
                  <a:pt x="9160790" y="2381"/>
                </a:lnTo>
                <a:lnTo>
                  <a:pt x="0" y="0"/>
                </a:lnTo>
                <a:cubicBezTo>
                  <a:pt x="759" y="80660"/>
                  <a:pt x="1517" y="63689"/>
                  <a:pt x="2276" y="14434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80624" y="5741622"/>
            <a:ext cx="5971443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n-US" dirty="0">
                <a:solidFill>
                  <a:prstClr val="white"/>
                </a:solidFill>
                <a:latin typeface="Arial Narrow"/>
                <a:cs typeface="Arial" panose="020B0604020202020204" pitchFamily="34" charset="0"/>
              </a:rPr>
              <a:t>Council of </a:t>
            </a:r>
            <a:r>
              <a:rPr lang="en-US" dirty="0" smtClean="0">
                <a:solidFill>
                  <a:prstClr val="white"/>
                </a:solidFill>
                <a:latin typeface="Arial Narrow"/>
                <a:cs typeface="Arial" panose="020B0604020202020204" pitchFamily="34" charset="0"/>
              </a:rPr>
              <a:t>the Inspectors General</a:t>
            </a:r>
            <a:r>
              <a:rPr lang="en-US" dirty="0">
                <a:solidFill>
                  <a:prstClr val="white"/>
                </a:solidFill>
                <a:latin typeface="Arial Narrow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prstClr val="white"/>
                </a:solidFill>
                <a:latin typeface="Arial Narrow"/>
                <a:cs typeface="Arial" panose="020B0604020202020204" pitchFamily="34" charset="0"/>
              </a:rPr>
              <a:t>on Integrity and Efficiency (CIGIE) </a:t>
            </a:r>
            <a:endParaRPr lang="en-US" dirty="0">
              <a:solidFill>
                <a:prstClr val="white"/>
              </a:solidFill>
              <a:latin typeface="Arial Narrow"/>
              <a:cs typeface="Arial" panose="020B0604020202020204" pitchFamily="34" charset="0"/>
            </a:endParaRPr>
          </a:p>
        </p:txBody>
      </p:sp>
      <p:sp>
        <p:nvSpPr>
          <p:cNvPr id="39" name="Freeform 38"/>
          <p:cNvSpPr/>
          <p:nvPr/>
        </p:nvSpPr>
        <p:spPr>
          <a:xfrm flipH="1">
            <a:off x="-4612" y="1074191"/>
            <a:ext cx="9144001" cy="299727"/>
          </a:xfrm>
          <a:custGeom>
            <a:avLst/>
            <a:gdLst>
              <a:gd name="connsiteX0" fmla="*/ 0 w 9158514"/>
              <a:gd name="connsiteY0" fmla="*/ 246743 h 464457"/>
              <a:gd name="connsiteX1" fmla="*/ 2024743 w 9158514"/>
              <a:gd name="connsiteY1" fmla="*/ 246743 h 464457"/>
              <a:gd name="connsiteX2" fmla="*/ 2256971 w 9158514"/>
              <a:gd name="connsiteY2" fmla="*/ 464457 h 464457"/>
              <a:gd name="connsiteX3" fmla="*/ 9158514 w 9158514"/>
              <a:gd name="connsiteY3" fmla="*/ 464457 h 464457"/>
              <a:gd name="connsiteX4" fmla="*/ 9158514 w 9158514"/>
              <a:gd name="connsiteY4" fmla="*/ 0 h 464457"/>
              <a:gd name="connsiteX5" fmla="*/ 7257 w 9158514"/>
              <a:gd name="connsiteY5" fmla="*/ 0 h 464457"/>
              <a:gd name="connsiteX6" fmla="*/ 0 w 9158514"/>
              <a:gd name="connsiteY6" fmla="*/ 246743 h 464457"/>
              <a:gd name="connsiteX0" fmla="*/ 7043 w 9165557"/>
              <a:gd name="connsiteY0" fmla="*/ 246743 h 464457"/>
              <a:gd name="connsiteX1" fmla="*/ 2031786 w 9165557"/>
              <a:gd name="connsiteY1" fmla="*/ 246743 h 464457"/>
              <a:gd name="connsiteX2" fmla="*/ 2264014 w 9165557"/>
              <a:gd name="connsiteY2" fmla="*/ 464457 h 464457"/>
              <a:gd name="connsiteX3" fmla="*/ 9165557 w 9165557"/>
              <a:gd name="connsiteY3" fmla="*/ 464457 h 464457"/>
              <a:gd name="connsiteX4" fmla="*/ 9165557 w 9165557"/>
              <a:gd name="connsiteY4" fmla="*/ 0 h 464457"/>
              <a:gd name="connsiteX5" fmla="*/ 0 w 9165557"/>
              <a:gd name="connsiteY5" fmla="*/ 4763 h 464457"/>
              <a:gd name="connsiteX6" fmla="*/ 7043 w 9165557"/>
              <a:gd name="connsiteY6" fmla="*/ 246743 h 464457"/>
              <a:gd name="connsiteX0" fmla="*/ 2276 w 9160790"/>
              <a:gd name="connsiteY0" fmla="*/ 246743 h 464457"/>
              <a:gd name="connsiteX1" fmla="*/ 2027019 w 9160790"/>
              <a:gd name="connsiteY1" fmla="*/ 246743 h 464457"/>
              <a:gd name="connsiteX2" fmla="*/ 2259247 w 9160790"/>
              <a:gd name="connsiteY2" fmla="*/ 464457 h 464457"/>
              <a:gd name="connsiteX3" fmla="*/ 9160790 w 9160790"/>
              <a:gd name="connsiteY3" fmla="*/ 464457 h 464457"/>
              <a:gd name="connsiteX4" fmla="*/ 9160790 w 9160790"/>
              <a:gd name="connsiteY4" fmla="*/ 0 h 464457"/>
              <a:gd name="connsiteX5" fmla="*/ 0 w 9160790"/>
              <a:gd name="connsiteY5" fmla="*/ 4763 h 464457"/>
              <a:gd name="connsiteX6" fmla="*/ 2276 w 9160790"/>
              <a:gd name="connsiteY6" fmla="*/ 246743 h 464457"/>
              <a:gd name="connsiteX0" fmla="*/ 2276 w 9160790"/>
              <a:gd name="connsiteY0" fmla="*/ 241980 h 459694"/>
              <a:gd name="connsiteX1" fmla="*/ 2027019 w 9160790"/>
              <a:gd name="connsiteY1" fmla="*/ 241980 h 459694"/>
              <a:gd name="connsiteX2" fmla="*/ 2259247 w 9160790"/>
              <a:gd name="connsiteY2" fmla="*/ 459694 h 459694"/>
              <a:gd name="connsiteX3" fmla="*/ 9160790 w 9160790"/>
              <a:gd name="connsiteY3" fmla="*/ 459694 h 459694"/>
              <a:gd name="connsiteX4" fmla="*/ 9160790 w 9160790"/>
              <a:gd name="connsiteY4" fmla="*/ 2381 h 459694"/>
              <a:gd name="connsiteX5" fmla="*/ 0 w 9160790"/>
              <a:gd name="connsiteY5" fmla="*/ 0 h 459694"/>
              <a:gd name="connsiteX6" fmla="*/ 2276 w 9160790"/>
              <a:gd name="connsiteY6" fmla="*/ 241980 h 459694"/>
              <a:gd name="connsiteX0" fmla="*/ 2276 w 9160790"/>
              <a:gd name="connsiteY0" fmla="*/ 241980 h 459694"/>
              <a:gd name="connsiteX1" fmla="*/ 1886792 w 9160790"/>
              <a:gd name="connsiteY1" fmla="*/ 116619 h 459694"/>
              <a:gd name="connsiteX2" fmla="*/ 2259247 w 9160790"/>
              <a:gd name="connsiteY2" fmla="*/ 459694 h 459694"/>
              <a:gd name="connsiteX3" fmla="*/ 9160790 w 9160790"/>
              <a:gd name="connsiteY3" fmla="*/ 459694 h 459694"/>
              <a:gd name="connsiteX4" fmla="*/ 9160790 w 9160790"/>
              <a:gd name="connsiteY4" fmla="*/ 2381 h 459694"/>
              <a:gd name="connsiteX5" fmla="*/ 0 w 9160790"/>
              <a:gd name="connsiteY5" fmla="*/ 0 h 459694"/>
              <a:gd name="connsiteX6" fmla="*/ 2276 w 9160790"/>
              <a:gd name="connsiteY6" fmla="*/ 241980 h 459694"/>
              <a:gd name="connsiteX0" fmla="*/ 2276 w 9160790"/>
              <a:gd name="connsiteY0" fmla="*/ 241980 h 459694"/>
              <a:gd name="connsiteX1" fmla="*/ 1891558 w 9160790"/>
              <a:gd name="connsiteY1" fmla="*/ 121381 h 459694"/>
              <a:gd name="connsiteX2" fmla="*/ 2259247 w 9160790"/>
              <a:gd name="connsiteY2" fmla="*/ 459694 h 459694"/>
              <a:gd name="connsiteX3" fmla="*/ 9160790 w 9160790"/>
              <a:gd name="connsiteY3" fmla="*/ 459694 h 459694"/>
              <a:gd name="connsiteX4" fmla="*/ 9160790 w 9160790"/>
              <a:gd name="connsiteY4" fmla="*/ 2381 h 459694"/>
              <a:gd name="connsiteX5" fmla="*/ 0 w 9160790"/>
              <a:gd name="connsiteY5" fmla="*/ 0 h 459694"/>
              <a:gd name="connsiteX6" fmla="*/ 2276 w 9160790"/>
              <a:gd name="connsiteY6" fmla="*/ 241980 h 459694"/>
              <a:gd name="connsiteX0" fmla="*/ 2276 w 9160790"/>
              <a:gd name="connsiteY0" fmla="*/ 122918 h 459694"/>
              <a:gd name="connsiteX1" fmla="*/ 1891558 w 9160790"/>
              <a:gd name="connsiteY1" fmla="*/ 121381 h 459694"/>
              <a:gd name="connsiteX2" fmla="*/ 2259247 w 9160790"/>
              <a:gd name="connsiteY2" fmla="*/ 459694 h 459694"/>
              <a:gd name="connsiteX3" fmla="*/ 9160790 w 9160790"/>
              <a:gd name="connsiteY3" fmla="*/ 459694 h 459694"/>
              <a:gd name="connsiteX4" fmla="*/ 9160790 w 9160790"/>
              <a:gd name="connsiteY4" fmla="*/ 2381 h 459694"/>
              <a:gd name="connsiteX5" fmla="*/ 0 w 9160790"/>
              <a:gd name="connsiteY5" fmla="*/ 0 h 459694"/>
              <a:gd name="connsiteX6" fmla="*/ 2276 w 9160790"/>
              <a:gd name="connsiteY6" fmla="*/ 122918 h 459694"/>
              <a:gd name="connsiteX0" fmla="*/ 2276 w 9160790"/>
              <a:gd name="connsiteY0" fmla="*/ 122918 h 459694"/>
              <a:gd name="connsiteX1" fmla="*/ 1917774 w 9160790"/>
              <a:gd name="connsiteY1" fmla="*/ 145194 h 459694"/>
              <a:gd name="connsiteX2" fmla="*/ 2259247 w 9160790"/>
              <a:gd name="connsiteY2" fmla="*/ 459694 h 459694"/>
              <a:gd name="connsiteX3" fmla="*/ 9160790 w 9160790"/>
              <a:gd name="connsiteY3" fmla="*/ 459694 h 459694"/>
              <a:gd name="connsiteX4" fmla="*/ 9160790 w 9160790"/>
              <a:gd name="connsiteY4" fmla="*/ 2381 h 459694"/>
              <a:gd name="connsiteX5" fmla="*/ 0 w 9160790"/>
              <a:gd name="connsiteY5" fmla="*/ 0 h 459694"/>
              <a:gd name="connsiteX6" fmla="*/ 2276 w 9160790"/>
              <a:gd name="connsiteY6" fmla="*/ 122918 h 459694"/>
              <a:gd name="connsiteX0" fmla="*/ 2276 w 9160790"/>
              <a:gd name="connsiteY0" fmla="*/ 144349 h 459694"/>
              <a:gd name="connsiteX1" fmla="*/ 1917774 w 9160790"/>
              <a:gd name="connsiteY1" fmla="*/ 145194 h 459694"/>
              <a:gd name="connsiteX2" fmla="*/ 2259247 w 9160790"/>
              <a:gd name="connsiteY2" fmla="*/ 459694 h 459694"/>
              <a:gd name="connsiteX3" fmla="*/ 9160790 w 9160790"/>
              <a:gd name="connsiteY3" fmla="*/ 459694 h 459694"/>
              <a:gd name="connsiteX4" fmla="*/ 9160790 w 9160790"/>
              <a:gd name="connsiteY4" fmla="*/ 2381 h 459694"/>
              <a:gd name="connsiteX5" fmla="*/ 0 w 9160790"/>
              <a:gd name="connsiteY5" fmla="*/ 0 h 459694"/>
              <a:gd name="connsiteX6" fmla="*/ 2276 w 9160790"/>
              <a:gd name="connsiteY6" fmla="*/ 144349 h 459694"/>
              <a:gd name="connsiteX0" fmla="*/ 2276 w 9160790"/>
              <a:gd name="connsiteY0" fmla="*/ 144349 h 459694"/>
              <a:gd name="connsiteX1" fmla="*/ 1917774 w 9160790"/>
              <a:gd name="connsiteY1" fmla="*/ 145194 h 459694"/>
              <a:gd name="connsiteX2" fmla="*/ 2259247 w 9160790"/>
              <a:gd name="connsiteY2" fmla="*/ 459694 h 459694"/>
              <a:gd name="connsiteX3" fmla="*/ 9160790 w 9160790"/>
              <a:gd name="connsiteY3" fmla="*/ 459694 h 459694"/>
              <a:gd name="connsiteX4" fmla="*/ 9160790 w 9160790"/>
              <a:gd name="connsiteY4" fmla="*/ 2381 h 459694"/>
              <a:gd name="connsiteX5" fmla="*/ 0 w 9160790"/>
              <a:gd name="connsiteY5" fmla="*/ 0 h 459694"/>
              <a:gd name="connsiteX6" fmla="*/ 2276 w 9160790"/>
              <a:gd name="connsiteY6" fmla="*/ 144349 h 459694"/>
              <a:gd name="connsiteX0" fmla="*/ 2276 w 9160790"/>
              <a:gd name="connsiteY0" fmla="*/ 144349 h 459694"/>
              <a:gd name="connsiteX1" fmla="*/ 1917774 w 9160790"/>
              <a:gd name="connsiteY1" fmla="*/ 145194 h 459694"/>
              <a:gd name="connsiteX2" fmla="*/ 2259247 w 9160790"/>
              <a:gd name="connsiteY2" fmla="*/ 459694 h 459694"/>
              <a:gd name="connsiteX3" fmla="*/ 9160790 w 9160790"/>
              <a:gd name="connsiteY3" fmla="*/ 459694 h 459694"/>
              <a:gd name="connsiteX4" fmla="*/ 9160790 w 9160790"/>
              <a:gd name="connsiteY4" fmla="*/ 2381 h 459694"/>
              <a:gd name="connsiteX5" fmla="*/ 0 w 9160790"/>
              <a:gd name="connsiteY5" fmla="*/ 0 h 459694"/>
              <a:gd name="connsiteX6" fmla="*/ 2276 w 9160790"/>
              <a:gd name="connsiteY6" fmla="*/ 144349 h 459694"/>
              <a:gd name="connsiteX0" fmla="*/ 2276 w 9160790"/>
              <a:gd name="connsiteY0" fmla="*/ 144349 h 459694"/>
              <a:gd name="connsiteX1" fmla="*/ 1917774 w 9160790"/>
              <a:gd name="connsiteY1" fmla="*/ 142813 h 459694"/>
              <a:gd name="connsiteX2" fmla="*/ 2259247 w 9160790"/>
              <a:gd name="connsiteY2" fmla="*/ 459694 h 459694"/>
              <a:gd name="connsiteX3" fmla="*/ 9160790 w 9160790"/>
              <a:gd name="connsiteY3" fmla="*/ 459694 h 459694"/>
              <a:gd name="connsiteX4" fmla="*/ 9160790 w 9160790"/>
              <a:gd name="connsiteY4" fmla="*/ 2381 h 459694"/>
              <a:gd name="connsiteX5" fmla="*/ 0 w 9160790"/>
              <a:gd name="connsiteY5" fmla="*/ 0 h 459694"/>
              <a:gd name="connsiteX6" fmla="*/ 2276 w 9160790"/>
              <a:gd name="connsiteY6" fmla="*/ 144349 h 459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0790" h="459694">
                <a:moveTo>
                  <a:pt x="2276" y="144349"/>
                </a:moveTo>
                <a:lnTo>
                  <a:pt x="1917774" y="142813"/>
                </a:lnTo>
                <a:lnTo>
                  <a:pt x="2259247" y="459694"/>
                </a:lnTo>
                <a:lnTo>
                  <a:pt x="9160790" y="459694"/>
                </a:lnTo>
                <a:lnTo>
                  <a:pt x="9160790" y="2381"/>
                </a:lnTo>
                <a:lnTo>
                  <a:pt x="0" y="0"/>
                </a:lnTo>
                <a:cubicBezTo>
                  <a:pt x="759" y="80660"/>
                  <a:pt x="1517" y="63689"/>
                  <a:pt x="2276" y="144349"/>
                </a:cubicBezTo>
                <a:close/>
              </a:path>
            </a:pathLst>
          </a:custGeom>
          <a:solidFill>
            <a:schemeClr val="tx2">
              <a:lumMod val="50000"/>
              <a:lumOff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1576" y="1074191"/>
            <a:ext cx="872355" cy="3262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n-US" sz="1400" dirty="0" smtClean="0">
                <a:solidFill>
                  <a:prstClr val="white"/>
                </a:solidFill>
                <a:latin typeface="Arial Narrow"/>
                <a:cs typeface="Arial" panose="020B0604020202020204" pitchFamily="34" charset="0"/>
              </a:rPr>
              <a:t>June 2017</a:t>
            </a:r>
            <a:endParaRPr lang="en-US" sz="1400" dirty="0">
              <a:solidFill>
                <a:prstClr val="white"/>
              </a:solidFill>
              <a:latin typeface="Arial Narrow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02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7407E-6 L -0.16875 0.12987 L -0.31042 0.05371 " pathEditMode="relative" rAng="0" ptsTypes="AAA">
                                      <p:cBhvr>
                                        <p:cTn id="6" dur="1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21" y="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5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4 0.00348 L -0.21788 0.17454 L -0.29514 0.13311 L -0.40642 0.20486 L -0.52535 0.1419 " pathEditMode="relative" rAng="0" ptsTypes="AAAAA">
                                      <p:cBhvr>
                                        <p:cTn id="9" dur="1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81" y="1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6.2963E-6 L -0.00469 0.00486 L 0.00764 0.04398 L -0.02726 0.07546 L 0.06319 0.35717 " pathEditMode="relative" ptsTypes="AAAAA">
                                      <p:cBhvr>
                                        <p:cTn id="12" dur="1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25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7.40741E-6 L 0.12743 0.26552 L 0.10105 0.33959 " pathEditMode="relative" ptsTypes="AAA">
                                      <p:cBhvr>
                                        <p:cTn id="15" dur="1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6.2963E-6 L -0.00469 0.00486 L 0.00764 0.04398 L -0.02726 0.07546 L 0.06319 0.35717 " pathEditMode="relative" ptsTypes="AAAAA">
                                      <p:cBhvr>
                                        <p:cTn id="18" dur="1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75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116 L -0.16615 0.12871 L -0.30782 0.05255 " pathEditMode="relative" rAng="0" ptsTypes="AAA">
                                      <p:cBhvr>
                                        <p:cTn id="2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21" y="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75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4 0.00348 L -0.21788 0.17454 L -0.29514 0.13311 L -0.40642 0.20486 L -0.52535 0.1419 " pathEditMode="relative" rAng="0" ptsTypes="AAAAA">
                                      <p:cBhvr>
                                        <p:cTn id="2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81" y="1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0763 L -0.19305 0.16674 L -0.16771 0.31383 L -0.24531 0.39153 " pathEditMode="relative" ptsTypes="AAAA">
                                      <p:cBhvr>
                                        <p:cTn id="2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5" grpId="0" animBg="1"/>
      <p:bldP spid="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5004" y="849359"/>
            <a:ext cx="8938638" cy="97353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OIG </a:t>
            </a:r>
            <a:r>
              <a:rPr lang="en-US" b="1" dirty="0" smtClean="0"/>
              <a:t>Common Data </a:t>
            </a:r>
            <a:r>
              <a:rPr lang="en-US" b="1" dirty="0"/>
              <a:t>Analytics</a:t>
            </a:r>
            <a:r>
              <a:rPr lang="en-US" dirty="0"/>
              <a:t> </a:t>
            </a:r>
            <a:r>
              <a:rPr lang="en-US" b="1" dirty="0"/>
              <a:t>Framework and Guidelines</a:t>
            </a:r>
            <a:endParaRPr lang="en-US" dirty="0"/>
          </a:p>
        </p:txBody>
      </p:sp>
      <p:sp>
        <p:nvSpPr>
          <p:cNvPr id="4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36280" y="6572777"/>
            <a:ext cx="662869" cy="249474"/>
          </a:xfrm>
        </p:spPr>
        <p:txBody>
          <a:bodyPr/>
          <a:lstStyle/>
          <a:p>
            <a:fld id="{E159D6D1-F728-405E-B496-5F5A3982EC3D}" type="slidenum">
              <a:rPr lang="en-US" smtClean="0">
                <a:solidFill>
                  <a:prstClr val="white"/>
                </a:solidFill>
              </a:rPr>
              <a:pPr/>
              <a:t>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Subtitle 4"/>
          <p:cNvSpPr txBox="1">
            <a:spLocks/>
          </p:cNvSpPr>
          <p:nvPr/>
        </p:nvSpPr>
        <p:spPr>
          <a:xfrm>
            <a:off x="312383" y="-866046"/>
            <a:ext cx="8721259" cy="8660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None/>
              <a:defRPr sz="2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Clr>
                <a:schemeClr val="accent4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Clr>
                <a:schemeClr val="tx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184576">
                  <a:lumMod val="50000"/>
                </a:srgbClr>
              </a:buClr>
            </a:pPr>
            <a:r>
              <a:rPr lang="en-US" sz="2000" dirty="0" smtClean="0">
                <a:solidFill>
                  <a:srgbClr val="408FCD">
                    <a:lumMod val="40000"/>
                    <a:lumOff val="60000"/>
                  </a:srgbClr>
                </a:solidFill>
              </a:rPr>
              <a:t>Making Data Available and Actionable Against Fraud, Waste &amp; Abuse</a:t>
            </a:r>
            <a:endParaRPr lang="en-US" sz="2000" dirty="0">
              <a:solidFill>
                <a:srgbClr val="408FCD">
                  <a:lumMod val="40000"/>
                  <a:lumOff val="60000"/>
                </a:srgb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6108" y="1268899"/>
            <a:ext cx="83627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white"/>
                </a:solidFill>
                <a:latin typeface="Arial Narrow"/>
              </a:rPr>
              <a:t>  </a:t>
            </a:r>
            <a:endParaRPr lang="en-US" b="1" dirty="0">
              <a:solidFill>
                <a:prstClr val="white"/>
              </a:solidFill>
              <a:latin typeface="Arial Narrow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5004" y="3096733"/>
            <a:ext cx="638422" cy="304800"/>
          </a:xfrm>
          <a:prstGeom prst="rect">
            <a:avLst/>
          </a:prstGeom>
          <a:gradFill>
            <a:gsLst>
              <a:gs pos="0">
                <a:schemeClr val="accent5">
                  <a:lumMod val="78000"/>
                  <a:lumOff val="22000"/>
                </a:schemeClr>
              </a:gs>
              <a:gs pos="94000">
                <a:schemeClr val="bg1">
                  <a:lumMod val="49000"/>
                  <a:lumOff val="51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5004" y="4914900"/>
            <a:ext cx="638422" cy="304800"/>
          </a:xfrm>
          <a:prstGeom prst="rect">
            <a:avLst/>
          </a:prstGeom>
          <a:gradFill>
            <a:gsLst>
              <a:gs pos="0">
                <a:schemeClr val="accent5">
                  <a:lumMod val="78000"/>
                  <a:lumOff val="22000"/>
                </a:schemeClr>
              </a:gs>
              <a:gs pos="94000">
                <a:schemeClr val="bg1">
                  <a:lumMod val="49000"/>
                  <a:lumOff val="51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61665" y="2423160"/>
            <a:ext cx="7879602" cy="37829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39725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Arial Narrow"/>
              </a:rPr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4357476" y="2051503"/>
            <a:ext cx="4566391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800" dirty="0">
              <a:solidFill>
                <a:prstClr val="black"/>
              </a:solidFill>
              <a:latin typeface="Arial Narrow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b="1" u="sng" dirty="0" smtClean="0">
                <a:solidFill>
                  <a:srgbClr val="007E39"/>
                </a:solidFill>
                <a:latin typeface="Arial Narrow"/>
              </a:rPr>
              <a:t>Five Principles</a:t>
            </a:r>
            <a:r>
              <a:rPr lang="en-US" sz="2000" b="1" dirty="0" smtClean="0">
                <a:solidFill>
                  <a:srgbClr val="007E39"/>
                </a:solidFill>
                <a:latin typeface="Arial Narrow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Arial Narrow"/>
              </a:rPr>
              <a:t>of DA within an OIG Office.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2000" b="1" dirty="0">
              <a:solidFill>
                <a:prstClr val="black"/>
              </a:solidFill>
              <a:latin typeface="Arial Narrow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prstClr val="black"/>
                </a:solidFill>
                <a:latin typeface="Arial Narrow"/>
              </a:rPr>
              <a:t>Data Analytic </a:t>
            </a:r>
            <a:r>
              <a:rPr lang="en-US" sz="2000" b="1" u="sng" dirty="0" smtClean="0">
                <a:solidFill>
                  <a:srgbClr val="009242"/>
                </a:solidFill>
                <a:latin typeface="Arial Narrow"/>
              </a:rPr>
              <a:t>Phases</a:t>
            </a:r>
            <a:r>
              <a:rPr lang="en-US" sz="2000" b="1" dirty="0" smtClean="0">
                <a:solidFill>
                  <a:prstClr val="black"/>
                </a:solidFill>
                <a:latin typeface="Arial Narrow"/>
              </a:rPr>
              <a:t>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2000" b="1" u="sng" dirty="0">
              <a:solidFill>
                <a:prstClr val="black"/>
              </a:solidFill>
              <a:latin typeface="Arial Narrow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b="1" u="sng" dirty="0" smtClean="0">
                <a:solidFill>
                  <a:srgbClr val="00863D"/>
                </a:solidFill>
                <a:latin typeface="Arial Narrow"/>
              </a:rPr>
              <a:t>‘To Do’ Components</a:t>
            </a:r>
            <a:r>
              <a:rPr lang="en-US" sz="2000" b="1" dirty="0" smtClean="0">
                <a:solidFill>
                  <a:srgbClr val="00B050"/>
                </a:solidFill>
                <a:latin typeface="Arial Narrow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Arial Narrow"/>
              </a:rPr>
              <a:t>of a Successful DA Function.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2000" b="1" dirty="0">
              <a:solidFill>
                <a:prstClr val="black"/>
              </a:solidFill>
              <a:latin typeface="Arial Narrow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b="1" u="sng" dirty="0" smtClean="0">
                <a:solidFill>
                  <a:srgbClr val="2B812F"/>
                </a:solidFill>
                <a:latin typeface="Arial Narrow"/>
              </a:rPr>
              <a:t>Project Selection ~ </a:t>
            </a:r>
            <a:r>
              <a:rPr lang="en-US" sz="2000" b="1" u="sng" dirty="0" smtClean="0">
                <a:solidFill>
                  <a:srgbClr val="009644"/>
                </a:solidFill>
                <a:latin typeface="Arial Narrow"/>
              </a:rPr>
              <a:t>Best Practice</a:t>
            </a:r>
            <a:r>
              <a:rPr lang="en-US" sz="2000" b="1" dirty="0" smtClean="0">
                <a:solidFill>
                  <a:srgbClr val="009644"/>
                </a:solidFill>
                <a:latin typeface="Arial Narrow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Arial Narrow"/>
              </a:rPr>
              <a:t>within an OIG Office.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2000" b="1" dirty="0" smtClean="0">
              <a:solidFill>
                <a:prstClr val="black"/>
              </a:solidFill>
              <a:latin typeface="Arial Narrow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solidFill>
                  <a:prstClr val="black"/>
                </a:solidFill>
                <a:latin typeface="Arial Narrow"/>
              </a:rPr>
              <a:t> </a:t>
            </a:r>
            <a:endParaRPr lang="en-US" dirty="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2383" y="899567"/>
            <a:ext cx="83828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FFC000"/>
                </a:solidFill>
                <a:latin typeface="Arial Narrow"/>
              </a:rPr>
              <a:t>Analysis of data </a:t>
            </a:r>
            <a:r>
              <a:rPr lang="en-US" b="1" dirty="0">
                <a:solidFill>
                  <a:prstClr val="white"/>
                </a:solidFill>
                <a:latin typeface="Arial Narrow"/>
              </a:rPr>
              <a:t>is a process of inspecting, cleaning, transforming, and modeling data with the goal of discovering useful information, suggesting conclusions, and supporting </a:t>
            </a:r>
            <a:r>
              <a:rPr lang="en-US" b="1" dirty="0" smtClean="0">
                <a:solidFill>
                  <a:prstClr val="white"/>
                </a:solidFill>
                <a:latin typeface="Arial Narrow"/>
              </a:rPr>
              <a:t>decision-making.</a:t>
            </a:r>
            <a:endParaRPr lang="en-US" b="1" dirty="0">
              <a:solidFill>
                <a:prstClr val="white"/>
              </a:solidFill>
              <a:latin typeface="Arial Narrow"/>
            </a:endParaRPr>
          </a:p>
        </p:txBody>
      </p:sp>
      <p:pic>
        <p:nvPicPr>
          <p:cNvPr id="1026" name="Picture 2" descr="http://1u88jj3r4db2x4txp44yqfj1.wpengine.netdna-cdn.com/wp-content/uploads/2015/12/Analytics.shutterstock_326196896-930x6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98" y="1947333"/>
            <a:ext cx="3904263" cy="4258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72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5004" y="914434"/>
            <a:ext cx="8956400" cy="121729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OIG Data Analytic Framework and Guidelines</a:t>
            </a:r>
            <a:endParaRPr lang="en-US" dirty="0"/>
          </a:p>
        </p:txBody>
      </p:sp>
      <p:sp>
        <p:nvSpPr>
          <p:cNvPr id="40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59D6D1-F728-405E-B496-5F5A3982EC3D}" type="slidenum">
              <a:rPr lang="en-US" smtClean="0">
                <a:solidFill>
                  <a:prstClr val="white"/>
                </a:solidFill>
              </a:rPr>
              <a:pPr/>
              <a:t>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Subtitle 4"/>
          <p:cNvSpPr txBox="1">
            <a:spLocks/>
          </p:cNvSpPr>
          <p:nvPr/>
        </p:nvSpPr>
        <p:spPr>
          <a:xfrm>
            <a:off x="312383" y="-866046"/>
            <a:ext cx="8721259" cy="8660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None/>
              <a:defRPr sz="2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Clr>
                <a:schemeClr val="accent4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Clr>
                <a:schemeClr val="tx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184576">
                  <a:lumMod val="50000"/>
                </a:srgbClr>
              </a:buClr>
            </a:pPr>
            <a:r>
              <a:rPr lang="en-US" sz="2000" dirty="0" smtClean="0">
                <a:solidFill>
                  <a:srgbClr val="408FCD">
                    <a:lumMod val="40000"/>
                    <a:lumOff val="60000"/>
                  </a:srgbClr>
                </a:solidFill>
              </a:rPr>
              <a:t>Making Data Available and Actionable Against Fraud, Waste &amp; Abuse</a:t>
            </a:r>
            <a:endParaRPr lang="en-US" sz="2000" dirty="0">
              <a:solidFill>
                <a:srgbClr val="408FCD">
                  <a:lumMod val="40000"/>
                  <a:lumOff val="60000"/>
                </a:srgb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7062" y="931402"/>
            <a:ext cx="83627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Arial Narrow"/>
              </a:rPr>
              <a:t>Five </a:t>
            </a:r>
            <a:r>
              <a:rPr lang="en-US" sz="2400" b="1" dirty="0">
                <a:solidFill>
                  <a:srgbClr val="FF0000"/>
                </a:solidFill>
                <a:latin typeface="Arial Narrow"/>
              </a:rPr>
              <a:t>Principles</a:t>
            </a:r>
            <a:r>
              <a:rPr lang="en-US" sz="2400" b="1" dirty="0">
                <a:solidFill>
                  <a:prstClr val="white"/>
                </a:solidFill>
                <a:latin typeface="Arial Narrow"/>
              </a:rPr>
              <a:t> </a:t>
            </a:r>
            <a:endParaRPr lang="en-US" sz="2400" b="1" dirty="0" smtClean="0">
              <a:solidFill>
                <a:prstClr val="white"/>
              </a:solidFill>
              <a:latin typeface="Arial Narrow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prstClr val="white"/>
                </a:solidFill>
                <a:latin typeface="Arial Narrow"/>
              </a:rPr>
              <a:t>in </a:t>
            </a:r>
            <a:r>
              <a:rPr lang="en-US" sz="2400" b="1" dirty="0">
                <a:solidFill>
                  <a:prstClr val="white"/>
                </a:solidFill>
                <a:latin typeface="Arial Narrow"/>
              </a:rPr>
              <a:t>the establishment of </a:t>
            </a:r>
            <a:r>
              <a:rPr lang="en-US" sz="2400" b="1" dirty="0" smtClean="0">
                <a:solidFill>
                  <a:prstClr val="white"/>
                </a:solidFill>
                <a:latin typeface="Arial Narrow"/>
              </a:rPr>
              <a:t>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prstClr val="white"/>
                </a:solidFill>
                <a:latin typeface="Arial Narrow"/>
              </a:rPr>
              <a:t>Data </a:t>
            </a:r>
            <a:r>
              <a:rPr lang="en-US" sz="2400" b="1" dirty="0">
                <a:solidFill>
                  <a:prstClr val="white"/>
                </a:solidFill>
                <a:latin typeface="Arial Narrow"/>
              </a:rPr>
              <a:t>Analytics Capability within an OIG Office.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5004" y="3096733"/>
            <a:ext cx="638422" cy="304800"/>
          </a:xfrm>
          <a:prstGeom prst="rect">
            <a:avLst/>
          </a:prstGeom>
          <a:gradFill>
            <a:gsLst>
              <a:gs pos="0">
                <a:schemeClr val="accent5">
                  <a:lumMod val="78000"/>
                  <a:lumOff val="22000"/>
                </a:schemeClr>
              </a:gs>
              <a:gs pos="94000">
                <a:schemeClr val="bg1">
                  <a:lumMod val="49000"/>
                  <a:lumOff val="51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5004" y="4914900"/>
            <a:ext cx="638422" cy="304800"/>
          </a:xfrm>
          <a:prstGeom prst="rect">
            <a:avLst/>
          </a:prstGeom>
          <a:gradFill>
            <a:gsLst>
              <a:gs pos="0">
                <a:schemeClr val="accent5">
                  <a:lumMod val="78000"/>
                  <a:lumOff val="22000"/>
                </a:schemeClr>
              </a:gs>
              <a:gs pos="94000">
                <a:schemeClr val="bg1">
                  <a:lumMod val="49000"/>
                  <a:lumOff val="51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61665" y="2556933"/>
            <a:ext cx="7879602" cy="36491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39725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Arial Narrow"/>
              </a:rPr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795867" y="2365563"/>
            <a:ext cx="7763933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u="sng" dirty="0">
                <a:solidFill>
                  <a:prstClr val="black"/>
                </a:solidFill>
                <a:latin typeface="Arial Narrow"/>
              </a:rPr>
              <a:t>Data Analytic </a:t>
            </a:r>
            <a:r>
              <a:rPr lang="en-US" u="sng" dirty="0" smtClean="0">
                <a:solidFill>
                  <a:prstClr val="black"/>
                </a:solidFill>
                <a:latin typeface="Arial Narrow"/>
              </a:rPr>
              <a:t>Mandate</a:t>
            </a:r>
            <a:r>
              <a:rPr lang="en-US" dirty="0" smtClean="0">
                <a:solidFill>
                  <a:prstClr val="black"/>
                </a:solidFill>
                <a:latin typeface="Arial Narrow"/>
              </a:rPr>
              <a:t> </a:t>
            </a:r>
            <a:r>
              <a:rPr lang="en-US" dirty="0">
                <a:solidFill>
                  <a:prstClr val="black"/>
                </a:solidFill>
                <a:latin typeface="Arial Narrow"/>
              </a:rPr>
              <a:t>– must be relevant and focused on OIG’s mission and vision</a:t>
            </a:r>
            <a:r>
              <a:rPr lang="en-US" dirty="0" smtClean="0">
                <a:solidFill>
                  <a:prstClr val="black"/>
                </a:solidFill>
                <a:latin typeface="Arial Narrow"/>
              </a:rPr>
              <a:t>.</a:t>
            </a:r>
          </a:p>
          <a:p>
            <a:pPr marL="342900" lvl="1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800" dirty="0">
              <a:solidFill>
                <a:prstClr val="black"/>
              </a:solidFill>
              <a:latin typeface="Arial Narrow"/>
            </a:endParaRPr>
          </a:p>
          <a:p>
            <a:pPr marL="342900" lvl="1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u="sng" dirty="0">
                <a:solidFill>
                  <a:prstClr val="black"/>
                </a:solidFill>
                <a:latin typeface="Arial Narrow"/>
              </a:rPr>
              <a:t>Reliable Return on Investment</a:t>
            </a:r>
            <a:r>
              <a:rPr lang="en-US" dirty="0">
                <a:solidFill>
                  <a:prstClr val="black"/>
                </a:solidFill>
                <a:latin typeface="Arial Narrow"/>
              </a:rPr>
              <a:t> – expand OIG coverage with minimal (or no) incremental cost by identifying control issues/fraudulent activities in near real time, thereby shortening audit/investigation cycles</a:t>
            </a:r>
            <a:r>
              <a:rPr lang="en-US" dirty="0" smtClean="0">
                <a:solidFill>
                  <a:prstClr val="black"/>
                </a:solidFill>
                <a:latin typeface="Arial Narrow"/>
              </a:rPr>
              <a:t>.</a:t>
            </a:r>
          </a:p>
          <a:p>
            <a:pPr marL="342900" lvl="1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800" dirty="0">
              <a:solidFill>
                <a:prstClr val="black"/>
              </a:solidFill>
              <a:latin typeface="Arial Narrow"/>
            </a:endParaRPr>
          </a:p>
          <a:p>
            <a:pPr marL="342900" lvl="1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u="sng" dirty="0">
                <a:solidFill>
                  <a:prstClr val="black"/>
                </a:solidFill>
                <a:latin typeface="Arial Narrow"/>
              </a:rPr>
              <a:t>Cost Effectiveness</a:t>
            </a:r>
            <a:r>
              <a:rPr lang="en-US" dirty="0">
                <a:solidFill>
                  <a:prstClr val="black"/>
                </a:solidFill>
                <a:latin typeface="Arial Narrow"/>
              </a:rPr>
              <a:t> – reduce audit and investigative costs while increasing effectiveness by conducting continuous, broader, more proactive reviews</a:t>
            </a:r>
            <a:r>
              <a:rPr lang="en-US" dirty="0" smtClean="0">
                <a:solidFill>
                  <a:prstClr val="black"/>
                </a:solidFill>
                <a:latin typeface="Arial Narrow"/>
              </a:rPr>
              <a:t>.</a:t>
            </a:r>
          </a:p>
          <a:p>
            <a:pPr marL="342900" lvl="1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800" dirty="0">
              <a:solidFill>
                <a:prstClr val="black"/>
              </a:solidFill>
              <a:latin typeface="Arial Narrow"/>
            </a:endParaRPr>
          </a:p>
          <a:p>
            <a:pPr marL="342900" lvl="1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u="sng" dirty="0">
                <a:solidFill>
                  <a:prstClr val="black"/>
                </a:solidFill>
                <a:latin typeface="Arial Narrow"/>
              </a:rPr>
              <a:t>Executive Champion</a:t>
            </a:r>
            <a:r>
              <a:rPr lang="en-US" dirty="0">
                <a:solidFill>
                  <a:prstClr val="black"/>
                </a:solidFill>
                <a:latin typeface="Arial Narrow"/>
              </a:rPr>
              <a:t> – supporting executive champion/sponsor who has an agreed vision of the value and strategic direction of a data analytic function is a crucial component for its successful implementation</a:t>
            </a:r>
            <a:r>
              <a:rPr lang="en-US" dirty="0" smtClean="0">
                <a:solidFill>
                  <a:prstClr val="black"/>
                </a:solidFill>
                <a:latin typeface="Arial Narrow"/>
              </a:rPr>
              <a:t>.</a:t>
            </a:r>
          </a:p>
          <a:p>
            <a:pPr marL="342900" lvl="1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800" dirty="0">
              <a:solidFill>
                <a:prstClr val="black"/>
              </a:solidFill>
              <a:latin typeface="Arial Narrow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5"/>
            </a:pPr>
            <a:r>
              <a:rPr lang="en-US" u="sng" dirty="0">
                <a:solidFill>
                  <a:prstClr val="black"/>
                </a:solidFill>
                <a:latin typeface="Arial Narrow"/>
              </a:rPr>
              <a:t>Agile Development Approach</a:t>
            </a:r>
            <a:r>
              <a:rPr lang="en-US" dirty="0">
                <a:solidFill>
                  <a:prstClr val="black"/>
                </a:solidFill>
                <a:latin typeface="Arial Narrow"/>
              </a:rPr>
              <a:t> – adopt Agile project management modular approach that combines controlled system development with rapid prototyping techniques that establishes and delivers realistic, timely and doable Audit/Investigator products.</a:t>
            </a:r>
          </a:p>
        </p:txBody>
      </p:sp>
    </p:spTree>
    <p:extLst>
      <p:ext uri="{BB962C8B-B14F-4D97-AF65-F5344CB8AC3E}">
        <p14:creationId xmlns:p14="http://schemas.microsoft.com/office/powerpoint/2010/main" val="203336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5004" y="914434"/>
            <a:ext cx="8956400" cy="121729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OIG Data Analytic Framework and Guidelines</a:t>
            </a:r>
            <a:endParaRPr lang="en-US" dirty="0"/>
          </a:p>
        </p:txBody>
      </p:sp>
      <p:sp>
        <p:nvSpPr>
          <p:cNvPr id="40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59D6D1-F728-405E-B496-5F5A3982EC3D}" type="slidenum">
              <a:rPr lang="en-US" smtClean="0">
                <a:solidFill>
                  <a:prstClr val="white"/>
                </a:solidFill>
              </a:rPr>
              <a:pPr/>
              <a:t>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Subtitle 4"/>
          <p:cNvSpPr txBox="1">
            <a:spLocks/>
          </p:cNvSpPr>
          <p:nvPr/>
        </p:nvSpPr>
        <p:spPr>
          <a:xfrm>
            <a:off x="312383" y="-866046"/>
            <a:ext cx="8721259" cy="8660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None/>
              <a:defRPr sz="2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Clr>
                <a:schemeClr val="accent4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Clr>
                <a:schemeClr val="tx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184576">
                  <a:lumMod val="50000"/>
                </a:srgbClr>
              </a:buClr>
            </a:pPr>
            <a:r>
              <a:rPr lang="en-US" sz="2000" dirty="0" smtClean="0">
                <a:solidFill>
                  <a:srgbClr val="408FCD">
                    <a:lumMod val="40000"/>
                    <a:lumOff val="60000"/>
                  </a:srgbClr>
                </a:solidFill>
              </a:rPr>
              <a:t>Making Data Available and Actionable Against Fraud, Waste &amp; Abuse</a:t>
            </a:r>
            <a:endParaRPr lang="en-US" sz="2000" dirty="0">
              <a:solidFill>
                <a:srgbClr val="408FCD">
                  <a:lumMod val="40000"/>
                  <a:lumOff val="60000"/>
                </a:srgb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7062" y="931402"/>
            <a:ext cx="83627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Arial Narrow"/>
              </a:rPr>
              <a:t>Data </a:t>
            </a:r>
            <a:r>
              <a:rPr lang="en-US" sz="2400" b="1" dirty="0">
                <a:solidFill>
                  <a:srgbClr val="FF0000"/>
                </a:solidFill>
                <a:latin typeface="Arial Narrow"/>
              </a:rPr>
              <a:t>Analytic </a:t>
            </a:r>
            <a:r>
              <a:rPr lang="en-US" sz="2400" b="1" dirty="0" smtClean="0">
                <a:solidFill>
                  <a:srgbClr val="FF0000"/>
                </a:solidFill>
                <a:latin typeface="Arial Narrow"/>
              </a:rPr>
              <a:t>Phases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prstClr val="white"/>
                </a:solidFill>
                <a:latin typeface="Arial Narrow"/>
              </a:rPr>
              <a:t>   </a:t>
            </a:r>
            <a:r>
              <a:rPr lang="en-US" sz="2400" b="1" dirty="0">
                <a:solidFill>
                  <a:prstClr val="white"/>
                </a:solidFill>
                <a:latin typeface="Arial Narrow"/>
              </a:rPr>
              <a:t>Data </a:t>
            </a:r>
            <a:r>
              <a:rPr lang="en-US" sz="2400" b="1" dirty="0" smtClean="0">
                <a:solidFill>
                  <a:prstClr val="white"/>
                </a:solidFill>
                <a:latin typeface="Arial Narrow"/>
              </a:rPr>
              <a:t>	       Information          Knowledge        Actions         Outcomes</a:t>
            </a:r>
            <a:endParaRPr lang="en-US" sz="2400" b="1" dirty="0">
              <a:solidFill>
                <a:prstClr val="white"/>
              </a:solidFill>
              <a:latin typeface="Arial Narrow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5004" y="3096733"/>
            <a:ext cx="638422" cy="304800"/>
          </a:xfrm>
          <a:prstGeom prst="rect">
            <a:avLst/>
          </a:prstGeom>
          <a:gradFill>
            <a:gsLst>
              <a:gs pos="0">
                <a:schemeClr val="accent5">
                  <a:lumMod val="78000"/>
                  <a:lumOff val="22000"/>
                </a:schemeClr>
              </a:gs>
              <a:gs pos="94000">
                <a:schemeClr val="bg1">
                  <a:lumMod val="49000"/>
                  <a:lumOff val="51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5004" y="4914900"/>
            <a:ext cx="638422" cy="304800"/>
          </a:xfrm>
          <a:prstGeom prst="rect">
            <a:avLst/>
          </a:prstGeom>
          <a:gradFill>
            <a:gsLst>
              <a:gs pos="0">
                <a:schemeClr val="accent5">
                  <a:lumMod val="78000"/>
                  <a:lumOff val="22000"/>
                </a:schemeClr>
              </a:gs>
              <a:gs pos="94000">
                <a:schemeClr val="bg1">
                  <a:lumMod val="49000"/>
                  <a:lumOff val="51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61665" y="2556933"/>
            <a:ext cx="7879602" cy="36491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39725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Arial Narrow"/>
              </a:rPr>
              <a:t> </a:t>
            </a:r>
          </a:p>
        </p:txBody>
      </p:sp>
      <p:sp>
        <p:nvSpPr>
          <p:cNvPr id="5" name="Right Arrow 4"/>
          <p:cNvSpPr/>
          <p:nvPr/>
        </p:nvSpPr>
        <p:spPr>
          <a:xfrm>
            <a:off x="1143008" y="1426381"/>
            <a:ext cx="406398" cy="19340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3225808" y="1426381"/>
            <a:ext cx="406398" cy="19340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5173148" y="1426380"/>
            <a:ext cx="406398" cy="19340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6578608" y="1426381"/>
            <a:ext cx="406398" cy="19340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51911" y="2419340"/>
            <a:ext cx="7489355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b="1" i="1" dirty="0" smtClean="0">
                <a:solidFill>
                  <a:prstClr val="black"/>
                </a:solidFill>
                <a:latin typeface="Arial Narrow"/>
              </a:rPr>
              <a:t>Build</a:t>
            </a:r>
            <a:r>
              <a:rPr lang="en-US" dirty="0" smtClean="0">
                <a:solidFill>
                  <a:prstClr val="black"/>
                </a:solidFill>
                <a:latin typeface="Arial Narrow"/>
              </a:rPr>
              <a:t> </a:t>
            </a:r>
            <a:r>
              <a:rPr lang="en-US" dirty="0">
                <a:solidFill>
                  <a:prstClr val="black"/>
                </a:solidFill>
                <a:latin typeface="Arial Narrow"/>
              </a:rPr>
              <a:t>consolidated </a:t>
            </a:r>
            <a:r>
              <a:rPr lang="en-US" dirty="0" smtClean="0">
                <a:solidFill>
                  <a:prstClr val="black"/>
                </a:solidFill>
                <a:latin typeface="Arial Narrow"/>
              </a:rPr>
              <a:t>Auditor/Investigator </a:t>
            </a:r>
            <a:r>
              <a:rPr lang="en-US" dirty="0">
                <a:solidFill>
                  <a:prstClr val="black"/>
                </a:solidFill>
                <a:latin typeface="Arial Narrow"/>
              </a:rPr>
              <a:t>focused Foundation DA Systems</a:t>
            </a:r>
            <a:r>
              <a:rPr lang="en-US" dirty="0" smtClean="0">
                <a:solidFill>
                  <a:prstClr val="black"/>
                </a:solidFill>
                <a:latin typeface="Arial Narrow"/>
              </a:rPr>
              <a:t>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800" dirty="0">
              <a:solidFill>
                <a:prstClr val="black"/>
              </a:solidFill>
              <a:latin typeface="Arial Narrow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b="1" i="1" dirty="0" smtClean="0">
                <a:solidFill>
                  <a:prstClr val="black"/>
                </a:solidFill>
                <a:latin typeface="Arial Narrow"/>
              </a:rPr>
              <a:t>Allow</a:t>
            </a:r>
            <a:r>
              <a:rPr lang="en-US" dirty="0" smtClean="0">
                <a:solidFill>
                  <a:prstClr val="black"/>
                </a:solidFill>
                <a:latin typeface="Arial Narrow"/>
              </a:rPr>
              <a:t> </a:t>
            </a:r>
            <a:r>
              <a:rPr lang="en-US" dirty="0">
                <a:solidFill>
                  <a:prstClr val="black"/>
                </a:solidFill>
                <a:latin typeface="Arial Narrow"/>
              </a:rPr>
              <a:t>Audit/Investigation users to quickly identify what they expect and need to see</a:t>
            </a:r>
            <a:r>
              <a:rPr lang="en-US" dirty="0" smtClean="0">
                <a:solidFill>
                  <a:prstClr val="black"/>
                </a:solidFill>
                <a:latin typeface="Arial Narrow"/>
              </a:rPr>
              <a:t>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800" dirty="0">
              <a:solidFill>
                <a:prstClr val="black"/>
              </a:solidFill>
              <a:latin typeface="Arial Narrow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b="1" i="1" dirty="0" smtClean="0">
                <a:solidFill>
                  <a:prstClr val="black"/>
                </a:solidFill>
                <a:latin typeface="Arial Narrow"/>
              </a:rPr>
              <a:t>Establish</a:t>
            </a:r>
            <a:r>
              <a:rPr lang="en-US" dirty="0" smtClean="0">
                <a:solidFill>
                  <a:prstClr val="black"/>
                </a:solidFill>
                <a:latin typeface="Arial Narrow"/>
              </a:rPr>
              <a:t> </a:t>
            </a:r>
            <a:r>
              <a:rPr lang="en-US" dirty="0">
                <a:solidFill>
                  <a:prstClr val="black"/>
                </a:solidFill>
                <a:latin typeface="Arial Narrow"/>
              </a:rPr>
              <a:t>a continuous evolving product identifying where they should Investigate/Audit</a:t>
            </a:r>
            <a:r>
              <a:rPr lang="en-US" dirty="0" smtClean="0">
                <a:solidFill>
                  <a:prstClr val="black"/>
                </a:solidFill>
                <a:latin typeface="Arial Narrow"/>
              </a:rPr>
              <a:t>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800" dirty="0">
              <a:solidFill>
                <a:prstClr val="black"/>
              </a:solidFill>
              <a:latin typeface="Arial Narrow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b="1" i="1" dirty="0" smtClean="0">
                <a:solidFill>
                  <a:prstClr val="black"/>
                </a:solidFill>
                <a:latin typeface="Arial Narrow"/>
              </a:rPr>
              <a:t>Provide</a:t>
            </a:r>
            <a:r>
              <a:rPr lang="en-US" dirty="0" smtClean="0">
                <a:solidFill>
                  <a:prstClr val="black"/>
                </a:solidFill>
                <a:latin typeface="Arial Narrow"/>
              </a:rPr>
              <a:t> </a:t>
            </a:r>
            <a:r>
              <a:rPr lang="en-US" dirty="0">
                <a:solidFill>
                  <a:prstClr val="black"/>
                </a:solidFill>
                <a:latin typeface="Arial Narrow"/>
              </a:rPr>
              <a:t>discovery tools to reveal areas of risk and patterns of fraud previously unknown</a:t>
            </a:r>
            <a:r>
              <a:rPr lang="en-US" dirty="0" smtClean="0">
                <a:solidFill>
                  <a:prstClr val="black"/>
                </a:solidFill>
                <a:latin typeface="Arial Narrow"/>
              </a:rPr>
              <a:t>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800" dirty="0">
              <a:solidFill>
                <a:prstClr val="black"/>
              </a:solidFill>
              <a:latin typeface="Arial Narrow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prstClr val="black"/>
                </a:solidFill>
                <a:latin typeface="Arial Narrow"/>
              </a:rPr>
              <a:t>Analysis Capability </a:t>
            </a:r>
            <a:r>
              <a:rPr lang="en-US" dirty="0" smtClean="0">
                <a:solidFill>
                  <a:prstClr val="black"/>
                </a:solidFill>
                <a:latin typeface="Arial Narrow"/>
              </a:rPr>
              <a:t>to allow the </a:t>
            </a:r>
            <a:r>
              <a:rPr lang="en-US" dirty="0">
                <a:solidFill>
                  <a:prstClr val="black"/>
                </a:solidFill>
                <a:latin typeface="Arial Narrow"/>
              </a:rPr>
              <a:t>analyst </a:t>
            </a:r>
            <a:r>
              <a:rPr lang="en-US" dirty="0" smtClean="0">
                <a:solidFill>
                  <a:prstClr val="black"/>
                </a:solidFill>
                <a:latin typeface="Arial Narrow"/>
              </a:rPr>
              <a:t>the </a:t>
            </a:r>
            <a:r>
              <a:rPr lang="en-US" dirty="0">
                <a:solidFill>
                  <a:prstClr val="black"/>
                </a:solidFill>
                <a:latin typeface="Arial Narrow"/>
              </a:rPr>
              <a:t>ability to distinguish between correlations, coincidences and causes and </a:t>
            </a:r>
            <a:r>
              <a:rPr lang="en-US" dirty="0" smtClean="0">
                <a:solidFill>
                  <a:prstClr val="black"/>
                </a:solidFill>
                <a:latin typeface="Arial Narrow"/>
              </a:rPr>
              <a:t>find clear, deep </a:t>
            </a:r>
            <a:r>
              <a:rPr lang="en-US" dirty="0">
                <a:solidFill>
                  <a:prstClr val="black"/>
                </a:solidFill>
                <a:latin typeface="Arial Narrow"/>
              </a:rPr>
              <a:t>understanding of complex situations.  </a:t>
            </a:r>
            <a:r>
              <a:rPr lang="en-US" dirty="0" smtClean="0">
                <a:solidFill>
                  <a:prstClr val="black"/>
                </a:solidFill>
                <a:latin typeface="Arial Narrow"/>
              </a:rPr>
              <a:t>These analytic tools will allow the analyst to </a:t>
            </a:r>
            <a:r>
              <a:rPr lang="en-US" dirty="0">
                <a:solidFill>
                  <a:prstClr val="black"/>
                </a:solidFill>
                <a:latin typeface="Arial Narrow"/>
              </a:rPr>
              <a:t>get beyond the what and to fully understand the where, the when, and the why </a:t>
            </a:r>
            <a:r>
              <a:rPr lang="en-US" dirty="0" smtClean="0">
                <a:solidFill>
                  <a:prstClr val="black"/>
                </a:solidFill>
                <a:latin typeface="Arial Narrow"/>
              </a:rPr>
              <a:t>for each flagged anomaly.  </a:t>
            </a:r>
            <a:r>
              <a:rPr lang="en-US" dirty="0">
                <a:solidFill>
                  <a:prstClr val="black"/>
                </a:solidFill>
                <a:latin typeface="Arial Narrow"/>
              </a:rPr>
              <a:t>Audit and Investigation analysts are the connection between data and insight.</a:t>
            </a:r>
          </a:p>
        </p:txBody>
      </p:sp>
    </p:spTree>
    <p:extLst>
      <p:ext uri="{BB962C8B-B14F-4D97-AF65-F5344CB8AC3E}">
        <p14:creationId xmlns:p14="http://schemas.microsoft.com/office/powerpoint/2010/main" val="54977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5004" y="914434"/>
            <a:ext cx="8956400" cy="99903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OIG Data Analytic Framework and Guidelines</a:t>
            </a:r>
            <a:endParaRPr lang="en-US" dirty="0"/>
          </a:p>
        </p:txBody>
      </p:sp>
      <p:sp>
        <p:nvSpPr>
          <p:cNvPr id="40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59D6D1-F728-405E-B496-5F5A3982EC3D}" type="slidenum">
              <a:rPr lang="en-US" smtClean="0">
                <a:solidFill>
                  <a:prstClr val="white"/>
                </a:solidFill>
              </a:rPr>
              <a:pPr/>
              <a:t>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Subtitle 4"/>
          <p:cNvSpPr txBox="1">
            <a:spLocks/>
          </p:cNvSpPr>
          <p:nvPr/>
        </p:nvSpPr>
        <p:spPr>
          <a:xfrm>
            <a:off x="312383" y="-866046"/>
            <a:ext cx="8721259" cy="8660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None/>
              <a:defRPr sz="2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Clr>
                <a:schemeClr val="accent4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Clr>
                <a:schemeClr val="tx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184576">
                  <a:lumMod val="50000"/>
                </a:srgbClr>
              </a:buClr>
            </a:pPr>
            <a:r>
              <a:rPr lang="en-US" sz="2000" dirty="0" smtClean="0">
                <a:solidFill>
                  <a:srgbClr val="408FCD">
                    <a:lumMod val="40000"/>
                    <a:lumOff val="60000"/>
                  </a:srgbClr>
                </a:solidFill>
              </a:rPr>
              <a:t>Making Data Available and Actionable Against Fraud, Waste &amp; Abuse</a:t>
            </a:r>
            <a:endParaRPr lang="en-US" sz="2000" dirty="0">
              <a:solidFill>
                <a:srgbClr val="408FCD">
                  <a:lumMod val="40000"/>
                  <a:lumOff val="60000"/>
                </a:srgb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7062" y="931402"/>
            <a:ext cx="83627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prstClr val="white"/>
                </a:solidFill>
                <a:latin typeface="Arial Narrow"/>
              </a:rPr>
              <a:t>Fundamental ‘</a:t>
            </a:r>
            <a:r>
              <a:rPr lang="en-US" sz="2400" b="1" dirty="0" smtClean="0">
                <a:solidFill>
                  <a:srgbClr val="FF0000"/>
                </a:solidFill>
                <a:latin typeface="Arial Narrow"/>
              </a:rPr>
              <a:t>To Do</a:t>
            </a:r>
            <a:r>
              <a:rPr lang="en-US" sz="2400" b="1" dirty="0" smtClean="0">
                <a:solidFill>
                  <a:prstClr val="white"/>
                </a:solidFill>
                <a:latin typeface="Arial Narrow"/>
              </a:rPr>
              <a:t>’ Components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prstClr val="white"/>
                </a:solidFill>
                <a:latin typeface="Arial Narrow"/>
              </a:rPr>
              <a:t>of </a:t>
            </a:r>
            <a:r>
              <a:rPr lang="en-US" sz="2400" b="1" dirty="0">
                <a:solidFill>
                  <a:prstClr val="white"/>
                </a:solidFill>
                <a:latin typeface="Arial Narrow"/>
              </a:rPr>
              <a:t>a Successful Data Analytic Function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5004" y="3096733"/>
            <a:ext cx="638422" cy="304800"/>
          </a:xfrm>
          <a:prstGeom prst="rect">
            <a:avLst/>
          </a:prstGeom>
          <a:gradFill>
            <a:gsLst>
              <a:gs pos="0">
                <a:schemeClr val="accent5">
                  <a:lumMod val="78000"/>
                  <a:lumOff val="22000"/>
                </a:schemeClr>
              </a:gs>
              <a:gs pos="94000">
                <a:schemeClr val="bg1">
                  <a:lumMod val="49000"/>
                  <a:lumOff val="51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5004" y="4914900"/>
            <a:ext cx="638422" cy="304800"/>
          </a:xfrm>
          <a:prstGeom prst="rect">
            <a:avLst/>
          </a:prstGeom>
          <a:gradFill>
            <a:gsLst>
              <a:gs pos="0">
                <a:schemeClr val="accent5">
                  <a:lumMod val="78000"/>
                  <a:lumOff val="22000"/>
                </a:schemeClr>
              </a:gs>
              <a:gs pos="94000">
                <a:schemeClr val="bg1">
                  <a:lumMod val="49000"/>
                  <a:lumOff val="51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61665" y="2556933"/>
            <a:ext cx="7879602" cy="36491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39725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Arial Narrow"/>
              </a:rPr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767666" y="2207611"/>
            <a:ext cx="7467600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prstClr val="black"/>
                </a:solidFill>
                <a:latin typeface="Arial Narrow"/>
              </a:rPr>
              <a:t>Benchmark </a:t>
            </a:r>
            <a:r>
              <a:rPr lang="en-US" dirty="0">
                <a:solidFill>
                  <a:prstClr val="black"/>
                </a:solidFill>
                <a:latin typeface="Arial Narrow"/>
              </a:rPr>
              <a:t>other organizations who have been successful and take advantage of </a:t>
            </a:r>
            <a:r>
              <a:rPr lang="en-US" dirty="0" smtClean="0">
                <a:solidFill>
                  <a:prstClr val="black"/>
                </a:solidFill>
                <a:latin typeface="Arial Narrow"/>
              </a:rPr>
              <a:t>“Best Practices and Lessons Learned”.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sz="800" dirty="0">
              <a:solidFill>
                <a:prstClr val="black"/>
              </a:solidFill>
              <a:latin typeface="Arial Narrow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prstClr val="black"/>
                </a:solidFill>
                <a:latin typeface="Arial Narrow"/>
              </a:rPr>
              <a:t>Determine </a:t>
            </a:r>
            <a:r>
              <a:rPr lang="en-US" dirty="0">
                <a:solidFill>
                  <a:prstClr val="black"/>
                </a:solidFill>
                <a:latin typeface="Arial Narrow"/>
              </a:rPr>
              <a:t>what skill sets would be needed ‘over time’ and then establish an effective interview and selection methodology</a:t>
            </a:r>
            <a:r>
              <a:rPr lang="en-US" dirty="0" smtClean="0">
                <a:solidFill>
                  <a:prstClr val="black"/>
                </a:solidFill>
                <a:latin typeface="Arial Narrow"/>
              </a:rPr>
              <a:t>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sz="800" dirty="0">
              <a:solidFill>
                <a:prstClr val="black"/>
              </a:solidFill>
              <a:latin typeface="Arial Narrow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prstClr val="black"/>
                </a:solidFill>
                <a:latin typeface="Arial Narrow"/>
              </a:rPr>
              <a:t>Research Legal </a:t>
            </a:r>
            <a:r>
              <a:rPr lang="en-US" dirty="0">
                <a:solidFill>
                  <a:prstClr val="black"/>
                </a:solidFill>
                <a:latin typeface="Arial Narrow"/>
              </a:rPr>
              <a:t>&amp; IT security requirements (SORN, CMA, FISMA, etc. </a:t>
            </a:r>
            <a:r>
              <a:rPr lang="en-US" dirty="0" smtClean="0">
                <a:solidFill>
                  <a:prstClr val="black"/>
                </a:solidFill>
                <a:latin typeface="Arial Narrow"/>
              </a:rPr>
              <a:t>…)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sz="800" dirty="0">
              <a:solidFill>
                <a:prstClr val="black"/>
              </a:solidFill>
              <a:latin typeface="Arial Narrow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prstClr val="black"/>
                </a:solidFill>
                <a:latin typeface="Arial Narrow"/>
              </a:rPr>
              <a:t>Seek </a:t>
            </a:r>
            <a:r>
              <a:rPr lang="en-US" dirty="0">
                <a:solidFill>
                  <a:prstClr val="black"/>
                </a:solidFill>
                <a:latin typeface="Arial Narrow"/>
              </a:rPr>
              <a:t>program experts to help develop your data analytics projects. </a:t>
            </a:r>
            <a:endParaRPr lang="en-US" dirty="0" smtClean="0">
              <a:solidFill>
                <a:prstClr val="black"/>
              </a:solidFill>
              <a:latin typeface="Arial Narrow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sz="800" dirty="0">
              <a:solidFill>
                <a:prstClr val="black"/>
              </a:solidFill>
              <a:latin typeface="Arial Narrow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prstClr val="black"/>
                </a:solidFill>
                <a:latin typeface="Arial Narrow"/>
              </a:rPr>
              <a:t>Establish </a:t>
            </a:r>
            <a:r>
              <a:rPr lang="en-US" dirty="0">
                <a:solidFill>
                  <a:prstClr val="black"/>
                </a:solidFill>
                <a:latin typeface="Arial Narrow"/>
              </a:rPr>
              <a:t>dynamic planning approaches using risk based analysis</a:t>
            </a:r>
            <a:r>
              <a:rPr lang="en-US" dirty="0" smtClean="0">
                <a:solidFill>
                  <a:prstClr val="black"/>
                </a:solidFill>
                <a:latin typeface="Arial Narrow"/>
              </a:rPr>
              <a:t>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sz="800" dirty="0">
              <a:solidFill>
                <a:prstClr val="black"/>
              </a:solidFill>
              <a:latin typeface="Arial Narrow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prstClr val="black"/>
                </a:solidFill>
                <a:latin typeface="Arial Narrow"/>
              </a:rPr>
              <a:t>Audit </a:t>
            </a:r>
            <a:r>
              <a:rPr lang="en-US" dirty="0">
                <a:solidFill>
                  <a:prstClr val="black"/>
                </a:solidFill>
                <a:latin typeface="Arial Narrow"/>
              </a:rPr>
              <a:t>– </a:t>
            </a:r>
            <a:r>
              <a:rPr lang="en-US" dirty="0" smtClean="0">
                <a:solidFill>
                  <a:prstClr val="black"/>
                </a:solidFill>
                <a:latin typeface="Arial Narrow"/>
              </a:rPr>
              <a:t>establish cause and effect risk </a:t>
            </a:r>
            <a:r>
              <a:rPr lang="en-US" dirty="0">
                <a:solidFill>
                  <a:prstClr val="black"/>
                </a:solidFill>
                <a:latin typeface="Arial Narrow"/>
              </a:rPr>
              <a:t>models reflecting how best to allocate limited audit resources that focus on critical operational areas</a:t>
            </a:r>
            <a:r>
              <a:rPr lang="en-US" dirty="0" smtClean="0">
                <a:solidFill>
                  <a:prstClr val="black"/>
                </a:solidFill>
                <a:latin typeface="Arial Narrow"/>
              </a:rPr>
              <a:t>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sz="800" dirty="0">
              <a:solidFill>
                <a:prstClr val="black"/>
              </a:solidFill>
              <a:latin typeface="Arial Narrow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prstClr val="black"/>
                </a:solidFill>
                <a:latin typeface="Arial Narrow"/>
              </a:rPr>
              <a:t>Investigations </a:t>
            </a:r>
            <a:r>
              <a:rPr lang="en-US" dirty="0">
                <a:solidFill>
                  <a:prstClr val="black"/>
                </a:solidFill>
                <a:latin typeface="Arial Narrow"/>
              </a:rPr>
              <a:t>– </a:t>
            </a:r>
            <a:r>
              <a:rPr lang="en-US" dirty="0" smtClean="0">
                <a:solidFill>
                  <a:prstClr val="black"/>
                </a:solidFill>
                <a:latin typeface="Arial Narrow"/>
              </a:rPr>
              <a:t>develop data </a:t>
            </a:r>
            <a:r>
              <a:rPr lang="en-US" dirty="0">
                <a:solidFill>
                  <a:prstClr val="black"/>
                </a:solidFill>
                <a:latin typeface="Arial Narrow"/>
              </a:rPr>
              <a:t>analytical models looking for known fraudulent patterns within key operational areas that have the highest return on investment </a:t>
            </a:r>
            <a:r>
              <a:rPr lang="en-US" dirty="0" smtClean="0">
                <a:solidFill>
                  <a:prstClr val="black"/>
                </a:solidFill>
                <a:latin typeface="Arial Narrow"/>
              </a:rPr>
              <a:t>for </a:t>
            </a:r>
            <a:r>
              <a:rPr lang="en-US" dirty="0">
                <a:solidFill>
                  <a:prstClr val="black"/>
                </a:solidFill>
                <a:latin typeface="Arial Narrow"/>
              </a:rPr>
              <a:t>investigation resources.</a:t>
            </a:r>
          </a:p>
        </p:txBody>
      </p:sp>
    </p:spTree>
    <p:extLst>
      <p:ext uri="{BB962C8B-B14F-4D97-AF65-F5344CB8AC3E}">
        <p14:creationId xmlns:p14="http://schemas.microsoft.com/office/powerpoint/2010/main" val="396319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5004" y="914434"/>
            <a:ext cx="8956400" cy="104390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OIG Data Analytic Framework and Guidelines</a:t>
            </a:r>
            <a:endParaRPr lang="en-US" dirty="0"/>
          </a:p>
        </p:txBody>
      </p:sp>
      <p:sp>
        <p:nvSpPr>
          <p:cNvPr id="40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59D6D1-F728-405E-B496-5F5A3982EC3D}" type="slidenum">
              <a:rPr lang="en-US" smtClean="0">
                <a:solidFill>
                  <a:prstClr val="white"/>
                </a:solidFill>
              </a:rPr>
              <a:pPr/>
              <a:t>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Subtitle 4"/>
          <p:cNvSpPr txBox="1">
            <a:spLocks/>
          </p:cNvSpPr>
          <p:nvPr/>
        </p:nvSpPr>
        <p:spPr>
          <a:xfrm>
            <a:off x="312383" y="-866046"/>
            <a:ext cx="8721259" cy="8660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None/>
              <a:defRPr sz="2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Clr>
                <a:schemeClr val="accent4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Clr>
                <a:schemeClr val="tx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184576">
                  <a:lumMod val="50000"/>
                </a:srgbClr>
              </a:buClr>
            </a:pPr>
            <a:r>
              <a:rPr lang="en-US" sz="2000" dirty="0" smtClean="0">
                <a:solidFill>
                  <a:srgbClr val="408FCD">
                    <a:lumMod val="40000"/>
                    <a:lumOff val="60000"/>
                  </a:srgbClr>
                </a:solidFill>
              </a:rPr>
              <a:t>Making Data Available and Actionable Against Fraud, Waste &amp; Abuse</a:t>
            </a:r>
            <a:endParaRPr lang="en-US" sz="2000" dirty="0">
              <a:solidFill>
                <a:srgbClr val="408FCD">
                  <a:lumMod val="40000"/>
                  <a:lumOff val="60000"/>
                </a:srgb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7062" y="914435"/>
            <a:ext cx="836273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01FF74"/>
                </a:solidFill>
                <a:latin typeface="Arial Narrow"/>
              </a:rPr>
              <a:t>Project </a:t>
            </a:r>
            <a:r>
              <a:rPr lang="en-US" sz="2400" b="1" dirty="0">
                <a:solidFill>
                  <a:srgbClr val="01FF74"/>
                </a:solidFill>
                <a:latin typeface="Arial Narrow"/>
              </a:rPr>
              <a:t>Selection</a:t>
            </a:r>
            <a:r>
              <a:rPr lang="en-US" sz="2400" b="1" dirty="0">
                <a:solidFill>
                  <a:prstClr val="white"/>
                </a:solidFill>
                <a:latin typeface="Arial Narrow"/>
              </a:rPr>
              <a:t> </a:t>
            </a:r>
            <a:endParaRPr lang="en-US" sz="2400" b="1" dirty="0" smtClean="0">
              <a:solidFill>
                <a:prstClr val="white"/>
              </a:solidFill>
              <a:latin typeface="Arial Narrow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white"/>
                </a:solidFill>
                <a:latin typeface="Arial Narrow"/>
              </a:rPr>
              <a:t>~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Arial Narrow"/>
              </a:rPr>
              <a:t>Best Practice</a:t>
            </a:r>
            <a:endParaRPr lang="en-US" sz="2400" b="1" dirty="0">
              <a:solidFill>
                <a:srgbClr val="FF0000"/>
              </a:solidFill>
              <a:latin typeface="Arial Narrow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5004" y="3096733"/>
            <a:ext cx="638422" cy="304800"/>
          </a:xfrm>
          <a:prstGeom prst="rect">
            <a:avLst/>
          </a:prstGeom>
          <a:gradFill>
            <a:gsLst>
              <a:gs pos="0">
                <a:schemeClr val="accent5">
                  <a:lumMod val="78000"/>
                  <a:lumOff val="22000"/>
                </a:schemeClr>
              </a:gs>
              <a:gs pos="94000">
                <a:schemeClr val="bg1">
                  <a:lumMod val="49000"/>
                  <a:lumOff val="51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5004" y="4914900"/>
            <a:ext cx="638422" cy="304800"/>
          </a:xfrm>
          <a:prstGeom prst="rect">
            <a:avLst/>
          </a:prstGeom>
          <a:gradFill>
            <a:gsLst>
              <a:gs pos="0">
                <a:schemeClr val="accent5">
                  <a:lumMod val="78000"/>
                  <a:lumOff val="22000"/>
                </a:schemeClr>
              </a:gs>
              <a:gs pos="94000">
                <a:schemeClr val="bg1">
                  <a:lumMod val="49000"/>
                  <a:lumOff val="51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61665" y="2556933"/>
            <a:ext cx="7879602" cy="36491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39725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Arial Narrow"/>
              </a:rPr>
              <a:t> </a:t>
            </a:r>
          </a:p>
        </p:txBody>
      </p:sp>
      <p:sp>
        <p:nvSpPr>
          <p:cNvPr id="5" name="Rectangle 4"/>
          <p:cNvSpPr/>
          <p:nvPr/>
        </p:nvSpPr>
        <p:spPr>
          <a:xfrm>
            <a:off x="805538" y="2333685"/>
            <a:ext cx="7636933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prstClr val="black"/>
                </a:solidFill>
                <a:latin typeface="Arial Narrow"/>
              </a:rPr>
              <a:t>Canvass </a:t>
            </a:r>
            <a:r>
              <a:rPr lang="en-US" dirty="0">
                <a:solidFill>
                  <a:prstClr val="black"/>
                </a:solidFill>
                <a:latin typeface="Arial Narrow"/>
              </a:rPr>
              <a:t>senior audit and investigations management for those business areas of priority and interest</a:t>
            </a:r>
            <a:r>
              <a:rPr lang="en-US" dirty="0" smtClean="0">
                <a:solidFill>
                  <a:prstClr val="black"/>
                </a:solidFill>
                <a:latin typeface="Arial Narrow"/>
              </a:rPr>
              <a:t>.</a:t>
            </a:r>
          </a:p>
          <a:p>
            <a:pPr marL="285750" lvl="1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n-US" sz="800" dirty="0">
              <a:solidFill>
                <a:prstClr val="black"/>
              </a:solidFill>
              <a:latin typeface="Arial Narrow"/>
            </a:endParaRPr>
          </a:p>
          <a:p>
            <a:pPr marL="285750" lvl="1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dirty="0">
                <a:solidFill>
                  <a:prstClr val="black"/>
                </a:solidFill>
                <a:latin typeface="Arial Narrow"/>
              </a:rPr>
              <a:t>Identify that project whose objective is readily doable in a limited period of time AND has known low hanging fruit for immediate impact</a:t>
            </a:r>
            <a:r>
              <a:rPr lang="en-US" dirty="0" smtClean="0">
                <a:solidFill>
                  <a:prstClr val="black"/>
                </a:solidFill>
                <a:latin typeface="Arial Narrow"/>
              </a:rPr>
              <a:t>.</a:t>
            </a:r>
          </a:p>
          <a:p>
            <a:pPr marL="285750" lvl="1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n-US" sz="800" dirty="0">
              <a:solidFill>
                <a:prstClr val="black"/>
              </a:solidFill>
              <a:latin typeface="Arial Narrow"/>
            </a:endParaRPr>
          </a:p>
          <a:p>
            <a:pPr marL="285750" lvl="1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dirty="0">
                <a:solidFill>
                  <a:prstClr val="black"/>
                </a:solidFill>
                <a:latin typeface="Arial Narrow"/>
              </a:rPr>
              <a:t>Set expectations and secure resources - don’t expect to get a Cadillac on VW budget</a:t>
            </a:r>
            <a:r>
              <a:rPr lang="en-US" dirty="0" smtClean="0">
                <a:solidFill>
                  <a:prstClr val="black"/>
                </a:solidFill>
                <a:latin typeface="Arial Narrow"/>
              </a:rPr>
              <a:t>.</a:t>
            </a:r>
          </a:p>
          <a:p>
            <a:pPr marL="285750" lvl="1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n-US" sz="800" dirty="0">
              <a:solidFill>
                <a:prstClr val="black"/>
              </a:solidFill>
              <a:latin typeface="Arial Narrow"/>
            </a:endParaRPr>
          </a:p>
          <a:p>
            <a:pPr marL="285750" lvl="1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dirty="0">
                <a:solidFill>
                  <a:prstClr val="black"/>
                </a:solidFill>
                <a:latin typeface="Arial Narrow"/>
              </a:rPr>
              <a:t>Rule Based analytic systems will generate False Positives, ‘</a:t>
            </a:r>
            <a:r>
              <a:rPr lang="en-US" i="1" dirty="0">
                <a:solidFill>
                  <a:prstClr val="black"/>
                </a:solidFill>
                <a:latin typeface="Arial Narrow"/>
              </a:rPr>
              <a:t>If It Looks Like Fraud, and Smells Like Fraud, It May Still Not Be Fraud</a:t>
            </a:r>
            <a:r>
              <a:rPr lang="en-US" dirty="0" smtClean="0">
                <a:solidFill>
                  <a:prstClr val="black"/>
                </a:solidFill>
                <a:latin typeface="Arial Narrow"/>
              </a:rPr>
              <a:t>’. Develop </a:t>
            </a:r>
            <a:r>
              <a:rPr lang="en-US" dirty="0">
                <a:solidFill>
                  <a:prstClr val="black"/>
                </a:solidFill>
                <a:latin typeface="Arial Narrow"/>
              </a:rPr>
              <a:t>within the analytic process, filtering mechanisms to exclude the low probable anomalies</a:t>
            </a:r>
            <a:r>
              <a:rPr lang="en-US" dirty="0" smtClean="0">
                <a:solidFill>
                  <a:prstClr val="black"/>
                </a:solidFill>
                <a:latin typeface="Arial Narrow"/>
              </a:rPr>
              <a:t>.</a:t>
            </a:r>
          </a:p>
          <a:p>
            <a:pPr marL="285750" lvl="1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n-US" sz="800" dirty="0">
              <a:solidFill>
                <a:prstClr val="black"/>
              </a:solidFill>
              <a:latin typeface="Arial Narrow"/>
            </a:endParaRPr>
          </a:p>
          <a:p>
            <a:pPr marL="285750" lvl="1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dirty="0">
                <a:solidFill>
                  <a:prstClr val="black"/>
                </a:solidFill>
                <a:latin typeface="Arial Narrow"/>
              </a:rPr>
              <a:t>Deliver on time and don’t miss </a:t>
            </a:r>
            <a:r>
              <a:rPr lang="en-US" dirty="0" smtClean="0">
                <a:solidFill>
                  <a:prstClr val="black"/>
                </a:solidFill>
                <a:latin typeface="Arial Narrow"/>
              </a:rPr>
              <a:t>milestones; </a:t>
            </a:r>
            <a:r>
              <a:rPr lang="en-US" dirty="0">
                <a:solidFill>
                  <a:prstClr val="black"/>
                </a:solidFill>
                <a:latin typeface="Arial Narrow"/>
              </a:rPr>
              <a:t>otherwise </a:t>
            </a:r>
            <a:r>
              <a:rPr lang="en-US" dirty="0" smtClean="0">
                <a:solidFill>
                  <a:prstClr val="black"/>
                </a:solidFill>
                <a:latin typeface="Arial Narrow"/>
              </a:rPr>
              <a:t>jeopardize </a:t>
            </a:r>
            <a:r>
              <a:rPr lang="en-US" dirty="0">
                <a:solidFill>
                  <a:prstClr val="black"/>
                </a:solidFill>
                <a:latin typeface="Arial Narrow"/>
              </a:rPr>
              <a:t>losing </a:t>
            </a:r>
            <a:r>
              <a:rPr lang="en-US" dirty="0" smtClean="0">
                <a:solidFill>
                  <a:prstClr val="black"/>
                </a:solidFill>
                <a:latin typeface="Arial Narrow"/>
              </a:rPr>
              <a:t>the </a:t>
            </a:r>
            <a:r>
              <a:rPr lang="en-US" dirty="0">
                <a:solidFill>
                  <a:prstClr val="black"/>
                </a:solidFill>
                <a:latin typeface="Arial Narrow"/>
              </a:rPr>
              <a:t>“Champion” supporters</a:t>
            </a:r>
            <a:r>
              <a:rPr lang="en-US" dirty="0" smtClean="0">
                <a:solidFill>
                  <a:prstClr val="black"/>
                </a:solidFill>
                <a:latin typeface="Arial Narrow"/>
              </a:rPr>
              <a:t>.</a:t>
            </a:r>
          </a:p>
          <a:p>
            <a:pPr marL="285750" lvl="1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n-US" sz="800" dirty="0">
              <a:solidFill>
                <a:prstClr val="black"/>
              </a:solidFill>
              <a:latin typeface="Arial Narrow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dirty="0">
                <a:solidFill>
                  <a:prstClr val="black"/>
                </a:solidFill>
                <a:latin typeface="Arial Narrow"/>
              </a:rPr>
              <a:t>Be prepared for unintended consequences/results.</a:t>
            </a:r>
          </a:p>
        </p:txBody>
      </p:sp>
    </p:spTree>
    <p:extLst>
      <p:ext uri="{BB962C8B-B14F-4D97-AF65-F5344CB8AC3E}">
        <p14:creationId xmlns:p14="http://schemas.microsoft.com/office/powerpoint/2010/main" val="133198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794321" y="1295404"/>
            <a:ext cx="16258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5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1BE3CF-EAC6-4929-B765-049E85F9827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6" y="422278"/>
            <a:ext cx="8305799" cy="620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414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IGI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184576"/>
      </a:accent1>
      <a:accent2>
        <a:srgbClr val="1C8398"/>
      </a:accent2>
      <a:accent3>
        <a:srgbClr val="37AB8F"/>
      </a:accent3>
      <a:accent4>
        <a:srgbClr val="408FCD"/>
      </a:accent4>
      <a:accent5>
        <a:srgbClr val="EEAA00"/>
      </a:accent5>
      <a:accent6>
        <a:srgbClr val="ED722F"/>
      </a:accent6>
      <a:hlink>
        <a:srgbClr val="C8CFCF"/>
      </a:hlink>
      <a:folHlink>
        <a:srgbClr val="596666"/>
      </a:folHlink>
    </a:clrScheme>
    <a:fontScheme name="Arial Narro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15127</TotalTime>
  <Words>726</Words>
  <Application>Microsoft Office PowerPoint</Application>
  <PresentationFormat>On-screen Show (4:3)</PresentationFormat>
  <Paragraphs>97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Arial Narrow</vt:lpstr>
      <vt:lpstr>Calibri</vt:lpstr>
      <vt:lpstr>Constantia</vt:lpstr>
      <vt:lpstr>Wingdings</vt:lpstr>
      <vt:lpstr>Wingdings 2</vt:lpstr>
      <vt:lpstr>Flow</vt:lpstr>
      <vt:lpstr>Office Theme</vt:lpstr>
      <vt:lpstr>Establishing A Comprehensive Data Analytics Capability Across the IG Community</vt:lpstr>
      <vt:lpstr>OIG Common Data Analytics Framework and Guidelines</vt:lpstr>
      <vt:lpstr>OIG Data Analytic Framework and Guidelines</vt:lpstr>
      <vt:lpstr>OIG Data Analytic Framework and Guidelines</vt:lpstr>
      <vt:lpstr>OIG Data Analytic Framework and Guidelines</vt:lpstr>
      <vt:lpstr>OIG Data Analytic Framework and Guidelines</vt:lpstr>
      <vt:lpstr>PowerPoint Presentation</vt:lpstr>
    </vt:vector>
  </TitlesOfParts>
  <Company>Smithsonian Institution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Mining: Completeness and Reliability</dc:title>
  <dc:creator>Jeff Shearer, CISA CISSP</dc:creator>
  <cp:lastModifiedBy>Amanda Freeman</cp:lastModifiedBy>
  <cp:revision>951</cp:revision>
  <cp:lastPrinted>2014-12-01T18:39:31Z</cp:lastPrinted>
  <dcterms:created xsi:type="dcterms:W3CDTF">2010-01-11T17:18:06Z</dcterms:created>
  <dcterms:modified xsi:type="dcterms:W3CDTF">2017-06-22T13:06:37Z</dcterms:modified>
</cp:coreProperties>
</file>