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9"/>
  </p:notesMasterIdLst>
  <p:handoutMasterIdLst>
    <p:handoutMasterId r:id="rId10"/>
  </p:handoutMasterIdLst>
  <p:sldIdLst>
    <p:sldId id="1070" r:id="rId2"/>
    <p:sldId id="1084" r:id="rId3"/>
    <p:sldId id="1090" r:id="rId4"/>
    <p:sldId id="1091" r:id="rId5"/>
    <p:sldId id="1094" r:id="rId6"/>
    <p:sldId id="1089" r:id="rId7"/>
    <p:sldId id="10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dul, Jania" initials="FJ" lastIdx="6" clrIdx="0">
    <p:extLst>
      <p:ext uri="{19B8F6BF-5375-455C-9EA6-DF929625EA0E}">
        <p15:presenceInfo xmlns:p15="http://schemas.microsoft.com/office/powerpoint/2012/main" userId="S::jfadul@cottoncpa.com::01bc9ff1-cc3d-4c40-86be-98114f4306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5A"/>
    <a:srgbClr val="636466"/>
    <a:srgbClr val="009E9A"/>
    <a:srgbClr val="D0613A"/>
    <a:srgbClr val="121D43"/>
    <a:srgbClr val="12698E"/>
    <a:srgbClr val="E25F2A"/>
    <a:srgbClr val="002060"/>
    <a:srgbClr val="008BAE"/>
    <a:srgbClr val="106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0" autoAdjust="0"/>
    <p:restoredTop sz="94595"/>
  </p:normalViewPr>
  <p:slideViewPr>
    <p:cSldViewPr snapToGrid="0">
      <p:cViewPr varScale="1">
        <p:scale>
          <a:sx n="81" d="100"/>
          <a:sy n="81" d="100"/>
        </p:scale>
        <p:origin x="100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28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974462-A01E-EF48-9B0D-0C89D9ABA8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5689A-19F0-AE4F-A09F-6E974107F0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57D2A-9C30-AE48-9BDD-0A4AA9D706C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076AC-757D-9040-8105-C23C7BB2C55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6E21C-11A4-4640-9D35-CD4D989F04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857B5-4BCC-7840-AAFA-55CBD8452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12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CCF60-985A-1B49-9F49-4C71BEDEFC78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0BBD0-C272-ED4F-9061-9F6E1E940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2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5932-273D-FB44-A43F-403DCBC76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9C2293-C677-A548-9ED5-4662A8FEA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ED046-25F7-C943-8448-497171B48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584B-DDB6-894A-ADD5-EA7EF9FE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A382D-22E4-024D-8809-F225040E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29537" y="457092"/>
            <a:ext cx="542925" cy="254001"/>
          </a:xfrm>
        </p:spPr>
        <p:txBody>
          <a:bodyPr/>
          <a:lstStyle/>
          <a:p>
            <a:fld id="{CAA4952D-DB4E-DC44-B15A-503FA13C17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59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E7463-4F24-F540-8F09-9AD2A8159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54100F-DC17-2F48-94C1-8A56D1F602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A8516-0EAE-E74B-8A1A-2542D9FC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A7560-7E42-E447-81A5-3D7482CC5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11A92-6B68-3246-9782-CB5F3B7E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952D-DB4E-DC44-B15A-503FA13C1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7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336370-8633-BD41-8BE0-907FB8FE6A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52EC6-60F7-B040-9E78-FB5A495D5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5FE89-B10B-C34B-8615-ABDB6F706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DB50B-D94A-DA42-96C0-0A4C637D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D3595-3830-4A4B-9BD1-A47830FF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8599" y="-125930"/>
            <a:ext cx="542925" cy="254001"/>
          </a:xfrm>
        </p:spPr>
        <p:txBody>
          <a:bodyPr/>
          <a:lstStyle/>
          <a:p>
            <a:fld id="{CAA4952D-DB4E-DC44-B15A-503FA13C1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50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6CD3AF-3F44-B148-8638-014FDF7655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754" y="555263"/>
            <a:ext cx="3818493" cy="149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9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List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8ECA520-F9FE-6447-85A1-99A0FFB2EA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73342" y="703839"/>
            <a:ext cx="4018271" cy="54471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52A2F2-783B-7E44-A91C-4C01128A7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050"/>
            </a:lvl2pPr>
            <a:lvl3pPr marL="685732" indent="0">
              <a:buNone/>
              <a:defRPr sz="900"/>
            </a:lvl3pPr>
            <a:lvl4pPr marL="1028598" indent="0">
              <a:buNone/>
              <a:defRPr sz="750"/>
            </a:lvl4pPr>
            <a:lvl5pPr marL="1371464" indent="0">
              <a:buNone/>
              <a:defRPr sz="750"/>
            </a:lvl5pPr>
            <a:lvl6pPr marL="1714331" indent="0">
              <a:buNone/>
              <a:defRPr sz="750"/>
            </a:lvl6pPr>
            <a:lvl7pPr marL="2057195" indent="0">
              <a:buNone/>
              <a:defRPr sz="750"/>
            </a:lvl7pPr>
            <a:lvl8pPr marL="2400060" indent="0">
              <a:buNone/>
              <a:defRPr sz="750"/>
            </a:lvl8pPr>
            <a:lvl9pPr marL="2742926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3611B7-686E-CA44-B5EC-80BE6A77DB3C}"/>
              </a:ext>
            </a:extLst>
          </p:cNvPr>
          <p:cNvSpPr/>
          <p:nvPr userDrawn="1"/>
        </p:nvSpPr>
        <p:spPr>
          <a:xfrm>
            <a:off x="431277" y="703839"/>
            <a:ext cx="4348114" cy="5447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46857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B30C79-6282-4A98-B155-3483B56D4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CEA4D4-6DD0-E54C-8B0D-FC8A145B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AE8BA33-2308-004E-9334-FED5D3662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81" y="6356359"/>
            <a:ext cx="37177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</a:lstStyle>
          <a:p>
            <a:fld id="{B1DC0A37-4417-4D92-ACF4-CB362CCBE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1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B5B2E-7499-704E-BD2C-2E75F6D39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FB3B2-08B7-A241-ACAE-5904B901B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marL="4572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lvl2pPr>
            <a:lvl3pPr marL="6858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‒"/>
              <a:defRPr/>
            </a:lvl3pPr>
            <a:lvl4pPr marL="9144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0AD42-CE9B-CF45-B7CC-682F71865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16677-15BD-4E49-97E2-A6F532D7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E27E5-4E48-F048-90D4-A75291A26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33F76E-31BC-DF4D-B0BC-6A370E4810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9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E9A5-E4BE-2C43-A4B2-D6A40E253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9D15C-7072-B44C-B233-C63FF0DFD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DA00-AEFD-EF44-A685-AA076FEA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C6AC7-58EC-A84A-9AE1-E6D84AD58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D6D60-9504-804B-928A-3CBD7DB1D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1FC2B5-9FB0-E147-BE14-47077A113D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5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96C3-2A81-9D45-B2A5-6ABF7B16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8C2BA-4BC2-184D-842C-F714D0A3B9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37DEB-0C3E-FD43-B039-34244E513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7125B-E501-6A42-8EE3-DE808A765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2383A-7BA0-EB49-A8D6-E93B2F01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0BBD1-948D-C44D-B914-4380054B7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9C6209-5E24-6A41-BCB3-1C1FB0E2C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9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3490A-E287-264C-9F0C-3BD3FBC2C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ADCA6-21A8-BA4F-A862-BA487ECE9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BF870-BEE2-EC4A-9231-C4DC6BB848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4BC2D5-DA4E-B24D-A276-8C6FAFCC6F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249D46-C414-054C-9CCD-00CD12D612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AB2636-8741-1445-BC5E-1C165ACC8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107C79-D444-BB48-AC0A-04FD87EAE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DCF677-133C-4E48-9005-9343D608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7AB587-6190-4846-A113-743F9F3628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26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F5558-11D0-954C-8EDE-D8DAE3952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72062E-4754-B24B-B52F-CBA7F274D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C67A5-381D-724E-97FE-4115C5DD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48B3AA-FEFB-D04F-A71A-104627F45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B3BD4F-8A83-714B-8DA6-2619B176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30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CD3455-8CC7-4C44-A36A-95CC715D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E5C50-7DE5-2243-AF59-6BE6AD401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96B45-63A2-6243-B548-E347205F4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952D-DB4E-DC44-B15A-503FA13C1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3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CE85E-4B48-714B-AC57-F15E79AFC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B4BB3-9EDC-9343-88BB-369FDC7F8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41A2A-8CF4-914E-91A0-ED56C0187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C06E10-518C-7A48-A41C-85038491A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E130C7-CFB7-7048-BBCF-D7FE5F502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42ABA5-56B5-0743-8874-FDEBFADDC3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17" y="6191113"/>
            <a:ext cx="1291613" cy="5051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BD1412-B0D4-4615-B333-5880130DC6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61772" y="5459105"/>
            <a:ext cx="560881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6125-9037-2C40-8990-93D7BE17C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3EDB4A-C5F4-EC43-B085-7002BEB1E5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139C6-28B9-9642-B9F9-26913F746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0A894-5924-E448-A162-2AE8E5C86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AB0A5-CA49-C648-8082-C6390D12C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0E6B3-CE2F-7D40-BE2B-CD3B91A00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952D-DB4E-DC44-B15A-503FA13C17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1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006173"/>
            </a:gs>
            <a:gs pos="0">
              <a:srgbClr val="009E9A"/>
            </a:gs>
            <a:gs pos="100000">
              <a:srgbClr val="003A5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CC2E92-2D0C-2C4F-85AF-5C105D8B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F1A0D-E093-FA40-9009-689BC09E8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17AED-149E-9C40-8EED-A90EF31CF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4559D-933A-0C40-A736-02B1D8EB9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52DB8-FCD5-C64B-BC51-60BB7D8EE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287" y="6411912"/>
            <a:ext cx="542925" cy="254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CAA4952D-DB4E-DC44-B15A-503FA13C17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4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  <p:sldLayoutId id="2147483655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rgbClr val="003A5A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457200" indent="-2286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tabLst/>
        <a:defRPr sz="1800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685800" indent="-2286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alibri" panose="020F0502020204030204" pitchFamily="34" charset="0"/>
        <a:buChar char="‒"/>
        <a:defRPr sz="1800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914400" indent="-2286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143000" indent="-2286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defRPr sz="1600" kern="1200">
          <a:solidFill>
            <a:schemeClr val="bg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ECF1FC9D-60D0-EE4E-B67F-B62EFF562451}"/>
              </a:ext>
            </a:extLst>
          </p:cNvPr>
          <p:cNvSpPr txBox="1">
            <a:spLocks/>
          </p:cNvSpPr>
          <p:nvPr/>
        </p:nvSpPr>
        <p:spPr>
          <a:xfrm>
            <a:off x="623062" y="2611987"/>
            <a:ext cx="7801748" cy="13024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540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9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50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+mn-lt"/>
              </a:rPr>
              <a:t>Turnover In Public Accounting Firm 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32E60028-A107-AB45-8BC1-5E6F4E0CCDD8}"/>
              </a:ext>
            </a:extLst>
          </p:cNvPr>
          <p:cNvSpPr txBox="1">
            <a:spLocks/>
          </p:cNvSpPr>
          <p:nvPr/>
        </p:nvSpPr>
        <p:spPr>
          <a:xfrm>
            <a:off x="526204" y="4093742"/>
            <a:ext cx="7898606" cy="20904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9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50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n-lt"/>
              </a:rPr>
              <a:t>Presented by</a:t>
            </a:r>
          </a:p>
          <a:p>
            <a:r>
              <a:rPr lang="en-US" sz="2800" dirty="0">
                <a:latin typeface="+mn-lt"/>
              </a:rPr>
              <a:t>Loren Schwartz – Partner</a:t>
            </a:r>
          </a:p>
          <a:p>
            <a:r>
              <a:rPr lang="en-US" sz="2800" dirty="0">
                <a:latin typeface="+mn-lt"/>
              </a:rPr>
              <a:t>May 2022 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D8EC624-A8CF-2E4D-9C28-481D9B9A50E3}"/>
              </a:ext>
            </a:extLst>
          </p:cNvPr>
          <p:cNvSpPr txBox="1">
            <a:spLocks/>
          </p:cNvSpPr>
          <p:nvPr/>
        </p:nvSpPr>
        <p:spPr>
          <a:xfrm>
            <a:off x="623062" y="3836513"/>
            <a:ext cx="7898606" cy="867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9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50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ctr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4050" b="1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0031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8984C6C4-D914-1841-9C27-58E6AE1917A8}"/>
              </a:ext>
            </a:extLst>
          </p:cNvPr>
          <p:cNvSpPr txBox="1">
            <a:spLocks/>
          </p:cNvSpPr>
          <p:nvPr/>
        </p:nvSpPr>
        <p:spPr>
          <a:xfrm>
            <a:off x="872915" y="1215123"/>
            <a:ext cx="3439853" cy="779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3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3A5A"/>
                </a:solidFill>
                <a:latin typeface="Montserrat" pitchFamily="2" charset="77"/>
              </a:rPr>
              <a:t>Table of Contents </a:t>
            </a:r>
          </a:p>
        </p:txBody>
      </p:sp>
      <p:sp>
        <p:nvSpPr>
          <p:cNvPr id="19" name="Text Placeholder 28">
            <a:extLst>
              <a:ext uri="{FF2B5EF4-FFF2-40B4-BE49-F238E27FC236}">
                <a16:creationId xmlns:a16="http://schemas.microsoft.com/office/drawing/2014/main" id="{C3F996AB-1139-A444-A723-C01C667BBD4D}"/>
              </a:ext>
            </a:extLst>
          </p:cNvPr>
          <p:cNvSpPr txBox="1">
            <a:spLocks/>
          </p:cNvSpPr>
          <p:nvPr/>
        </p:nvSpPr>
        <p:spPr>
          <a:xfrm>
            <a:off x="1232091" y="2466546"/>
            <a:ext cx="2947988" cy="3587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1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+mn-lt"/>
              </a:rPr>
              <a:t>Is Turnover Really that Bad? </a:t>
            </a:r>
            <a:endParaRPr lang="en-US" sz="1400" dirty="0">
              <a:solidFill>
                <a:srgbClr val="D0613A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D80CFA70-F207-EF4C-910F-4A63A1D012C3}"/>
              </a:ext>
            </a:extLst>
          </p:cNvPr>
          <p:cNvSpPr txBox="1">
            <a:spLocks/>
          </p:cNvSpPr>
          <p:nvPr/>
        </p:nvSpPr>
        <p:spPr>
          <a:xfrm>
            <a:off x="1232091" y="2960837"/>
            <a:ext cx="2947988" cy="3587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1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D0613A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Supply</a:t>
            </a:r>
          </a:p>
        </p:txBody>
      </p:sp>
      <p:sp>
        <p:nvSpPr>
          <p:cNvPr id="22" name="Text Placeholder 28">
            <a:extLst>
              <a:ext uri="{FF2B5EF4-FFF2-40B4-BE49-F238E27FC236}">
                <a16:creationId xmlns:a16="http://schemas.microsoft.com/office/drawing/2014/main" id="{B620D87E-82ED-EE4A-9BA6-33B371409B91}"/>
              </a:ext>
            </a:extLst>
          </p:cNvPr>
          <p:cNvSpPr txBox="1">
            <a:spLocks/>
          </p:cNvSpPr>
          <p:nvPr/>
        </p:nvSpPr>
        <p:spPr>
          <a:xfrm>
            <a:off x="1232091" y="3465791"/>
            <a:ext cx="2947988" cy="3587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1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D0613A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Demand </a:t>
            </a:r>
          </a:p>
        </p:txBody>
      </p:sp>
      <p:sp>
        <p:nvSpPr>
          <p:cNvPr id="23" name="Text Placeholder 28">
            <a:extLst>
              <a:ext uri="{FF2B5EF4-FFF2-40B4-BE49-F238E27FC236}">
                <a16:creationId xmlns:a16="http://schemas.microsoft.com/office/drawing/2014/main" id="{5C3B8744-1822-624E-810B-23AD7F88E2EB}"/>
              </a:ext>
            </a:extLst>
          </p:cNvPr>
          <p:cNvSpPr txBox="1">
            <a:spLocks/>
          </p:cNvSpPr>
          <p:nvPr/>
        </p:nvSpPr>
        <p:spPr>
          <a:xfrm>
            <a:off x="1239882" y="3966975"/>
            <a:ext cx="2947988" cy="3587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1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D0613A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How’d We Get Here?: In a Nutshell</a:t>
            </a:r>
          </a:p>
        </p:txBody>
      </p:sp>
      <p:sp>
        <p:nvSpPr>
          <p:cNvPr id="24" name="Text Placeholder 28">
            <a:extLst>
              <a:ext uri="{FF2B5EF4-FFF2-40B4-BE49-F238E27FC236}">
                <a16:creationId xmlns:a16="http://schemas.microsoft.com/office/drawing/2014/main" id="{BD40DECD-A145-8B4D-BF6E-E5C84C160582}"/>
              </a:ext>
            </a:extLst>
          </p:cNvPr>
          <p:cNvSpPr txBox="1">
            <a:spLocks/>
          </p:cNvSpPr>
          <p:nvPr/>
        </p:nvSpPr>
        <p:spPr>
          <a:xfrm>
            <a:off x="1239882" y="4438917"/>
            <a:ext cx="2947988" cy="3587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1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1pPr>
            <a:lvl2pPr marL="342866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685732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028598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371464" indent="0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rgbClr val="E25F2A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D0613A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</p:txBody>
      </p:sp>
      <p:sp>
        <p:nvSpPr>
          <p:cNvPr id="26" name="SmartArt Placeholder 6">
            <a:extLst>
              <a:ext uri="{FF2B5EF4-FFF2-40B4-BE49-F238E27FC236}">
                <a16:creationId xmlns:a16="http://schemas.microsoft.com/office/drawing/2014/main" id="{FAF7A809-D992-7142-9A5D-F806BD83A792}"/>
              </a:ext>
            </a:extLst>
          </p:cNvPr>
          <p:cNvSpPr txBox="1">
            <a:spLocks noChangeAspect="1"/>
          </p:cNvSpPr>
          <p:nvPr/>
        </p:nvSpPr>
        <p:spPr>
          <a:xfrm>
            <a:off x="905373" y="2444157"/>
            <a:ext cx="320040" cy="320040"/>
          </a:xfrm>
          <a:prstGeom prst="rect">
            <a:avLst/>
          </a:prstGeom>
          <a:solidFill>
            <a:srgbClr val="009E9A"/>
          </a:solidFill>
        </p:spPr>
        <p:txBody>
          <a:bodyPr anchor="ctr"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1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Montserrat" pitchFamily="2" charset="77"/>
              </a:rPr>
              <a:t>1</a:t>
            </a:r>
          </a:p>
        </p:txBody>
      </p:sp>
      <p:sp>
        <p:nvSpPr>
          <p:cNvPr id="27" name="SmartArt Placeholder 6">
            <a:extLst>
              <a:ext uri="{FF2B5EF4-FFF2-40B4-BE49-F238E27FC236}">
                <a16:creationId xmlns:a16="http://schemas.microsoft.com/office/drawing/2014/main" id="{4ED59306-34A7-144F-BD25-2369C1063CBB}"/>
              </a:ext>
            </a:extLst>
          </p:cNvPr>
          <p:cNvSpPr txBox="1">
            <a:spLocks noChangeAspect="1"/>
          </p:cNvSpPr>
          <p:nvPr/>
        </p:nvSpPr>
        <p:spPr>
          <a:xfrm>
            <a:off x="905373" y="2922226"/>
            <a:ext cx="320040" cy="320040"/>
          </a:xfrm>
          <a:prstGeom prst="rect">
            <a:avLst/>
          </a:prstGeom>
          <a:solidFill>
            <a:srgbClr val="009E9A"/>
          </a:solidFill>
        </p:spPr>
        <p:txBody>
          <a:bodyPr anchor="ctr"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1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Montserrat" pitchFamily="2" charset="77"/>
              </a:rPr>
              <a:t>2</a:t>
            </a:r>
          </a:p>
        </p:txBody>
      </p:sp>
      <p:sp>
        <p:nvSpPr>
          <p:cNvPr id="28" name="SmartArt Placeholder 6">
            <a:extLst>
              <a:ext uri="{FF2B5EF4-FFF2-40B4-BE49-F238E27FC236}">
                <a16:creationId xmlns:a16="http://schemas.microsoft.com/office/drawing/2014/main" id="{A8CEA0AF-D57E-5643-99EC-6CF8BB9F886D}"/>
              </a:ext>
            </a:extLst>
          </p:cNvPr>
          <p:cNvSpPr txBox="1">
            <a:spLocks noChangeAspect="1"/>
          </p:cNvSpPr>
          <p:nvPr/>
        </p:nvSpPr>
        <p:spPr>
          <a:xfrm>
            <a:off x="905373" y="3406848"/>
            <a:ext cx="320040" cy="320040"/>
          </a:xfrm>
          <a:prstGeom prst="rect">
            <a:avLst/>
          </a:prstGeom>
          <a:solidFill>
            <a:srgbClr val="009E9A"/>
          </a:solidFill>
        </p:spPr>
        <p:txBody>
          <a:bodyPr anchor="ctr"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1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Montserrat" pitchFamily="2" charset="77"/>
              </a:rPr>
              <a:t>3</a:t>
            </a:r>
          </a:p>
        </p:txBody>
      </p:sp>
      <p:sp>
        <p:nvSpPr>
          <p:cNvPr id="29" name="SmartArt Placeholder 6">
            <a:extLst>
              <a:ext uri="{FF2B5EF4-FFF2-40B4-BE49-F238E27FC236}">
                <a16:creationId xmlns:a16="http://schemas.microsoft.com/office/drawing/2014/main" id="{D3561916-ED24-2A45-97A2-A585074FE9DD}"/>
              </a:ext>
            </a:extLst>
          </p:cNvPr>
          <p:cNvSpPr txBox="1">
            <a:spLocks noChangeAspect="1"/>
          </p:cNvSpPr>
          <p:nvPr/>
        </p:nvSpPr>
        <p:spPr>
          <a:xfrm>
            <a:off x="905373" y="3918007"/>
            <a:ext cx="320040" cy="320040"/>
          </a:xfrm>
          <a:prstGeom prst="rect">
            <a:avLst/>
          </a:prstGeom>
          <a:solidFill>
            <a:srgbClr val="009E9A"/>
          </a:solidFill>
        </p:spPr>
        <p:txBody>
          <a:bodyPr anchor="ctr"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1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Montserrat" pitchFamily="2" charset="77"/>
              </a:rPr>
              <a:t>4</a:t>
            </a:r>
          </a:p>
        </p:txBody>
      </p:sp>
      <p:sp>
        <p:nvSpPr>
          <p:cNvPr id="30" name="SmartArt Placeholder 6">
            <a:extLst>
              <a:ext uri="{FF2B5EF4-FFF2-40B4-BE49-F238E27FC236}">
                <a16:creationId xmlns:a16="http://schemas.microsoft.com/office/drawing/2014/main" id="{2CF24CAF-198D-024B-A965-84885DC0861F}"/>
              </a:ext>
            </a:extLst>
          </p:cNvPr>
          <p:cNvSpPr txBox="1">
            <a:spLocks noChangeAspect="1"/>
          </p:cNvSpPr>
          <p:nvPr/>
        </p:nvSpPr>
        <p:spPr>
          <a:xfrm>
            <a:off x="905373" y="4435730"/>
            <a:ext cx="320040" cy="320040"/>
          </a:xfrm>
          <a:prstGeom prst="rect">
            <a:avLst/>
          </a:prstGeom>
          <a:solidFill>
            <a:srgbClr val="009E9A"/>
          </a:solidFill>
        </p:spPr>
        <p:txBody>
          <a:bodyPr anchor="ctr">
            <a:noAutofit/>
          </a:bodyPr>
          <a:lstStyle>
            <a:lvl1pPr marL="0" indent="0" algn="ctr" defTabSz="685732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1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1430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2pPr>
            <a:lvl3pPr marL="857165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3pPr>
            <a:lvl4pPr marL="1200030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4pPr>
            <a:lvl5pPr marL="1542896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Tw Cen MT" panose="020B0602020104020603" pitchFamily="34" charset="77"/>
                <a:ea typeface="+mn-ea"/>
                <a:cs typeface="+mn-cs"/>
              </a:defRPr>
            </a:lvl5pPr>
            <a:lvl6pPr marL="1885762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28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4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1" indent="-171434" algn="l" defTabSz="685732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Montserrat" pitchFamily="2" charset="77"/>
              </a:rPr>
              <a:t>5</a:t>
            </a:r>
          </a:p>
        </p:txBody>
      </p:sp>
      <p:pic>
        <p:nvPicPr>
          <p:cNvPr id="7" name="Picture Placeholder 6" descr="Diagram&#10;&#10;Description automatically generated">
            <a:extLst>
              <a:ext uri="{FF2B5EF4-FFF2-40B4-BE49-F238E27FC236}">
                <a16:creationId xmlns:a16="http://schemas.microsoft.com/office/drawing/2014/main" id="{B4C7936D-A54D-41E1-B181-E41FDC9510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494" y="704677"/>
            <a:ext cx="4397506" cy="5448646"/>
          </a:xfrm>
        </p:spPr>
      </p:pic>
    </p:spTree>
    <p:extLst>
      <p:ext uri="{BB962C8B-B14F-4D97-AF65-F5344CB8AC3E}">
        <p14:creationId xmlns:p14="http://schemas.microsoft.com/office/powerpoint/2010/main" val="212993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93E84-6EDD-4780-8F8C-39A8D427F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</a:rPr>
              <a:t>Is Turnover Really that Bad?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0889E-E8F8-402C-8520-14AD41642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My History: 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Started with Big 4 firm in the 1990s with team of 23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 5 years, only two still with the firm</a:t>
            </a:r>
          </a:p>
          <a:p>
            <a:pPr lvl="2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was—and is—the norm</a:t>
            </a: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CPA Journal: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Reported t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urnover in large CPA firms (i.e., revenues more than $75 million) at 17%</a:t>
            </a: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in every six firms experienced turnover of over 20%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Likely understated – most firms saw decreased turnover during first year of pandemic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Larger cities have had higher turnover than smaller urban areas</a:t>
            </a:r>
          </a:p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Why is this a problem?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Continuity on projects increases efficiencies and lowers audit costs</a:t>
            </a:r>
          </a:p>
          <a:p>
            <a:pPr lvl="2">
              <a:buFont typeface="Calibri" panose="020F0502020204030204" pitchFamily="34" charset="0"/>
              <a:buChar char="‒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Reverse true with high turnover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Consistency on audit execution/methodology within firms is harder to achieve with high turnover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86185A-7029-4D5B-92CB-5CF6531DD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544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C5DC-E39A-4DF1-8A5A-C13D9492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Supply </a:t>
            </a:r>
            <a:endParaRPr lang="en-US" sz="36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C579C2-D541-4448-9B8B-3810B76D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AF6130-6F14-4160-AB5A-10B1306AF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Supply is low and getting lower…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Bureau of Labor Statistics: </a:t>
            </a:r>
          </a:p>
          <a:p>
            <a:pPr lvl="2"/>
            <a:r>
              <a:rPr lang="en-US" dirty="0"/>
              <a:t>Unemployment rate for accountants and auditors: 2% in Q3 2019 and 1.5% in Q2 2019</a:t>
            </a:r>
          </a:p>
          <a:p>
            <a:pPr lvl="3"/>
            <a:r>
              <a:rPr lang="en-US" dirty="0"/>
              <a:t>Lower than national unemployment rate (3.5%)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Student Clearinghouse Research Center:</a:t>
            </a:r>
          </a:p>
          <a:p>
            <a:pPr lvl="2"/>
            <a:r>
              <a:rPr lang="en-US" dirty="0"/>
              <a:t>Colleges and universities in U.S. saw total undergraduate fall enrollment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decline 7.8%</a:t>
            </a:r>
            <a:r>
              <a:rPr lang="en-US" dirty="0"/>
              <a:t> between 2019 and 2022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Madison University:</a:t>
            </a:r>
          </a:p>
          <a:p>
            <a:pPr lvl="2"/>
            <a:r>
              <a:rPr lang="en-US" dirty="0"/>
              <a:t>Enrollment in intermediate accounting course sequence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dropped 34% </a:t>
            </a:r>
            <a:r>
              <a:rPr lang="en-US" dirty="0"/>
              <a:t>over 4 years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AICPA:</a:t>
            </a:r>
          </a:p>
          <a:p>
            <a:pPr lvl="2"/>
            <a:r>
              <a:rPr lang="en-US" dirty="0"/>
              <a:t>Recent study shows over 75% of CPAs will retire in next 15 years</a:t>
            </a:r>
          </a:p>
          <a:p>
            <a:r>
              <a:rPr lang="en-US" dirty="0"/>
              <a:t>Pandemic resignations and job changes</a:t>
            </a:r>
          </a:p>
        </p:txBody>
      </p:sp>
    </p:spTree>
    <p:extLst>
      <p:ext uri="{BB962C8B-B14F-4D97-AF65-F5344CB8AC3E}">
        <p14:creationId xmlns:p14="http://schemas.microsoft.com/office/powerpoint/2010/main" val="305509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C5DC-E39A-4DF1-8A5A-C13D9492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Demand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88F8D-D9C5-495F-9A43-35213D13E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Demand is high and getting higher…</a:t>
            </a:r>
          </a:p>
          <a:p>
            <a:pPr lvl="1"/>
            <a:r>
              <a:rPr lang="en-US" sz="2000" b="1" dirty="0">
                <a:latin typeface="+mn-lt"/>
              </a:rPr>
              <a:t>May 2021: </a:t>
            </a:r>
            <a:r>
              <a:rPr lang="en-US" sz="2000" dirty="0">
                <a:latin typeface="+mn-lt"/>
              </a:rPr>
              <a:t>Median annual wage for accountants/auditors? </a:t>
            </a:r>
          </a:p>
          <a:p>
            <a:pPr lvl="2"/>
            <a:r>
              <a:rPr lang="en-US" sz="2000" dirty="0">
                <a:latin typeface="+mn-lt"/>
              </a:rPr>
              <a:t>$77,250 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DoD decided it was time to get audited</a:t>
            </a:r>
          </a:p>
          <a:p>
            <a:pPr lvl="2"/>
            <a:r>
              <a:rPr lang="en-US" sz="17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year 2020:</a:t>
            </a:r>
            <a:r>
              <a:rPr lang="en-US" sz="17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DoD spent nearly $1 billion </a:t>
            </a:r>
          </a:p>
          <a:p>
            <a:pPr lvl="3"/>
            <a:r>
              <a:rPr lang="en-US" sz="18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20% for audits </a:t>
            </a:r>
          </a:p>
          <a:p>
            <a:pPr lvl="3"/>
            <a:r>
              <a:rPr lang="en-US" sz="18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80% accounting and audit support/readiness </a:t>
            </a:r>
          </a:p>
          <a:p>
            <a:pPr lvl="2"/>
            <a:r>
              <a:rPr lang="en-US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Expects to spend $1.281 billion in FY 2022</a:t>
            </a:r>
          </a:p>
          <a:p>
            <a:pPr lvl="2"/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audits are mostly in disclaimer positions; full audit costs not yet realized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Technology has increased churn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—dramatically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9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C579C2-D541-4448-9B8B-3810B76D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304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7F59B-6652-4B25-BC6A-1BE8C00B1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How’d We Get Here?: In a Nutshell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84CE3-587A-4CD9-B2E9-5D7EBC215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0" dirty="0">
                <a:effectLst/>
                <a:latin typeface="+mn-lt"/>
              </a:rPr>
              <a:t>Department of Defense</a:t>
            </a:r>
          </a:p>
          <a:p>
            <a:pPr lvl="1"/>
            <a:r>
              <a:rPr lang="en-US" dirty="0">
                <a:latin typeface="+mn-lt"/>
              </a:rPr>
              <a:t>D</a:t>
            </a:r>
            <a:r>
              <a:rPr lang="en-US" i="0" dirty="0">
                <a:effectLst/>
                <a:latin typeface="+mn-lt"/>
              </a:rPr>
              <a:t>ecided to get audited and started spending (a lot) accordingly</a:t>
            </a:r>
          </a:p>
          <a:p>
            <a:r>
              <a:rPr lang="en-US" i="0" dirty="0">
                <a:effectLst/>
                <a:latin typeface="+mn-lt"/>
              </a:rPr>
              <a:t>Technology </a:t>
            </a:r>
          </a:p>
          <a:p>
            <a:pPr lvl="1"/>
            <a:r>
              <a:rPr lang="en-US" i="0" dirty="0">
                <a:effectLst/>
                <a:latin typeface="+mn-lt"/>
              </a:rPr>
              <a:t>Improved recruiting, which led to increasing churn</a:t>
            </a:r>
          </a:p>
          <a:p>
            <a:r>
              <a:rPr lang="en-US" dirty="0">
                <a:latin typeface="+mn-lt"/>
              </a:rPr>
              <a:t>CPA Certification</a:t>
            </a:r>
          </a:p>
          <a:p>
            <a:pPr lvl="1"/>
            <a:r>
              <a:rPr lang="en-US" dirty="0">
                <a:latin typeface="+mn-lt"/>
              </a:rPr>
              <a:t>Goal of many young accountants</a:t>
            </a:r>
          </a:p>
          <a:p>
            <a:pPr lvl="1"/>
            <a:r>
              <a:rPr lang="en-US" dirty="0">
                <a:latin typeface="+mn-lt"/>
              </a:rPr>
              <a:t>Now requires 150 credits</a:t>
            </a:r>
          </a:p>
          <a:p>
            <a:pPr lvl="2"/>
            <a:r>
              <a:rPr lang="en-US" dirty="0">
                <a:latin typeface="+mn-lt"/>
              </a:rPr>
              <a:t>Possible contributing factor in decreased accounting majors</a:t>
            </a:r>
          </a:p>
          <a:p>
            <a:pPr lvl="3"/>
            <a:r>
              <a:rPr lang="en-US" dirty="0">
                <a:latin typeface="+mn-lt"/>
              </a:rPr>
              <a:t>Lost potential accountant before they even got to the profession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73D158-BACE-4D3A-B552-C32B7161B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31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D9588-829D-4E4D-9059-4F734960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</a:rPr>
              <a:t>Solutions</a:t>
            </a:r>
            <a:endParaRPr lang="en-US" sz="4000" b="1" dirty="0">
              <a:solidFill>
                <a:srgbClr val="003A5A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51431-8685-B84D-BC1F-0AEA524C2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Attract</a:t>
            </a:r>
            <a:r>
              <a:rPr lang="en-US" dirty="0">
                <a:latin typeface="+mn-lt"/>
              </a:rPr>
              <a:t> new professionals</a:t>
            </a:r>
            <a:endParaRPr lang="en-US" b="1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Go back to 4-year degree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Retain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current professionals</a:t>
            </a:r>
            <a:endParaRPr lang="en-US" b="1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Reduce “busy season” </a:t>
            </a:r>
          </a:p>
          <a:p>
            <a:pPr lvl="2"/>
            <a:r>
              <a:rPr lang="en-US" sz="2000" dirty="0">
                <a:latin typeface="+mn-lt"/>
              </a:rPr>
              <a:t>We did not have to force federal financial statements due date of November 15—we brought that on ourselves</a:t>
            </a:r>
          </a:p>
          <a:p>
            <a:pPr lvl="1"/>
            <a:r>
              <a:rPr lang="en-US" sz="2000" dirty="0">
                <a:latin typeface="+mn-lt"/>
              </a:rPr>
              <a:t>Permanently embrace remote workforce 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Increase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part-time work opportunities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Improve</a:t>
            </a:r>
            <a:r>
              <a:rPr lang="en-US" dirty="0">
                <a:latin typeface="+mn-lt"/>
              </a:rPr>
              <a:t> tools and techniques</a:t>
            </a:r>
          </a:p>
          <a:p>
            <a:pPr lvl="1"/>
            <a:r>
              <a:rPr lang="en-US" sz="1900" dirty="0">
                <a:latin typeface="+mn-lt"/>
              </a:rPr>
              <a:t>Embrace and leverage technology 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Expect </a:t>
            </a:r>
            <a:endParaRPr lang="en-US" b="1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DoD audits will become routine and stabilize = natural equalizing of supply/demand (all other things being equal)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52F043-024B-4621-99E9-E5169D26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C0A37-4417-4D92-ACF4-CB362CCBE5D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3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42935</TotalTime>
  <Words>492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Montserrat</vt:lpstr>
      <vt:lpstr>Open Sans</vt:lpstr>
      <vt:lpstr>Office Theme</vt:lpstr>
      <vt:lpstr>PowerPoint Presentation</vt:lpstr>
      <vt:lpstr>PowerPoint Presentation</vt:lpstr>
      <vt:lpstr>Is Turnover Really that Bad? </vt:lpstr>
      <vt:lpstr>Supply </vt:lpstr>
      <vt:lpstr>Demand</vt:lpstr>
      <vt:lpstr>How’d We Get Here?: In a Nutshell</vt:lpstr>
      <vt:lpstr>Solutions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Schwartz, Loren</cp:lastModifiedBy>
  <cp:revision>387</cp:revision>
  <dcterms:created xsi:type="dcterms:W3CDTF">2019-09-26T18:34:37Z</dcterms:created>
  <dcterms:modified xsi:type="dcterms:W3CDTF">2022-05-11T12:56:19Z</dcterms:modified>
</cp:coreProperties>
</file>