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1" r:id="rId1"/>
  </p:sldMasterIdLst>
  <p:notesMasterIdLst>
    <p:notesMasterId r:id="rId25"/>
  </p:notesMasterIdLst>
  <p:sldIdLst>
    <p:sldId id="270" r:id="rId2"/>
    <p:sldId id="300" r:id="rId3"/>
    <p:sldId id="302" r:id="rId4"/>
    <p:sldId id="291" r:id="rId5"/>
    <p:sldId id="303" r:id="rId6"/>
    <p:sldId id="292" r:id="rId7"/>
    <p:sldId id="293" r:id="rId8"/>
    <p:sldId id="294" r:id="rId9"/>
    <p:sldId id="295" r:id="rId10"/>
    <p:sldId id="296" r:id="rId11"/>
    <p:sldId id="297" r:id="rId12"/>
    <p:sldId id="298" r:id="rId13"/>
    <p:sldId id="277" r:id="rId14"/>
    <p:sldId id="301" r:id="rId15"/>
    <p:sldId id="284" r:id="rId16"/>
    <p:sldId id="285" r:id="rId17"/>
    <p:sldId id="283" r:id="rId18"/>
    <p:sldId id="287" r:id="rId19"/>
    <p:sldId id="286" r:id="rId20"/>
    <p:sldId id="288" r:id="rId21"/>
    <p:sldId id="289" r:id="rId22"/>
    <p:sldId id="290" r:id="rId23"/>
    <p:sldId id="299"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y Middleton" initials="GM" lastIdx="2" clrIdx="0"/>
  <p:cmAuthor id="1" name="ashdr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5385" autoAdjust="0"/>
  </p:normalViewPr>
  <p:slideViewPr>
    <p:cSldViewPr>
      <p:cViewPr varScale="1">
        <p:scale>
          <a:sx n="74" d="100"/>
          <a:sy n="74" d="100"/>
        </p:scale>
        <p:origin x="-876" y="-102"/>
      </p:cViewPr>
      <p:guideLst>
        <p:guide orient="horz" pos="2160"/>
        <p:guide pos="2880"/>
      </p:guideLst>
    </p:cSldViewPr>
  </p:slideViewPr>
  <p:notesTextViewPr>
    <p:cViewPr>
      <p:scale>
        <a:sx n="100" d="100"/>
        <a:sy n="100" d="100"/>
      </p:scale>
      <p:origin x="0" y="0"/>
    </p:cViewPr>
  </p:notesTextViewPr>
  <p:sorterViewPr>
    <p:cViewPr>
      <p:scale>
        <a:sx n="88" d="100"/>
        <a:sy n="88"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77837A0C-4B00-4D3C-A352-2B3873BF47CC}" type="datetimeFigureOut">
              <a:rPr lang="en-US" smtClean="0"/>
              <a:pPr/>
              <a:t>09/06/2011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7" tIns="46589" rIns="93177" bIns="46589" rtlCol="0" anchor="b"/>
          <a:lstStyle>
            <a:lvl1pPr algn="r">
              <a:defRPr sz="1200"/>
            </a:lvl1pPr>
          </a:lstStyle>
          <a:p>
            <a:fld id="{50E8218E-5240-4DBC-AAEE-AC35E394DEB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72AC4C-357C-47B1-BD3D-699033D9F2BC}"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72AC4C-357C-47B1-BD3D-699033D9F2BC}"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72AC4C-357C-47B1-BD3D-699033D9F2BC}"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72AC4C-357C-47B1-BD3D-699033D9F2BC}"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72AC4C-357C-47B1-BD3D-699033D9F2BC}" type="slidenum">
              <a:rPr lang="en-US" smtClean="0"/>
              <a:pPr>
                <a:defRPr/>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72AC4C-357C-47B1-BD3D-699033D9F2BC}" type="slidenum">
              <a:rPr lang="en-US" smtClean="0"/>
              <a:pPr>
                <a:defRPr/>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762000"/>
          </a:xfrm>
        </p:spPr>
        <p:txBody>
          <a:bodyPr>
            <a:normAutofit/>
          </a:bodyPr>
          <a:lstStyle>
            <a:lvl1pPr algn="just">
              <a:defRPr sz="3100"/>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8686800" y="6492875"/>
            <a:ext cx="457200" cy="365125"/>
          </a:xfrm>
        </p:spPr>
        <p:txBody>
          <a:bodyPr/>
          <a:lstStyle>
            <a:lvl1pPr algn="ctr">
              <a:defRPr sz="1200"/>
            </a:lvl1pPr>
          </a:lstStyle>
          <a:p>
            <a:r>
              <a:rPr lang="en-US" dirty="0" smtClean="0"/>
              <a:t>‹#›</a:t>
            </a:r>
            <a:endParaRPr lang="en-US" dirty="0"/>
          </a:p>
        </p:txBody>
      </p:sp>
      <p:sp>
        <p:nvSpPr>
          <p:cNvPr id="8" name="Content Placeholder 7"/>
          <p:cNvSpPr>
            <a:spLocks noGrp="1"/>
          </p:cNvSpPr>
          <p:nvPr>
            <p:ph sz="quarter" idx="1"/>
          </p:nvPr>
        </p:nvSpPr>
        <p:spPr>
          <a:xfrm>
            <a:off x="612648" y="1371600"/>
            <a:ext cx="8153400" cy="5105400"/>
          </a:xfrm>
        </p:spPr>
        <p:txBody>
          <a:bodyPr/>
          <a:lstStyle>
            <a:lvl1pPr algn="just">
              <a:spcBef>
                <a:spcPts val="600"/>
              </a:spcBef>
              <a:defRPr sz="2200">
                <a:solidFill>
                  <a:schemeClr val="accent1">
                    <a:lumMod val="50000"/>
                  </a:schemeClr>
                </a:solidFill>
                <a:latin typeface="Tw Cen MT" pitchFamily="34" charset="0"/>
              </a:defRPr>
            </a:lvl1pPr>
            <a:lvl2pPr algn="just">
              <a:spcBef>
                <a:spcPts val="600"/>
              </a:spcBef>
              <a:defRPr sz="2000">
                <a:solidFill>
                  <a:schemeClr val="accent1">
                    <a:lumMod val="50000"/>
                  </a:schemeClr>
                </a:solidFill>
                <a:latin typeface="Tw Cen MT" pitchFamily="34" charset="0"/>
              </a:defRPr>
            </a:lvl2pPr>
            <a:lvl3pPr algn="just">
              <a:spcBef>
                <a:spcPts val="600"/>
              </a:spcBef>
              <a:defRPr sz="1800">
                <a:solidFill>
                  <a:schemeClr val="accent1">
                    <a:lumMod val="50000"/>
                  </a:schemeClr>
                </a:solidFill>
                <a:latin typeface="Tw Cen MT" pitchFamily="34" charset="0"/>
              </a:defRPr>
            </a:lvl3pPr>
            <a:lvl4pPr algn="just">
              <a:spcBef>
                <a:spcPts val="600"/>
              </a:spcBef>
              <a:defRPr sz="1600">
                <a:solidFill>
                  <a:schemeClr val="accent1">
                    <a:lumMod val="50000"/>
                  </a:schemeClr>
                </a:solidFill>
                <a:latin typeface="Tw Cen MT" pitchFamily="34" charset="0"/>
              </a:defRPr>
            </a:lvl4pPr>
            <a:lvl5pPr algn="just">
              <a:spcBef>
                <a:spcPts val="600"/>
              </a:spcBef>
              <a:defRPr sz="1600">
                <a:solidFill>
                  <a:schemeClr val="accent1">
                    <a:lumMod val="50000"/>
                  </a:schemeClr>
                </a:solidFill>
                <a:latin typeface="Tw Cen MT"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Rectangle 6"/>
          <p:cNvSpPr/>
          <p:nvPr userDrawn="1"/>
        </p:nvSpPr>
        <p:spPr>
          <a:xfrm>
            <a:off x="0" y="1066800"/>
            <a:ext cx="5334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91128" y="1066800"/>
            <a:ext cx="8552872" cy="228600"/>
          </a:xfrm>
          <a:prstGeom prst="rect">
            <a:avLst/>
          </a:prstGeom>
          <a:solidFill>
            <a:schemeClr val="accent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2B2DD7-5113-44C8-868B-60822EF86254}" type="datetime1">
              <a:rPr lang="en-US" smtClean="0"/>
              <a:pPr>
                <a:defRPr/>
              </a:pPr>
              <a:t>09/06/2011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B5E36C-7CE2-47DF-B9D4-920765D4F5B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dirty="0" smtClean="0"/>
              <a:t>‹#›</a:t>
            </a:r>
            <a:endParaRPr lang="en-US" dirty="0"/>
          </a:p>
        </p:txBody>
      </p:sp>
      <p:sp>
        <p:nvSpPr>
          <p:cNvPr id="10" name="Slide Number Placeholder 9"/>
          <p:cNvSpPr>
            <a:spLocks noGrp="1"/>
          </p:cNvSpPr>
          <p:nvPr>
            <p:ph type="sldNum" sz="quarter" idx="16"/>
          </p:nvPr>
        </p:nvSpPr>
        <p:spPr/>
        <p:txBody>
          <a:bodyPr rtlCol="0"/>
          <a:lstStyle/>
          <a:p>
            <a:fld id="{2197C9B4-2F26-4BC9-838F-16A1BF928AE8}"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dirty="0" smtClean="0"/>
              <a:t>‹#›</a:t>
            </a:r>
            <a:endParaRPr lang="en-US" dirty="0"/>
          </a:p>
        </p:txBody>
      </p:sp>
      <p:sp>
        <p:nvSpPr>
          <p:cNvPr id="12" name="Slide Number Placeholder 11"/>
          <p:cNvSpPr>
            <a:spLocks noGrp="1"/>
          </p:cNvSpPr>
          <p:nvPr>
            <p:ph type="sldNum" sz="quarter" idx="16"/>
          </p:nvPr>
        </p:nvSpPr>
        <p:spPr/>
        <p:txBody>
          <a:bodyPr rtlCol="0"/>
          <a:lstStyle/>
          <a:p>
            <a:fld id="{2197C9B4-2F26-4BC9-838F-16A1BF928AE8}"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dirty="0" smtClean="0"/>
              <a:t>‹#›</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197C9B4-2F26-4BC9-838F-16A1BF928AE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197C9B4-2F26-4BC9-838F-16A1BF928AE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dirty="0"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197C9B4-2F26-4BC9-838F-16A1BF928AE8}"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r>
              <a:rPr lang="en-US" dirty="0" smtClean="0"/>
              <a:t>‹#›</a:t>
            </a:r>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197C9B4-2F26-4BC9-838F-16A1BF928AE8}"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dirty="0" smtClean="0"/>
              <a:t>‹#›</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7C9B4-2F26-4BC9-838F-16A1BF928AE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dirty="0" smtClean="0"/>
              <a:t>‹#›</a:t>
            </a:r>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2197C9B4-2F26-4BC9-838F-16A1BF928AE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dirty="0" smtClean="0"/>
              <a:t>‹#›</a:t>
            </a:r>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197C9B4-2F26-4BC9-838F-16A1BF928AE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83"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dot.gov/" TargetMode="Externa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U.S. Department of Transportation">
            <a:hlinkClick r:id="rId2"/>
          </p:cNvPr>
          <p:cNvPicPr>
            <a:picLocks noChangeAspect="1" noChangeArrowheads="1"/>
          </p:cNvPicPr>
          <p:nvPr/>
        </p:nvPicPr>
        <p:blipFill>
          <a:blip r:embed="rId3" cstate="print"/>
          <a:srcRect/>
          <a:stretch>
            <a:fillRect/>
          </a:stretch>
        </p:blipFill>
        <p:spPr bwMode="auto">
          <a:xfrm>
            <a:off x="228600" y="762000"/>
            <a:ext cx="8572500" cy="1219200"/>
          </a:xfrm>
          <a:prstGeom prst="rect">
            <a:avLst/>
          </a:prstGeom>
          <a:noFill/>
        </p:spPr>
      </p:pic>
      <p:sp>
        <p:nvSpPr>
          <p:cNvPr id="256" name="TextBox 255"/>
          <p:cNvSpPr txBox="1"/>
          <p:nvPr/>
        </p:nvSpPr>
        <p:spPr>
          <a:xfrm>
            <a:off x="457200" y="2667000"/>
            <a:ext cx="8153400" cy="3581400"/>
          </a:xfrm>
          <a:prstGeom prst="rect">
            <a:avLst/>
          </a:prstGeom>
          <a:noFill/>
        </p:spPr>
        <p:txBody>
          <a:bodyPr wrap="square" rtlCol="0">
            <a:spAutoFit/>
          </a:bodyPr>
          <a:lstStyle/>
          <a:p>
            <a:pPr algn="ctr"/>
            <a:r>
              <a:rPr lang="en-US" sz="4000" dirty="0" smtClean="0">
                <a:solidFill>
                  <a:srgbClr val="0070C0"/>
                </a:solidFill>
                <a:latin typeface="+mj-lt"/>
                <a:ea typeface="+mj-ea"/>
                <a:cs typeface="+mj-cs"/>
              </a:rPr>
              <a:t>MATRIX AUDIT WORK</a:t>
            </a:r>
          </a:p>
          <a:p>
            <a:pPr algn="ctr"/>
            <a:r>
              <a:rPr lang="en-US" sz="4000" dirty="0" smtClean="0">
                <a:solidFill>
                  <a:srgbClr val="0070C0"/>
                </a:solidFill>
                <a:latin typeface="+mj-lt"/>
                <a:ea typeface="+mj-ea"/>
                <a:cs typeface="+mj-cs"/>
              </a:rPr>
              <a:t>Leveraging Contracting Expertise</a:t>
            </a:r>
          </a:p>
          <a:p>
            <a:pPr algn="ctr"/>
            <a:r>
              <a:rPr lang="en-US" sz="4000" dirty="0" smtClean="0">
                <a:solidFill>
                  <a:schemeClr val="tx2"/>
                </a:solidFill>
                <a:latin typeface="+mj-lt"/>
                <a:ea typeface="+mj-ea"/>
                <a:cs typeface="+mj-cs"/>
              </a:rPr>
              <a:t>FAEC Annual Conference</a:t>
            </a:r>
          </a:p>
          <a:p>
            <a:pPr algn="ctr"/>
            <a:r>
              <a:rPr lang="en-US" sz="4000" dirty="0" smtClean="0">
                <a:solidFill>
                  <a:schemeClr val="tx2"/>
                </a:solidFill>
                <a:latin typeface="+mj-lt"/>
                <a:ea typeface="+mj-ea"/>
                <a:cs typeface="+mj-cs"/>
              </a:rPr>
              <a:t>September 9, 2011</a:t>
            </a:r>
            <a:endParaRPr lang="en-US" sz="3600" dirty="0" smtClean="0"/>
          </a:p>
          <a:p>
            <a:pPr algn="ctr"/>
            <a:endParaRPr lang="en-US" sz="3600" dirty="0" smtClean="0"/>
          </a:p>
          <a:p>
            <a:pPr algn="ctr"/>
            <a:r>
              <a:rPr lang="en-US" sz="2400" dirty="0" smtClean="0">
                <a:solidFill>
                  <a:schemeClr val="accent1">
                    <a:lumMod val="50000"/>
                  </a:schemeClr>
                </a:solidFill>
                <a:latin typeface="Tw Cen MT" pitchFamily="34" charset="0"/>
              </a:rPr>
              <a:t>Office of Inspector General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Matrixing</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 strategy</a:t>
            </a:r>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 </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#4</a:t>
            </a:r>
            <a:endParaRPr lang="en-US" dirty="0" smtClean="0">
              <a:solidFill>
                <a:schemeClr val="tx1">
                  <a:lumMod val="65000"/>
                  <a:lumOff val="35000"/>
                </a:schemeClr>
              </a:solidFill>
              <a:latin typeface="Verdana" pitchFamily="34" charset="0"/>
            </a:endParaRPr>
          </a:p>
        </p:txBody>
      </p:sp>
      <p:sp>
        <p:nvSpPr>
          <p:cNvPr id="4" name="Text Placeholder 3"/>
          <p:cNvSpPr>
            <a:spLocks noGrp="1"/>
          </p:cNvSpPr>
          <p:nvPr>
            <p:ph type="body" idx="1"/>
          </p:nvPr>
        </p:nvSpPr>
        <p:spPr>
          <a:xfrm>
            <a:off x="609600" y="1752600"/>
            <a:ext cx="3886200" cy="609600"/>
          </a:xfrm>
        </p:spPr>
        <p:txBody>
          <a:bodyPr/>
          <a:lstStyle/>
          <a:p>
            <a:r>
              <a:rPr lang="en-US" dirty="0" smtClean="0">
                <a:solidFill>
                  <a:schemeClr val="tx1">
                    <a:lumMod val="65000"/>
                    <a:lumOff val="35000"/>
                  </a:schemeClr>
                </a:solidFill>
                <a:latin typeface="Arial Black" pitchFamily="34" charset="0"/>
              </a:rPr>
              <a:t>CHALLENGE</a:t>
            </a:r>
            <a:endParaRPr lang="en-US" dirty="0">
              <a:solidFill>
                <a:schemeClr val="tx1">
                  <a:lumMod val="65000"/>
                  <a:lumOff val="35000"/>
                </a:schemeClr>
              </a:solidFill>
              <a:latin typeface="Arial Black" pitchFamily="34" charset="0"/>
            </a:endParaRPr>
          </a:p>
        </p:txBody>
      </p:sp>
      <p:sp>
        <p:nvSpPr>
          <p:cNvPr id="3" name="Content Placeholder 2"/>
          <p:cNvSpPr>
            <a:spLocks noGrp="1"/>
          </p:cNvSpPr>
          <p:nvPr>
            <p:ph sz="half" idx="2"/>
          </p:nvPr>
        </p:nvSpPr>
        <p:spPr>
          <a:xfrm>
            <a:off x="457200" y="2174875"/>
            <a:ext cx="3810000" cy="3951288"/>
          </a:xfrm>
        </p:spPr>
        <p:txBody>
          <a:bodyPr rtlCol="0">
            <a:noAutofit/>
          </a:bodyPr>
          <a:lstStyle/>
          <a:p>
            <a:pPr marL="0" indent="0" eaLnBrk="1" fontAlgn="auto" hangingPunct="1">
              <a:spcAft>
                <a:spcPts val="1000"/>
              </a:spcAft>
              <a:buNone/>
              <a:defRPr/>
            </a:pPr>
            <a:endParaRPr lang="en-US" sz="1000" dirty="0" smtClean="0">
              <a:latin typeface="Verdana" pitchFamily="34" charset="0"/>
            </a:endParaRPr>
          </a:p>
          <a:p>
            <a:pPr marL="0" indent="0" eaLnBrk="1" fontAlgn="auto" hangingPunct="1">
              <a:spcAft>
                <a:spcPts val="1000"/>
              </a:spcAft>
              <a:buNone/>
              <a:defRPr/>
            </a:pPr>
            <a:r>
              <a:rPr lang="en-US" sz="2400" dirty="0" smtClean="0">
                <a:latin typeface="Verdana" pitchFamily="34" charset="0"/>
              </a:rPr>
              <a:t>Administrative issues</a:t>
            </a:r>
          </a:p>
          <a:p>
            <a:pPr eaLnBrk="1" fontAlgn="auto" hangingPunct="1">
              <a:spcAft>
                <a:spcPts val="0"/>
              </a:spcAft>
              <a:buFont typeface="Wingdings" pitchFamily="2" charset="2"/>
              <a:buChar char="§"/>
              <a:defRPr/>
            </a:pPr>
            <a:r>
              <a:rPr lang="en-US" sz="2400" dirty="0" smtClean="0">
                <a:latin typeface="Verdana" pitchFamily="34" charset="0"/>
              </a:rPr>
              <a:t>Limited TeamMate access</a:t>
            </a:r>
          </a:p>
          <a:p>
            <a:pPr eaLnBrk="1" fontAlgn="auto" hangingPunct="1">
              <a:spcAft>
                <a:spcPts val="0"/>
              </a:spcAft>
              <a:buFont typeface="Wingdings" pitchFamily="2" charset="2"/>
              <a:buChar char="§"/>
              <a:defRPr/>
            </a:pPr>
            <a:r>
              <a:rPr lang="en-US" sz="2400" dirty="0" smtClean="0">
                <a:latin typeface="Verdana" pitchFamily="34" charset="0"/>
              </a:rPr>
              <a:t>Budget allocation for travel</a:t>
            </a:r>
          </a:p>
          <a:p>
            <a:pPr eaLnBrk="1" fontAlgn="auto" hangingPunct="1">
              <a:spcAft>
                <a:spcPts val="0"/>
              </a:spcAft>
              <a:buFont typeface="Wingdings" pitchFamily="2" charset="2"/>
              <a:buChar char="§"/>
              <a:defRPr/>
            </a:pPr>
            <a:r>
              <a:rPr lang="en-US" sz="2400" dirty="0" smtClean="0">
                <a:latin typeface="Verdana" pitchFamily="34" charset="0"/>
              </a:rPr>
              <a:t>TIGR project code assigned to lead team</a:t>
            </a:r>
          </a:p>
        </p:txBody>
      </p:sp>
      <p:sp>
        <p:nvSpPr>
          <p:cNvPr id="5" name="Text Placeholder 4"/>
          <p:cNvSpPr>
            <a:spLocks noGrp="1"/>
          </p:cNvSpPr>
          <p:nvPr>
            <p:ph type="body" sz="quarter" idx="3"/>
          </p:nvPr>
        </p:nvSpPr>
        <p:spPr/>
        <p:txBody>
          <a:bodyPr/>
          <a:lstStyle/>
          <a:p>
            <a:r>
              <a:rPr lang="en-US" dirty="0" smtClean="0">
                <a:solidFill>
                  <a:schemeClr val="tx1">
                    <a:lumMod val="65000"/>
                    <a:lumOff val="35000"/>
                  </a:schemeClr>
                </a:solidFill>
                <a:latin typeface="Arial Black" pitchFamily="34" charset="0"/>
              </a:rPr>
              <a:t>STRATEGY</a:t>
            </a:r>
            <a:endParaRPr lang="en-US" dirty="0">
              <a:solidFill>
                <a:schemeClr val="tx1">
                  <a:lumMod val="65000"/>
                  <a:lumOff val="35000"/>
                </a:schemeClr>
              </a:solidFill>
              <a:latin typeface="Arial Black" pitchFamily="34" charset="0"/>
            </a:endParaRPr>
          </a:p>
        </p:txBody>
      </p:sp>
      <p:sp>
        <p:nvSpPr>
          <p:cNvPr id="6" name="Content Placeholder 5"/>
          <p:cNvSpPr>
            <a:spLocks noGrp="1"/>
          </p:cNvSpPr>
          <p:nvPr>
            <p:ph sz="quarter" idx="4"/>
          </p:nvPr>
        </p:nvSpPr>
        <p:spPr/>
        <p:txBody>
          <a:bodyPr>
            <a:normAutofit fontScale="92500" lnSpcReduction="10000"/>
          </a:bodyPr>
          <a:lstStyle/>
          <a:p>
            <a:pPr eaLnBrk="1" fontAlgn="auto" hangingPunct="1">
              <a:spcBef>
                <a:spcPts val="900"/>
              </a:spcBef>
              <a:spcAft>
                <a:spcPts val="0"/>
              </a:spcAft>
              <a:buFont typeface="Wingdings" pitchFamily="2" charset="2"/>
              <a:buChar char="§"/>
              <a:defRPr/>
            </a:pPr>
            <a:endParaRPr lang="en-US" sz="600" dirty="0" smtClean="0">
              <a:latin typeface="Verdana" pitchFamily="34" charset="0"/>
            </a:endParaRPr>
          </a:p>
          <a:p>
            <a:pPr eaLnBrk="1" fontAlgn="auto" hangingPunct="1">
              <a:spcBef>
                <a:spcPts val="900"/>
              </a:spcBef>
              <a:spcAft>
                <a:spcPts val="400"/>
              </a:spcAft>
              <a:buFont typeface="Wingdings" pitchFamily="2" charset="2"/>
              <a:buChar char="§"/>
              <a:defRPr/>
            </a:pPr>
            <a:r>
              <a:rPr lang="en-US" sz="2200" dirty="0" smtClean="0">
                <a:latin typeface="Verdana" pitchFamily="34" charset="0"/>
              </a:rPr>
              <a:t>Assign TeamMate admin rights to all partners; create additional TeamMate folders to facilitate access</a:t>
            </a:r>
          </a:p>
          <a:p>
            <a:pPr eaLnBrk="1" fontAlgn="auto" hangingPunct="1">
              <a:spcAft>
                <a:spcPts val="400"/>
              </a:spcAft>
              <a:buFont typeface="Wingdings" pitchFamily="2" charset="2"/>
              <a:buChar char="§"/>
              <a:defRPr/>
            </a:pPr>
            <a:r>
              <a:rPr lang="en-US" sz="2200" dirty="0" smtClean="0">
                <a:latin typeface="Verdana" pitchFamily="34" charset="0"/>
              </a:rPr>
              <a:t>Allocate travel money to all partners to facilitate audit management</a:t>
            </a:r>
          </a:p>
          <a:p>
            <a:pPr eaLnBrk="1" fontAlgn="auto" hangingPunct="1">
              <a:spcAft>
                <a:spcPts val="0"/>
              </a:spcAft>
              <a:buFont typeface="Wingdings" pitchFamily="2" charset="2"/>
              <a:buChar char="§"/>
              <a:defRPr/>
            </a:pPr>
            <a:r>
              <a:rPr lang="en-US" sz="2200" dirty="0" smtClean="0">
                <a:latin typeface="Verdana" pitchFamily="34" charset="0"/>
              </a:rPr>
              <a:t>Develop separate TIGR codes or matrixing code</a:t>
            </a:r>
          </a:p>
        </p:txBody>
      </p:sp>
      <p:cxnSp>
        <p:nvCxnSpPr>
          <p:cNvPr id="8" name="Straight Connector 7"/>
          <p:cNvCxnSpPr/>
          <p:nvPr/>
        </p:nvCxnSpPr>
        <p:spPr>
          <a:xfrm rot="5400000">
            <a:off x="1981199" y="3886200"/>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4294967295"/>
          </p:nvPr>
        </p:nvSpPr>
        <p:spPr>
          <a:xfrm>
            <a:off x="6553200" y="6356350"/>
            <a:ext cx="2133600" cy="365125"/>
          </a:xfrm>
          <a:prstGeom prst="rect">
            <a:avLst/>
          </a:prstGeom>
        </p:spPr>
        <p:txBody>
          <a:bodyPr/>
          <a:lstStyle/>
          <a:p>
            <a:pPr>
              <a:defRPr/>
            </a:pPr>
            <a:fld id="{F745A769-96EE-4AA5-ADDB-F3E02240ADBC}" type="slidenum">
              <a:rPr lang="en-US" smtClean="0"/>
              <a:pPr>
                <a:defRPr/>
              </a:pPr>
              <a:t>10</a:t>
            </a:fld>
            <a:endParaRPr lang="en-US" dirty="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Matrixing</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 strategy</a:t>
            </a:r>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 </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#5</a:t>
            </a:r>
            <a:endParaRPr lang="en-US" dirty="0" smtClean="0">
              <a:solidFill>
                <a:schemeClr val="tx1">
                  <a:lumMod val="65000"/>
                  <a:lumOff val="35000"/>
                </a:schemeClr>
              </a:solidFill>
              <a:latin typeface="Verdana" pitchFamily="34" charset="0"/>
            </a:endParaRPr>
          </a:p>
        </p:txBody>
      </p:sp>
      <p:sp>
        <p:nvSpPr>
          <p:cNvPr id="4" name="Text Placeholder 3"/>
          <p:cNvSpPr>
            <a:spLocks noGrp="1"/>
          </p:cNvSpPr>
          <p:nvPr>
            <p:ph type="body" idx="1"/>
          </p:nvPr>
        </p:nvSpPr>
        <p:spPr/>
        <p:txBody>
          <a:bodyPr/>
          <a:lstStyle/>
          <a:p>
            <a:r>
              <a:rPr lang="en-US" dirty="0" smtClean="0">
                <a:solidFill>
                  <a:schemeClr val="tx1">
                    <a:lumMod val="65000"/>
                    <a:lumOff val="35000"/>
                  </a:schemeClr>
                </a:solidFill>
                <a:latin typeface="Arial Black" pitchFamily="34" charset="0"/>
              </a:rPr>
              <a:t>CHALLENGE</a:t>
            </a:r>
            <a:endParaRPr lang="en-US" dirty="0">
              <a:solidFill>
                <a:schemeClr val="tx1">
                  <a:lumMod val="65000"/>
                  <a:lumOff val="35000"/>
                </a:schemeClr>
              </a:solidFill>
              <a:latin typeface="Arial Black" pitchFamily="34" charset="0"/>
            </a:endParaRPr>
          </a:p>
        </p:txBody>
      </p:sp>
      <p:sp>
        <p:nvSpPr>
          <p:cNvPr id="3" name="Content Placeholder 2"/>
          <p:cNvSpPr>
            <a:spLocks noGrp="1"/>
          </p:cNvSpPr>
          <p:nvPr>
            <p:ph sz="half" idx="2"/>
          </p:nvPr>
        </p:nvSpPr>
        <p:spPr/>
        <p:txBody>
          <a:bodyPr rtlCol="0">
            <a:normAutofit/>
          </a:bodyPr>
          <a:lstStyle/>
          <a:p>
            <a:pPr eaLnBrk="1" fontAlgn="auto" hangingPunct="1">
              <a:spcBef>
                <a:spcPts val="1200"/>
              </a:spcBef>
              <a:spcAft>
                <a:spcPts val="0"/>
              </a:spcAft>
              <a:buFont typeface="Wingdings" pitchFamily="2" charset="2"/>
              <a:buChar char="§"/>
              <a:defRPr/>
            </a:pPr>
            <a:r>
              <a:rPr lang="en-US" sz="2400" dirty="0" smtClean="0">
                <a:latin typeface="Verdana" pitchFamily="34" charset="0"/>
              </a:rPr>
              <a:t>Ensuring balanced credit allocation for performance and results</a:t>
            </a:r>
          </a:p>
          <a:p>
            <a:pPr eaLnBrk="1" fontAlgn="auto" hangingPunct="1">
              <a:spcBef>
                <a:spcPts val="1200"/>
              </a:spcBef>
              <a:spcAft>
                <a:spcPts val="0"/>
              </a:spcAft>
              <a:buNone/>
              <a:defRPr/>
            </a:pPr>
            <a:endParaRPr lang="en-US" dirty="0" smtClean="0">
              <a:latin typeface="Verdana" pitchFamily="34" charset="0"/>
            </a:endParaRPr>
          </a:p>
        </p:txBody>
      </p:sp>
      <p:sp>
        <p:nvSpPr>
          <p:cNvPr id="5" name="Text Placeholder 4"/>
          <p:cNvSpPr>
            <a:spLocks noGrp="1"/>
          </p:cNvSpPr>
          <p:nvPr>
            <p:ph type="body" sz="quarter" idx="3"/>
          </p:nvPr>
        </p:nvSpPr>
        <p:spPr>
          <a:xfrm>
            <a:off x="4645025" y="1371600"/>
            <a:ext cx="4041775" cy="457199"/>
          </a:xfrm>
        </p:spPr>
        <p:txBody>
          <a:bodyPr/>
          <a:lstStyle/>
          <a:p>
            <a:r>
              <a:rPr lang="en-US" dirty="0" smtClean="0">
                <a:solidFill>
                  <a:schemeClr val="tx1">
                    <a:lumMod val="65000"/>
                    <a:lumOff val="35000"/>
                  </a:schemeClr>
                </a:solidFill>
                <a:latin typeface="Arial Black" pitchFamily="34" charset="0"/>
              </a:rPr>
              <a:t>STRATEGY</a:t>
            </a:r>
            <a:endParaRPr lang="en-US" dirty="0">
              <a:solidFill>
                <a:schemeClr val="tx1">
                  <a:lumMod val="65000"/>
                  <a:lumOff val="35000"/>
                </a:schemeClr>
              </a:solidFill>
              <a:latin typeface="Arial Black" pitchFamily="34" charset="0"/>
            </a:endParaRPr>
          </a:p>
        </p:txBody>
      </p:sp>
      <p:sp>
        <p:nvSpPr>
          <p:cNvPr id="6" name="Content Placeholder 5"/>
          <p:cNvSpPr>
            <a:spLocks noGrp="1"/>
          </p:cNvSpPr>
          <p:nvPr>
            <p:ph sz="quarter" idx="4"/>
          </p:nvPr>
        </p:nvSpPr>
        <p:spPr>
          <a:xfrm>
            <a:off x="4645025" y="1828800"/>
            <a:ext cx="4041775" cy="4297363"/>
          </a:xfrm>
        </p:spPr>
        <p:txBody>
          <a:bodyPr>
            <a:normAutofit lnSpcReduction="10000"/>
          </a:bodyPr>
          <a:lstStyle/>
          <a:p>
            <a:pPr eaLnBrk="1" fontAlgn="auto" hangingPunct="1">
              <a:spcAft>
                <a:spcPts val="0"/>
              </a:spcAft>
              <a:buFont typeface="Wingdings" pitchFamily="2" charset="2"/>
              <a:buChar char="§"/>
              <a:defRPr/>
            </a:pPr>
            <a:r>
              <a:rPr lang="en-US" sz="2200" dirty="0" smtClean="0">
                <a:latin typeface="Verdana" pitchFamily="34" charset="0"/>
              </a:rPr>
              <a:t>Look for opportunities based on overall findings and make decisions, such as restructuring the contract, not awarding an option, or conducting a lease versus buy analysis.  Each partner should share in the ROI.</a:t>
            </a:r>
          </a:p>
          <a:p>
            <a:pPr>
              <a:buFont typeface="Wingdings" pitchFamily="2" charset="2"/>
              <a:buChar char="§"/>
              <a:defRPr/>
            </a:pPr>
            <a:r>
              <a:rPr lang="en-US" sz="2200" dirty="0" smtClean="0">
                <a:latin typeface="Verdana" pitchFamily="34" charset="0"/>
              </a:rPr>
              <a:t>Look for new methods (TeamMate) to share or attach savings to each JA.</a:t>
            </a:r>
          </a:p>
        </p:txBody>
      </p:sp>
      <p:cxnSp>
        <p:nvCxnSpPr>
          <p:cNvPr id="8" name="Straight Connector 7"/>
          <p:cNvCxnSpPr/>
          <p:nvPr/>
        </p:nvCxnSpPr>
        <p:spPr>
          <a:xfrm rot="5400000">
            <a:off x="1981200" y="3886200"/>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4294967295"/>
          </p:nvPr>
        </p:nvSpPr>
        <p:spPr>
          <a:xfrm>
            <a:off x="6553200" y="6356350"/>
            <a:ext cx="2133600" cy="365125"/>
          </a:xfrm>
          <a:prstGeom prst="rect">
            <a:avLst/>
          </a:prstGeom>
        </p:spPr>
        <p:txBody>
          <a:bodyPr/>
          <a:lstStyle/>
          <a:p>
            <a:pPr>
              <a:defRPr/>
            </a:pPr>
            <a:fld id="{F745A769-96EE-4AA5-ADDB-F3E02240ADBC}" type="slidenum">
              <a:rPr lang="en-US" smtClean="0"/>
              <a:pPr>
                <a:defRPr/>
              </a:pPr>
              <a:t>11</a:t>
            </a:fld>
            <a:endParaRPr lang="en-US" dirty="0"/>
          </a:p>
        </p:txBody>
      </p:sp>
      <p:pic>
        <p:nvPicPr>
          <p:cNvPr id="2" name="Picture 2" descr="http://detroithardmoneysecrets.com/images/high-roi-profit-investment.jpg"/>
          <p:cNvPicPr>
            <a:picLocks noChangeAspect="1" noChangeArrowheads="1"/>
          </p:cNvPicPr>
          <p:nvPr/>
        </p:nvPicPr>
        <p:blipFill>
          <a:blip r:embed="rId2" cstate="print">
            <a:clrChange>
              <a:clrFrom>
                <a:srgbClr val="FFFFFF"/>
              </a:clrFrom>
              <a:clrTo>
                <a:srgbClr val="FFFFFF">
                  <a:alpha val="0"/>
                </a:srgbClr>
              </a:clrTo>
            </a:clrChange>
            <a:lum bright="10000"/>
          </a:blip>
          <a:stretch>
            <a:fillRect/>
          </a:stretch>
        </p:blipFill>
        <p:spPr bwMode="auto">
          <a:xfrm>
            <a:off x="76200" y="3426860"/>
            <a:ext cx="4191000" cy="278085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dirty="0" smtClean="0">
                <a:solidFill>
                  <a:srgbClr val="0083C4"/>
                </a:solidFill>
                <a:effectLst>
                  <a:outerShdw blurRad="50800" dist="38100" dir="13500000" algn="br" rotWithShape="0">
                    <a:prstClr val="black">
                      <a:alpha val="40000"/>
                    </a:prstClr>
                  </a:outerShdw>
                </a:effectLst>
                <a:latin typeface="Arial Black" pitchFamily="34" charset="0"/>
              </a:rPr>
              <a:t>Matrixing</a:t>
            </a:r>
            <a:r>
              <a:rPr lang="en-US" dirty="0" smtClean="0">
                <a:solidFill>
                  <a:schemeClr val="tx1">
                    <a:lumMod val="65000"/>
                    <a:lumOff val="35000"/>
                  </a:schemeClr>
                </a:solidFill>
                <a:effectLst>
                  <a:outerShdw blurRad="50800" dist="38100" dir="13500000" algn="br" rotWithShape="0">
                    <a:prstClr val="black">
                      <a:alpha val="40000"/>
                    </a:prstClr>
                  </a:outerShdw>
                </a:effectLst>
                <a:latin typeface="Verdana" pitchFamily="34" charset="0"/>
              </a:rPr>
              <a:t> strategy</a:t>
            </a:r>
            <a:r>
              <a:rPr lang="en-US" dirty="0" smtClean="0">
                <a:solidFill>
                  <a:srgbClr val="0083C4"/>
                </a:solidFill>
                <a:effectLst>
                  <a:outerShdw blurRad="50800" dist="38100" dir="13500000" algn="br" rotWithShape="0">
                    <a:prstClr val="black">
                      <a:alpha val="40000"/>
                    </a:prstClr>
                  </a:outerShdw>
                </a:effectLst>
                <a:latin typeface="Arial Black" pitchFamily="34" charset="0"/>
              </a:rPr>
              <a:t> </a:t>
            </a:r>
            <a:r>
              <a:rPr lang="en-US" dirty="0" smtClean="0">
                <a:solidFill>
                  <a:schemeClr val="tx1">
                    <a:lumMod val="65000"/>
                    <a:lumOff val="35000"/>
                  </a:schemeClr>
                </a:solidFill>
                <a:effectLst>
                  <a:outerShdw blurRad="50800" dist="38100" dir="13500000" algn="br" rotWithShape="0">
                    <a:prstClr val="black">
                      <a:alpha val="40000"/>
                    </a:prstClr>
                  </a:outerShdw>
                </a:effectLst>
                <a:latin typeface="Verdana" pitchFamily="34" charset="0"/>
              </a:rPr>
              <a:t>#6</a:t>
            </a:r>
            <a:endParaRPr lang="en-US" dirty="0" smtClean="0">
              <a:solidFill>
                <a:schemeClr val="tx1">
                  <a:lumMod val="65000"/>
                  <a:lumOff val="35000"/>
                </a:schemeClr>
              </a:solidFill>
              <a:latin typeface="Verdana" pitchFamily="34" charset="0"/>
            </a:endParaRPr>
          </a:p>
        </p:txBody>
      </p:sp>
      <p:sp>
        <p:nvSpPr>
          <p:cNvPr id="4" name="Text Placeholder 3"/>
          <p:cNvSpPr>
            <a:spLocks noGrp="1"/>
          </p:cNvSpPr>
          <p:nvPr>
            <p:ph type="body" idx="1"/>
          </p:nvPr>
        </p:nvSpPr>
        <p:spPr/>
        <p:txBody>
          <a:bodyPr/>
          <a:lstStyle/>
          <a:p>
            <a:r>
              <a:rPr lang="en-US" dirty="0" smtClean="0">
                <a:solidFill>
                  <a:schemeClr val="tx1">
                    <a:lumMod val="65000"/>
                    <a:lumOff val="35000"/>
                  </a:schemeClr>
                </a:solidFill>
                <a:latin typeface="Arial Black" pitchFamily="34" charset="0"/>
              </a:rPr>
              <a:t>CHALLENGE</a:t>
            </a:r>
            <a:endParaRPr lang="en-US" dirty="0">
              <a:solidFill>
                <a:schemeClr val="tx1">
                  <a:lumMod val="65000"/>
                  <a:lumOff val="35000"/>
                </a:schemeClr>
              </a:solidFill>
              <a:latin typeface="Arial Black" pitchFamily="34" charset="0"/>
            </a:endParaRPr>
          </a:p>
        </p:txBody>
      </p:sp>
      <p:sp>
        <p:nvSpPr>
          <p:cNvPr id="3" name="Content Placeholder 2"/>
          <p:cNvSpPr>
            <a:spLocks noGrp="1"/>
          </p:cNvSpPr>
          <p:nvPr>
            <p:ph sz="half" idx="2"/>
          </p:nvPr>
        </p:nvSpPr>
        <p:spPr>
          <a:xfrm>
            <a:off x="457200" y="2174875"/>
            <a:ext cx="3657600" cy="3951288"/>
          </a:xfrm>
        </p:spPr>
        <p:txBody>
          <a:bodyPr rtlCol="0">
            <a:normAutofit/>
          </a:bodyPr>
          <a:lstStyle/>
          <a:p>
            <a:pPr eaLnBrk="1" fontAlgn="auto" hangingPunct="1">
              <a:spcBef>
                <a:spcPts val="1200"/>
              </a:spcBef>
              <a:spcAft>
                <a:spcPts val="0"/>
              </a:spcAft>
              <a:buFont typeface="Wingdings" pitchFamily="2" charset="2"/>
              <a:buChar char="§"/>
              <a:defRPr/>
            </a:pPr>
            <a:endParaRPr lang="en-US" sz="2400" dirty="0" smtClean="0">
              <a:latin typeface="Verdana" pitchFamily="34" charset="0"/>
            </a:endParaRPr>
          </a:p>
          <a:p>
            <a:pPr eaLnBrk="1" fontAlgn="auto" hangingPunct="1">
              <a:spcBef>
                <a:spcPts val="1200"/>
              </a:spcBef>
              <a:spcAft>
                <a:spcPts val="0"/>
              </a:spcAft>
              <a:buFont typeface="Wingdings" pitchFamily="2" charset="2"/>
              <a:buChar char="§"/>
              <a:defRPr/>
            </a:pPr>
            <a:r>
              <a:rPr lang="en-US" sz="2400" dirty="0" smtClean="0">
                <a:latin typeface="Verdana" pitchFamily="34" charset="0"/>
              </a:rPr>
              <a:t>Conflicting work priorities can impact agreed-to schedule</a:t>
            </a:r>
          </a:p>
        </p:txBody>
      </p:sp>
      <p:sp>
        <p:nvSpPr>
          <p:cNvPr id="5" name="Text Placeholder 4"/>
          <p:cNvSpPr>
            <a:spLocks noGrp="1"/>
          </p:cNvSpPr>
          <p:nvPr>
            <p:ph type="body" sz="quarter" idx="3"/>
          </p:nvPr>
        </p:nvSpPr>
        <p:spPr/>
        <p:txBody>
          <a:bodyPr/>
          <a:lstStyle/>
          <a:p>
            <a:r>
              <a:rPr lang="en-US" dirty="0" smtClean="0">
                <a:solidFill>
                  <a:schemeClr val="tx1">
                    <a:lumMod val="65000"/>
                    <a:lumOff val="35000"/>
                  </a:schemeClr>
                </a:solidFill>
                <a:latin typeface="Arial Black" pitchFamily="34" charset="0"/>
              </a:rPr>
              <a:t>STRATEGY</a:t>
            </a:r>
            <a:endParaRPr lang="en-US" dirty="0">
              <a:solidFill>
                <a:schemeClr val="tx1">
                  <a:lumMod val="65000"/>
                  <a:lumOff val="35000"/>
                </a:schemeClr>
              </a:solidFill>
              <a:latin typeface="Arial Black" pitchFamily="34" charset="0"/>
            </a:endParaRPr>
          </a:p>
        </p:txBody>
      </p:sp>
      <p:sp>
        <p:nvSpPr>
          <p:cNvPr id="6" name="Content Placeholder 5"/>
          <p:cNvSpPr>
            <a:spLocks noGrp="1"/>
          </p:cNvSpPr>
          <p:nvPr>
            <p:ph sz="quarter" idx="4"/>
          </p:nvPr>
        </p:nvSpPr>
        <p:spPr/>
        <p:txBody>
          <a:bodyPr>
            <a:normAutofit/>
          </a:bodyPr>
          <a:lstStyle/>
          <a:p>
            <a:pPr eaLnBrk="1" fontAlgn="auto" hangingPunct="1">
              <a:spcAft>
                <a:spcPts val="0"/>
              </a:spcAft>
              <a:buNone/>
              <a:defRPr/>
            </a:pPr>
            <a:endParaRPr lang="en-US" sz="800" dirty="0" smtClean="0">
              <a:latin typeface="Verdana" pitchFamily="34" charset="0"/>
            </a:endParaRPr>
          </a:p>
          <a:p>
            <a:pPr eaLnBrk="1" fontAlgn="auto" hangingPunct="1">
              <a:spcAft>
                <a:spcPts val="1200"/>
              </a:spcAft>
              <a:buFont typeface="Wingdings" pitchFamily="2" charset="2"/>
              <a:buChar char="§"/>
              <a:defRPr/>
            </a:pPr>
            <a:r>
              <a:rPr lang="en-US" sz="2400" dirty="0" smtClean="0">
                <a:latin typeface="Verdana" pitchFamily="34" charset="0"/>
              </a:rPr>
              <a:t>Plan work when partner is available</a:t>
            </a:r>
          </a:p>
          <a:p>
            <a:pPr eaLnBrk="1" fontAlgn="auto" hangingPunct="1">
              <a:spcAft>
                <a:spcPts val="0"/>
              </a:spcAft>
              <a:buFont typeface="Wingdings" pitchFamily="2" charset="2"/>
              <a:buChar char="§"/>
              <a:defRPr/>
            </a:pPr>
            <a:r>
              <a:rPr lang="en-US" sz="2400" dirty="0" smtClean="0">
                <a:latin typeface="Verdana" pitchFamily="34" charset="0"/>
              </a:rPr>
              <a:t>Get senior management buy-in on final decisions when work priorities conflict</a:t>
            </a:r>
          </a:p>
        </p:txBody>
      </p:sp>
      <p:cxnSp>
        <p:nvCxnSpPr>
          <p:cNvPr id="8" name="Straight Connector 7"/>
          <p:cNvCxnSpPr/>
          <p:nvPr/>
        </p:nvCxnSpPr>
        <p:spPr>
          <a:xfrm rot="5400000">
            <a:off x="1981199" y="3886200"/>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4294967295"/>
          </p:nvPr>
        </p:nvSpPr>
        <p:spPr>
          <a:xfrm>
            <a:off x="6553200" y="6356350"/>
            <a:ext cx="2133600" cy="365125"/>
          </a:xfrm>
          <a:prstGeom prst="rect">
            <a:avLst/>
          </a:prstGeom>
        </p:spPr>
        <p:txBody>
          <a:bodyPr/>
          <a:lstStyle/>
          <a:p>
            <a:pPr>
              <a:defRPr/>
            </a:pPr>
            <a:fld id="{F745A769-96EE-4AA5-ADDB-F3E02240ADBC}" type="slidenum">
              <a:rPr lang="en-US" smtClean="0"/>
              <a:pPr>
                <a:defRPr/>
              </a:pPr>
              <a:t>12</a:t>
            </a:fld>
            <a:endParaRPr lang="en-US" dirty="0"/>
          </a:p>
        </p:txBody>
      </p:sp>
      <p:pic>
        <p:nvPicPr>
          <p:cNvPr id="4098" name="Picture 2" descr="http://1.bp.blogspot.com/-Ja7FSp6-Nhk/ThbbxTJkeiI/AAAAAAAAALA/Lu5CzdeL2Gc/s1600/priority.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19200" y="4038600"/>
            <a:ext cx="1984408" cy="2362200"/>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Determining the Right Approach</a:t>
            </a:r>
            <a:br>
              <a:rPr lang="en-US" sz="3600" dirty="0" smtClean="0">
                <a:solidFill>
                  <a:srgbClr val="0070C0"/>
                </a:solidFill>
              </a:rPr>
            </a:br>
            <a:r>
              <a:rPr lang="en-US" sz="3600" dirty="0" smtClean="0"/>
              <a:t>Best Practices – Three Roles for Matrixing</a:t>
            </a:r>
            <a:endParaRPr lang="en-US" sz="3600" dirty="0"/>
          </a:p>
        </p:txBody>
      </p:sp>
      <p:sp>
        <p:nvSpPr>
          <p:cNvPr id="3" name="Content Placeholder 2"/>
          <p:cNvSpPr>
            <a:spLocks noGrp="1"/>
          </p:cNvSpPr>
          <p:nvPr>
            <p:ph sz="quarter" idx="1"/>
          </p:nvPr>
        </p:nvSpPr>
        <p:spPr>
          <a:xfrm>
            <a:off x="609600" y="1589567"/>
            <a:ext cx="8229600" cy="4572000"/>
          </a:xfrm>
        </p:spPr>
        <p:txBody>
          <a:bodyPr>
            <a:normAutofit/>
          </a:bodyPr>
          <a:lstStyle/>
          <a:p>
            <a:r>
              <a:rPr lang="en-US" sz="2800" b="1" dirty="0" smtClean="0"/>
              <a:t>Expert Role</a:t>
            </a:r>
            <a:endParaRPr lang="en-US" sz="2800" dirty="0" smtClean="0"/>
          </a:p>
          <a:p>
            <a:r>
              <a:rPr lang="en-US" sz="2800" b="1" dirty="0" smtClean="0"/>
              <a:t>Pair of Hands Role</a:t>
            </a:r>
          </a:p>
          <a:p>
            <a:r>
              <a:rPr lang="en-US" sz="2800" b="1" dirty="0" smtClean="0"/>
              <a:t>Collaborative</a:t>
            </a:r>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Determining the Right Approach</a:t>
            </a:r>
            <a:br>
              <a:rPr lang="en-US" sz="3600" dirty="0" smtClean="0">
                <a:solidFill>
                  <a:srgbClr val="0070C0"/>
                </a:solidFill>
              </a:rPr>
            </a:br>
            <a:r>
              <a:rPr lang="en-US" sz="3600" dirty="0" smtClean="0"/>
              <a:t>Best Practices – Three Roles for Matrixing</a:t>
            </a:r>
            <a:endParaRPr lang="en-US" sz="3600" dirty="0"/>
          </a:p>
        </p:txBody>
      </p:sp>
      <p:sp>
        <p:nvSpPr>
          <p:cNvPr id="3" name="Content Placeholder 2"/>
          <p:cNvSpPr>
            <a:spLocks noGrp="1"/>
          </p:cNvSpPr>
          <p:nvPr>
            <p:ph sz="quarter" idx="1"/>
          </p:nvPr>
        </p:nvSpPr>
        <p:spPr>
          <a:xfrm>
            <a:off x="609600" y="1589567"/>
            <a:ext cx="8229600" cy="4572000"/>
          </a:xfrm>
        </p:spPr>
        <p:txBody>
          <a:bodyPr>
            <a:normAutofit/>
          </a:bodyPr>
          <a:lstStyle/>
          <a:p>
            <a:r>
              <a:rPr lang="en-US" sz="2400" b="1" dirty="0" smtClean="0"/>
              <a:t>Expert Role</a:t>
            </a:r>
            <a:r>
              <a:rPr lang="en-US" sz="2400" dirty="0" smtClean="0"/>
              <a:t> (Client audit group states I have a contracting concern and need expertise.  You solve the problem.)</a:t>
            </a:r>
          </a:p>
          <a:p>
            <a:pPr lvl="1"/>
            <a:r>
              <a:rPr lang="en-US" sz="2200" dirty="0" smtClean="0"/>
              <a:t>Effective when a very technical issue is involved and the consultant has special skills. </a:t>
            </a:r>
          </a:p>
          <a:p>
            <a:pPr lvl="1"/>
            <a:r>
              <a:rPr lang="en-US" sz="2200" dirty="0" smtClean="0"/>
              <a:t>Client plays an inactive role.</a:t>
            </a:r>
          </a:p>
          <a:p>
            <a:pPr lvl="1"/>
            <a:r>
              <a:rPr lang="en-US" sz="2200" dirty="0" smtClean="0"/>
              <a:t>Consultant plans, implements, or recommends.   </a:t>
            </a:r>
          </a:p>
          <a:p>
            <a:pPr lvl="1"/>
            <a:r>
              <a:rPr lang="en-US" sz="2200" dirty="0" smtClean="0"/>
              <a:t>Collaboration is not required and two-way communication is limited.  </a:t>
            </a:r>
            <a:r>
              <a:rPr lang="en-US" sz="2200" i="1" dirty="0" smtClean="0"/>
              <a:t>Question and answer mode is operating.</a:t>
            </a:r>
          </a:p>
          <a:p>
            <a:pPr lvl="1"/>
            <a:r>
              <a:rPr lang="en-US" sz="2200" dirty="0" smtClean="0"/>
              <a:t>Client judges and evaluates after the fact.</a:t>
            </a:r>
          </a:p>
          <a:p>
            <a:pPr lvl="1"/>
            <a:r>
              <a:rPr lang="en-US" sz="2200" b="1" i="1" dirty="0" smtClean="0"/>
              <a:t>Pitfall No. 1.</a:t>
            </a:r>
            <a:r>
              <a:rPr lang="en-US" sz="2200" i="1" dirty="0" smtClean="0"/>
              <a:t>  Problems are rarely purely technical in nature.</a:t>
            </a:r>
            <a:r>
              <a:rPr lang="en-US" sz="2200" dirty="0" smtClean="0"/>
              <a:t>  </a:t>
            </a:r>
            <a:r>
              <a:rPr lang="en-US" sz="2200" i="1" dirty="0" smtClean="0"/>
              <a:t>Most have a people element.</a:t>
            </a:r>
            <a:r>
              <a:rPr lang="en-US" sz="2200" dirty="0" smtClean="0"/>
              <a:t>  </a:t>
            </a:r>
            <a:endParaRPr lang="en-US" sz="2200" i="1" dirty="0" smtClean="0"/>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Determining the Right Approach</a:t>
            </a:r>
            <a:br>
              <a:rPr lang="en-US" sz="3600" dirty="0" smtClean="0">
                <a:solidFill>
                  <a:srgbClr val="0070C0"/>
                </a:solidFill>
              </a:rPr>
            </a:br>
            <a:r>
              <a:rPr lang="en-US" sz="3600" dirty="0" smtClean="0"/>
              <a:t>Best Practices</a:t>
            </a:r>
            <a:endParaRPr lang="en-US" sz="3600" dirty="0"/>
          </a:p>
        </p:txBody>
      </p:sp>
      <p:sp>
        <p:nvSpPr>
          <p:cNvPr id="3" name="Content Placeholder 2"/>
          <p:cNvSpPr>
            <a:spLocks noGrp="1"/>
          </p:cNvSpPr>
          <p:nvPr>
            <p:ph sz="quarter" idx="1"/>
          </p:nvPr>
        </p:nvSpPr>
        <p:spPr>
          <a:xfrm>
            <a:off x="609600" y="1589567"/>
            <a:ext cx="8229600" cy="4572000"/>
          </a:xfrm>
        </p:spPr>
        <p:txBody>
          <a:bodyPr>
            <a:normAutofit/>
          </a:bodyPr>
          <a:lstStyle/>
          <a:p>
            <a:pPr lvl="2"/>
            <a:r>
              <a:rPr lang="en-US" sz="2100" dirty="0" smtClean="0"/>
              <a:t>If the climate is fear, insecurity, or mistrust, then essential information may be withheld or distorted.</a:t>
            </a:r>
          </a:p>
          <a:p>
            <a:pPr lvl="2"/>
            <a:r>
              <a:rPr lang="en-US" sz="2100" dirty="0" smtClean="0"/>
              <a:t>Action plans based on invalid data, not all facts, have little chance for success. </a:t>
            </a:r>
          </a:p>
          <a:p>
            <a:pPr lvl="2"/>
            <a:r>
              <a:rPr lang="en-US" sz="2100" dirty="0" smtClean="0"/>
              <a:t>The consultant needs to get the whole story.</a:t>
            </a:r>
          </a:p>
          <a:p>
            <a:pPr lvl="1"/>
            <a:r>
              <a:rPr lang="en-US" sz="2400" b="1" i="1" dirty="0" smtClean="0"/>
              <a:t>Pitfall No. 2. Commitment matters.</a:t>
            </a:r>
            <a:r>
              <a:rPr lang="en-US" sz="2400" i="1" dirty="0" smtClean="0"/>
              <a:t>  </a:t>
            </a:r>
            <a:r>
              <a:rPr lang="en-US" sz="2400" dirty="0" smtClean="0"/>
              <a:t>Recommendations by pure technical experts seldom carry the personal ownership needed (by clients) to deal with difficult management issues.  (Increasing client involvement and commitment will add to success.)</a:t>
            </a:r>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153400" cy="990600"/>
          </a:xfrm>
        </p:spPr>
        <p:txBody>
          <a:bodyPr>
            <a:noAutofit/>
          </a:bodyPr>
          <a:lstStyle/>
          <a:p>
            <a:r>
              <a:rPr lang="en-US" sz="3600" dirty="0" smtClean="0">
                <a:solidFill>
                  <a:srgbClr val="0070C0"/>
                </a:solidFill>
              </a:rPr>
              <a:t>Determining the Right Approach</a:t>
            </a:r>
            <a:r>
              <a:rPr lang="en-US" sz="3600" dirty="0" smtClean="0"/>
              <a:t/>
            </a:r>
            <a:br>
              <a:rPr lang="en-US" sz="3600" dirty="0" smtClean="0"/>
            </a:br>
            <a:r>
              <a:rPr lang="en-US" sz="3600" dirty="0" smtClean="0"/>
              <a:t>Best Practices - Example Expert Role</a:t>
            </a:r>
            <a:endParaRPr lang="en-US" sz="3600" dirty="0"/>
          </a:p>
        </p:txBody>
      </p:sp>
      <p:sp>
        <p:nvSpPr>
          <p:cNvPr id="3" name="Content Placeholder 2"/>
          <p:cNvSpPr>
            <a:spLocks noGrp="1"/>
          </p:cNvSpPr>
          <p:nvPr>
            <p:ph sz="quarter" idx="1"/>
          </p:nvPr>
        </p:nvSpPr>
        <p:spPr>
          <a:xfrm>
            <a:off x="609600" y="1589566"/>
            <a:ext cx="8229600" cy="4887433"/>
          </a:xfrm>
        </p:spPr>
        <p:txBody>
          <a:bodyPr>
            <a:normAutofit fontScale="92500" lnSpcReduction="10000"/>
          </a:bodyPr>
          <a:lstStyle/>
          <a:p>
            <a:r>
              <a:rPr lang="en-US" sz="2700" b="1" i="1" dirty="0" smtClean="0"/>
              <a:t>Award of a Contract by a Grant Recipient.</a:t>
            </a:r>
          </a:p>
          <a:p>
            <a:pPr lvl="1"/>
            <a:r>
              <a:rPr lang="en-US" sz="2400" b="1" i="1" dirty="0" smtClean="0"/>
              <a:t>The financial auditors believed an improper payment occurred</a:t>
            </a:r>
            <a:r>
              <a:rPr lang="en-US" sz="2400" i="1" dirty="0" smtClean="0"/>
              <a:t> based on a Washington State Auditor Report.  The improper payment was not accepted by the Department.</a:t>
            </a:r>
          </a:p>
          <a:p>
            <a:pPr lvl="1"/>
            <a:r>
              <a:rPr lang="en-US" sz="2400" i="1" dirty="0" smtClean="0"/>
              <a:t>We were asked to assist to determine </a:t>
            </a:r>
            <a:r>
              <a:rPr lang="en-US" sz="2400" i="1" u="sng" dirty="0" smtClean="0"/>
              <a:t>whether procurement laws were violated</a:t>
            </a:r>
            <a:r>
              <a:rPr lang="en-US" sz="2400" i="1" dirty="0" smtClean="0"/>
              <a:t> and whether any recovery was possible.</a:t>
            </a:r>
          </a:p>
          <a:p>
            <a:pPr lvl="1"/>
            <a:r>
              <a:rPr lang="en-US" sz="2400" b="1" i="1" dirty="0" smtClean="0"/>
              <a:t>We found noncompliances</a:t>
            </a:r>
            <a:r>
              <a:rPr lang="en-US" sz="2400" i="1" dirty="0" smtClean="0"/>
              <a:t> with state, recipient, and agency regulations.  Oversight was lacking and poor decisions were made.  </a:t>
            </a:r>
          </a:p>
          <a:p>
            <a:pPr lvl="2"/>
            <a:r>
              <a:rPr lang="en-US" sz="2100" i="1" dirty="0" smtClean="0"/>
              <a:t>The difference between the IGCE (engineer’s estimate)and the bib/award amount exceeded 10 percent.  About $7.5 million awarded as a deductive change order was not effective in reducing the difference.</a:t>
            </a:r>
          </a:p>
          <a:p>
            <a:pPr lvl="2"/>
            <a:r>
              <a:rPr lang="en-US" sz="2100" i="1" dirty="0" smtClean="0"/>
              <a:t>Actual profit exceeded 30 percent.  Mobilization/demobilization of about $7.5 million was unreasonable.</a:t>
            </a:r>
          </a:p>
          <a:p>
            <a:pPr lvl="2"/>
            <a:r>
              <a:rPr lang="en-US" sz="2100" i="1" dirty="0" smtClean="0"/>
              <a:t>Fill materials were advance billed.</a:t>
            </a:r>
          </a:p>
          <a:p>
            <a:pPr lvl="2"/>
            <a:r>
              <a:rPr lang="en-US" sz="2100" i="1" dirty="0" smtClean="0"/>
              <a:t>Refund is being requested.</a:t>
            </a:r>
          </a:p>
          <a:p>
            <a:pPr lvl="2">
              <a:buNone/>
            </a:pPr>
            <a:endParaRPr lang="en-US" sz="2100" i="1" dirty="0" smtClean="0"/>
          </a:p>
          <a:p>
            <a:pPr lvl="2">
              <a:buNone/>
            </a:pPr>
            <a:endParaRPr lang="en-US" sz="2100" dirty="0" smtClean="0"/>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Determining the Right Approach</a:t>
            </a:r>
            <a:br>
              <a:rPr lang="en-US" sz="3600" dirty="0" smtClean="0">
                <a:solidFill>
                  <a:srgbClr val="0070C0"/>
                </a:solidFill>
              </a:rPr>
            </a:br>
            <a:r>
              <a:rPr lang="en-US" sz="3600" dirty="0" smtClean="0"/>
              <a:t>Best Practices – Pair of Hands Role</a:t>
            </a:r>
            <a:endParaRPr lang="en-US" sz="3600" dirty="0"/>
          </a:p>
        </p:txBody>
      </p:sp>
      <p:sp>
        <p:nvSpPr>
          <p:cNvPr id="3" name="Content Placeholder 2"/>
          <p:cNvSpPr>
            <a:spLocks noGrp="1"/>
          </p:cNvSpPr>
          <p:nvPr>
            <p:ph sz="quarter" idx="1"/>
          </p:nvPr>
        </p:nvSpPr>
        <p:spPr>
          <a:xfrm>
            <a:off x="609600" y="1589567"/>
            <a:ext cx="8229600" cy="4572000"/>
          </a:xfrm>
        </p:spPr>
        <p:txBody>
          <a:bodyPr>
            <a:normAutofit fontScale="92500" lnSpcReduction="10000"/>
          </a:bodyPr>
          <a:lstStyle/>
          <a:p>
            <a:r>
              <a:rPr lang="en-US" sz="2400" b="1" dirty="0" smtClean="0"/>
              <a:t>Pair of Hands Role.</a:t>
            </a:r>
            <a:r>
              <a:rPr lang="en-US" sz="2400" dirty="0" smtClean="0"/>
              <a:t> The client sees the consultant as an extra pair of hands.  </a:t>
            </a:r>
            <a:r>
              <a:rPr lang="en-US" sz="2400" b="1" dirty="0" smtClean="0"/>
              <a:t>"I have examined the deficiencies and have prepared an outline of what needs to be done.”</a:t>
            </a:r>
          </a:p>
          <a:p>
            <a:pPr lvl="1"/>
            <a:r>
              <a:rPr lang="en-US" sz="2200" dirty="0" smtClean="0"/>
              <a:t>This works well in situations in which the client retains full control and responsibility.  The consultant/expert applies specialized knowledge to implement action plans. The consultant improves upon the outcome. </a:t>
            </a:r>
          </a:p>
          <a:p>
            <a:pPr lvl="1"/>
            <a:r>
              <a:rPr lang="en-US" sz="2200" dirty="0" smtClean="0"/>
              <a:t>Decisions on how to proceed are made by the client manager.  </a:t>
            </a:r>
            <a:r>
              <a:rPr lang="en-US" sz="2200" i="1" dirty="0" smtClean="0"/>
              <a:t>The consultant may prepare recommendations.</a:t>
            </a:r>
            <a:endParaRPr lang="en-US" sz="2200" dirty="0" smtClean="0"/>
          </a:p>
          <a:p>
            <a:pPr lvl="1"/>
            <a:r>
              <a:rPr lang="en-US" sz="2200" dirty="0" smtClean="0"/>
              <a:t>The client selects methods of data collection and analysis.</a:t>
            </a:r>
          </a:p>
          <a:p>
            <a:pPr lvl="1"/>
            <a:r>
              <a:rPr lang="en-US" sz="2200" b="1" i="1" dirty="0" smtClean="0"/>
              <a:t>Pitfalls. </a:t>
            </a:r>
            <a:r>
              <a:rPr lang="en-US" sz="2200" b="1" dirty="0" smtClean="0"/>
              <a:t>The expert is dependent on the manager's ability to understand what is happening and to develop an action plan.</a:t>
            </a:r>
            <a:r>
              <a:rPr lang="en-US" sz="2200" dirty="0" smtClean="0"/>
              <a:t>  If the assessment is faulty then the action plan won't work.  </a:t>
            </a:r>
            <a:r>
              <a:rPr lang="en-US" sz="2200" b="1" dirty="0" smtClean="0"/>
              <a:t>(</a:t>
            </a:r>
            <a:r>
              <a:rPr lang="en-US" sz="2200" b="1" i="1" dirty="0" smtClean="0"/>
              <a:t>To avoid the big trap, the consultant/expert may ask for time to verify the manager's assessment.)</a:t>
            </a:r>
            <a:endParaRPr lang="en-US" sz="2200" b="1" dirty="0" smtClean="0"/>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Determining the Right Approach</a:t>
            </a:r>
            <a:r>
              <a:rPr lang="en-US" sz="3600" dirty="0" smtClean="0"/>
              <a:t/>
            </a:r>
            <a:br>
              <a:rPr lang="en-US" sz="3600" dirty="0" smtClean="0"/>
            </a:br>
            <a:r>
              <a:rPr lang="en-US" sz="3600" dirty="0" smtClean="0"/>
              <a:t>Pair of Hands Role Example</a:t>
            </a:r>
            <a:endParaRPr lang="en-US" sz="3600" dirty="0"/>
          </a:p>
        </p:txBody>
      </p:sp>
      <p:sp>
        <p:nvSpPr>
          <p:cNvPr id="3" name="Content Placeholder 2"/>
          <p:cNvSpPr>
            <a:spLocks noGrp="1"/>
          </p:cNvSpPr>
          <p:nvPr>
            <p:ph sz="quarter" idx="1"/>
          </p:nvPr>
        </p:nvSpPr>
        <p:spPr>
          <a:xfrm>
            <a:off x="609600" y="1589567"/>
            <a:ext cx="8229600" cy="4572000"/>
          </a:xfrm>
        </p:spPr>
        <p:txBody>
          <a:bodyPr>
            <a:normAutofit lnSpcReduction="10000"/>
          </a:bodyPr>
          <a:lstStyle/>
          <a:p>
            <a:r>
              <a:rPr lang="en-US" sz="2400" dirty="0" smtClean="0"/>
              <a:t>Since you have experience auditing cost accounting systems (CAS), we request your assistance auditing the XXX agency CAS.  We have determined that the financial controls are adequate based on the audited financial statements (clean opinion).  We have decided that we need you to review the allocation procedures, we will do the audit work.</a:t>
            </a:r>
          </a:p>
          <a:p>
            <a:r>
              <a:rPr lang="en-US" sz="2400" b="1" dirty="0" smtClean="0"/>
              <a:t>After discussions and meetings the client agreed that we would help write the audit guide by adding tests.</a:t>
            </a:r>
            <a:r>
              <a:rPr lang="en-US" sz="2400" dirty="0" smtClean="0"/>
              <a:t>  We agreed to help interpret test results.  Program auditors agreed to reconcile financial system and CAS expenses and revenues.</a:t>
            </a:r>
          </a:p>
          <a:p>
            <a:r>
              <a:rPr lang="en-US" sz="2400" dirty="0" smtClean="0"/>
              <a:t>The program auditors accepted 8 of 12 recommended tests for the audit guide. Program auditors agreed to reconcile financial system and CAS expenses and revenues.</a:t>
            </a:r>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Determining the Right Approach</a:t>
            </a:r>
            <a:r>
              <a:rPr lang="en-US" sz="3600" dirty="0" smtClean="0"/>
              <a:t/>
            </a:r>
            <a:br>
              <a:rPr lang="en-US" sz="3600" dirty="0" smtClean="0"/>
            </a:br>
            <a:r>
              <a:rPr lang="en-US" sz="3600" dirty="0" smtClean="0"/>
              <a:t>Best Practices – Collaborative Role</a:t>
            </a:r>
            <a:endParaRPr lang="en-US" sz="3600" dirty="0"/>
          </a:p>
        </p:txBody>
      </p:sp>
      <p:sp>
        <p:nvSpPr>
          <p:cNvPr id="3" name="Content Placeholder 2"/>
          <p:cNvSpPr>
            <a:spLocks noGrp="1"/>
          </p:cNvSpPr>
          <p:nvPr>
            <p:ph sz="quarter" idx="1"/>
          </p:nvPr>
        </p:nvSpPr>
        <p:spPr>
          <a:xfrm>
            <a:off x="609600" y="1589566"/>
            <a:ext cx="8229600" cy="4811233"/>
          </a:xfrm>
        </p:spPr>
        <p:txBody>
          <a:bodyPr>
            <a:normAutofit fontScale="92500" lnSpcReduction="10000"/>
          </a:bodyPr>
          <a:lstStyle/>
          <a:p>
            <a:r>
              <a:rPr lang="en-US" sz="2400" b="1" dirty="0" smtClean="0"/>
              <a:t>Collaborative Role.</a:t>
            </a:r>
            <a:r>
              <a:rPr lang="en-US" sz="2400" dirty="0" smtClean="0"/>
              <a:t> </a:t>
            </a:r>
            <a:r>
              <a:rPr lang="en-US" sz="2400" i="1" dirty="0" smtClean="0"/>
              <a:t>The procurement experts enters the relationship with the notion that </a:t>
            </a:r>
            <a:r>
              <a:rPr lang="en-US" sz="2400" b="1" i="1" dirty="0" smtClean="0"/>
              <a:t>management issues can be best dealt with by joining his or her specialized knowledge with the program auditors’ knowledge.</a:t>
            </a:r>
            <a:r>
              <a:rPr lang="en-US" sz="2400" b="1" dirty="0" smtClean="0"/>
              <a:t> </a:t>
            </a:r>
          </a:p>
          <a:p>
            <a:pPr lvl="1"/>
            <a:r>
              <a:rPr lang="en-US" sz="2200" dirty="0" smtClean="0"/>
              <a:t>Consultant and client work to become interdependent.</a:t>
            </a:r>
          </a:p>
          <a:p>
            <a:pPr lvl="1"/>
            <a:r>
              <a:rPr lang="en-US" sz="2200" dirty="0" smtClean="0"/>
              <a:t>Decision making is bilateral characterized by mutual exchange and respect for expertise of both parties.</a:t>
            </a:r>
          </a:p>
          <a:p>
            <a:pPr lvl="1"/>
            <a:r>
              <a:rPr lang="en-US" sz="2200" b="1" dirty="0" smtClean="0"/>
              <a:t>Data collection and analysis are joint efforts.</a:t>
            </a:r>
            <a:r>
              <a:rPr lang="en-US" sz="2200" dirty="0" smtClean="0"/>
              <a:t>  </a:t>
            </a:r>
          </a:p>
          <a:p>
            <a:pPr lvl="1"/>
            <a:r>
              <a:rPr lang="en-US" sz="2200" b="1" dirty="0" smtClean="0"/>
              <a:t>The parties reach understanding on the nature and scope of expectations prior to implementing problem-solving.</a:t>
            </a:r>
          </a:p>
          <a:p>
            <a:pPr lvl="1"/>
            <a:r>
              <a:rPr lang="en-US" sz="2200" b="1" i="1" dirty="0" smtClean="0"/>
              <a:t>Pitfalls. </a:t>
            </a:r>
            <a:r>
              <a:rPr lang="en-US" sz="2200" b="1" dirty="0" smtClean="0"/>
              <a:t>Not as critical as other methods.</a:t>
            </a:r>
            <a:r>
              <a:rPr lang="en-US" sz="2200" dirty="0" smtClean="0"/>
              <a:t>  However, managers who prefer to work with consultants in an expert role may interpret attempts at collaboration to represent foot dragging.  Managers who prepare to work with consultants in a pair-of-hands role may interpret attempts at collaboration as insubordination.</a:t>
            </a:r>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algn="l" eaLnBrk="1" hangingPunct="1"/>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Three Types of Organizational Structures – Project Management</a:t>
            </a:r>
            <a:endPar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endParaRPr>
          </a:p>
        </p:txBody>
      </p:sp>
      <p:sp>
        <p:nvSpPr>
          <p:cNvPr id="3" name="Content Placeholder 2"/>
          <p:cNvSpPr>
            <a:spLocks noGrp="1"/>
          </p:cNvSpPr>
          <p:nvPr>
            <p:ph idx="1"/>
          </p:nvPr>
        </p:nvSpPr>
        <p:spPr>
          <a:xfrm>
            <a:off x="381000" y="1371600"/>
            <a:ext cx="8229600" cy="5105400"/>
          </a:xfrm>
        </p:spPr>
        <p:txBody>
          <a:bodyPr rtlCol="0">
            <a:normAutofit lnSpcReduction="10000"/>
          </a:bodyPr>
          <a:lstStyle/>
          <a:p>
            <a:pPr eaLnBrk="1" fontAlgn="auto" hangingPunct="1">
              <a:spcBef>
                <a:spcPts val="1200"/>
              </a:spcBef>
              <a:spcAft>
                <a:spcPts val="0"/>
              </a:spcAft>
              <a:buNone/>
              <a:defRPr/>
            </a:pPr>
            <a:r>
              <a:rPr lang="en-US" sz="2800" dirty="0" smtClean="0">
                <a:solidFill>
                  <a:srgbClr val="0083C4"/>
                </a:solidFill>
                <a:latin typeface="Arial Black" pitchFamily="34" charset="0"/>
              </a:rPr>
              <a:t>Functional Management </a:t>
            </a:r>
            <a:r>
              <a:rPr lang="en-US" sz="2000" dirty="0" smtClean="0">
                <a:solidFill>
                  <a:schemeClr val="tx1"/>
                </a:solidFill>
                <a:latin typeface="Verdana" pitchFamily="34" charset="0"/>
              </a:rPr>
              <a:t>The nature of the work is such that it should be done in quite functional areas.  Such as AIG for Air Transportation and Safety or Office of Quality Management or Office of procurement and Contracting.</a:t>
            </a:r>
            <a:r>
              <a:rPr lang="en-US" sz="2800" dirty="0" smtClean="0">
                <a:solidFill>
                  <a:srgbClr val="0083C4"/>
                </a:solidFill>
                <a:latin typeface="Arial Black" pitchFamily="34" charset="0"/>
              </a:rPr>
              <a:t> </a:t>
            </a:r>
          </a:p>
          <a:p>
            <a:pPr>
              <a:spcBef>
                <a:spcPts val="1200"/>
              </a:spcBef>
              <a:buNone/>
              <a:defRPr/>
            </a:pPr>
            <a:r>
              <a:rPr lang="en-US" sz="2800" dirty="0" smtClean="0">
                <a:solidFill>
                  <a:srgbClr val="0083C4"/>
                </a:solidFill>
                <a:latin typeface="Arial Black" pitchFamily="34" charset="0"/>
              </a:rPr>
              <a:t>Projectized Management </a:t>
            </a:r>
            <a:r>
              <a:rPr lang="en-US" sz="2000" dirty="0" smtClean="0">
                <a:solidFill>
                  <a:schemeClr val="tx1"/>
                </a:solidFill>
                <a:latin typeface="Verdana" pitchFamily="34" charset="0"/>
              </a:rPr>
              <a:t>When projects are considered to be critical or time and money are limited the organization is likely to use a “projectized” structure.  Here typically one project manager controls the project.</a:t>
            </a:r>
          </a:p>
          <a:p>
            <a:pPr>
              <a:spcBef>
                <a:spcPts val="1200"/>
              </a:spcBef>
              <a:buNone/>
              <a:defRPr/>
            </a:pPr>
            <a:r>
              <a:rPr lang="en-US" sz="3000" dirty="0" smtClean="0">
                <a:solidFill>
                  <a:srgbClr val="0083C4"/>
                </a:solidFill>
                <a:latin typeface="Arial Black" pitchFamily="34" charset="0"/>
              </a:rPr>
              <a:t>Matrixed Management </a:t>
            </a:r>
            <a:r>
              <a:rPr lang="en-US" dirty="0" smtClean="0">
                <a:solidFill>
                  <a:schemeClr val="tx1"/>
                </a:solidFill>
                <a:latin typeface="Verdana" pitchFamily="34" charset="0"/>
              </a:rPr>
              <a:t>When the value of varied disciplines makes more sense this leads to the cross-functional orientation of a “matrixed” structure.  The power is more shared.  Project managers are responsible for the work, but functional managers still have much control over the resources.  </a:t>
            </a:r>
            <a:endParaRPr lang="en-US" sz="2800" dirty="0" smtClean="0">
              <a:solidFill>
                <a:srgbClr val="0083C4"/>
              </a:solidFill>
              <a:latin typeface="Arial Black" pitchFamily="34"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9B4A7258-6904-4419-9903-F17137085DD0}" type="slidenum">
              <a:rPr lang="en-US" smtClean="0"/>
              <a:pPr>
                <a:defRPr/>
              </a:pPr>
              <a:t>2</a:t>
            </a:fld>
            <a:endParaRPr lang="en-US" dirty="0"/>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Determining the Right Approach</a:t>
            </a:r>
            <a:r>
              <a:rPr lang="en-US" sz="3600" dirty="0" smtClean="0"/>
              <a:t/>
            </a:r>
            <a:br>
              <a:rPr lang="en-US" sz="3600" dirty="0" smtClean="0"/>
            </a:br>
            <a:r>
              <a:rPr lang="en-US" sz="3600" dirty="0" smtClean="0"/>
              <a:t>Collaborative Role Example</a:t>
            </a:r>
            <a:endParaRPr lang="en-US" sz="3600" dirty="0"/>
          </a:p>
        </p:txBody>
      </p:sp>
      <p:sp>
        <p:nvSpPr>
          <p:cNvPr id="3" name="Content Placeholder 2"/>
          <p:cNvSpPr>
            <a:spLocks noGrp="1"/>
          </p:cNvSpPr>
          <p:nvPr>
            <p:ph sz="quarter" idx="1"/>
          </p:nvPr>
        </p:nvSpPr>
        <p:spPr>
          <a:xfrm>
            <a:off x="609600" y="1589566"/>
            <a:ext cx="8229600" cy="4811233"/>
          </a:xfrm>
        </p:spPr>
        <p:txBody>
          <a:bodyPr>
            <a:normAutofit lnSpcReduction="10000"/>
          </a:bodyPr>
          <a:lstStyle/>
          <a:p>
            <a:pPr lvl="0"/>
            <a:r>
              <a:rPr lang="en-US" sz="2200" b="1" dirty="0" smtClean="0"/>
              <a:t>ATCOTS (Air Traffic Controller Optimal Training Solutions). </a:t>
            </a:r>
            <a:r>
              <a:rPr lang="en-US" sz="2400" dirty="0" smtClean="0"/>
              <a:t>FAA awarded the ATCOTS contract to Raytheon in September 2008.  The contract consisted of a 5-year base period and 2 option periods (a 3-year period and a 2-year period), with an initial value of $859 million.  The purpose of the contract is to provide training support for new and existing controllers and to assist FAA in modernizing its controller training program.</a:t>
            </a:r>
          </a:p>
          <a:p>
            <a:r>
              <a:rPr lang="en-US" sz="2200" b="1" dirty="0" smtClean="0"/>
              <a:t>Program auditors found.</a:t>
            </a:r>
            <a:r>
              <a:rPr lang="en-US" sz="2200" dirty="0" smtClean="0"/>
              <a:t> </a:t>
            </a:r>
          </a:p>
          <a:p>
            <a:pPr lvl="1"/>
            <a:r>
              <a:rPr lang="en-US" sz="1900" dirty="0" smtClean="0"/>
              <a:t>The contractor was experiencing a significant cost overrun for year one. </a:t>
            </a:r>
          </a:p>
          <a:p>
            <a:pPr lvl="1"/>
            <a:r>
              <a:rPr lang="en-US" sz="1900" dirty="0" smtClean="0"/>
              <a:t>Training was not being delivered to hard to fill critical areas, such as New York City.</a:t>
            </a:r>
          </a:p>
          <a:p>
            <a:pPr lvl="1"/>
            <a:r>
              <a:rPr lang="en-US" sz="1900" dirty="0" smtClean="0"/>
              <a:t>New methods for delivering training were not being used.</a:t>
            </a:r>
          </a:p>
          <a:p>
            <a:pPr lvl="1"/>
            <a:r>
              <a:rPr lang="en-US" sz="1900" dirty="0" smtClean="0"/>
              <a:t>Requirements were not correctly defined or were disputed.</a:t>
            </a:r>
          </a:p>
          <a:p>
            <a:pPr lvl="1"/>
            <a:r>
              <a:rPr lang="en-US" sz="1900" dirty="0" smtClean="0"/>
              <a:t>Experienced controllers were performing on-the-job training.  </a:t>
            </a:r>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Determining the Right Approach</a:t>
            </a:r>
            <a:r>
              <a:rPr lang="en-US" sz="3600" dirty="0" smtClean="0"/>
              <a:t/>
            </a:r>
            <a:br>
              <a:rPr lang="en-US" sz="3600" dirty="0" smtClean="0"/>
            </a:br>
            <a:r>
              <a:rPr lang="en-US" sz="3600" dirty="0" smtClean="0"/>
              <a:t>Collaborative Role Example</a:t>
            </a:r>
            <a:endParaRPr lang="en-US" sz="3600" dirty="0"/>
          </a:p>
        </p:txBody>
      </p:sp>
      <p:sp>
        <p:nvSpPr>
          <p:cNvPr id="3" name="Content Placeholder 2"/>
          <p:cNvSpPr>
            <a:spLocks noGrp="1"/>
          </p:cNvSpPr>
          <p:nvPr>
            <p:ph sz="quarter" idx="1"/>
          </p:nvPr>
        </p:nvSpPr>
        <p:spPr>
          <a:xfrm>
            <a:off x="609600" y="1589566"/>
            <a:ext cx="8229600" cy="4811233"/>
          </a:xfrm>
        </p:spPr>
        <p:txBody>
          <a:bodyPr>
            <a:normAutofit fontScale="92500"/>
          </a:bodyPr>
          <a:lstStyle/>
          <a:p>
            <a:pPr lvl="0"/>
            <a:r>
              <a:rPr lang="en-US" sz="2400" b="1" dirty="0" smtClean="0"/>
              <a:t>We established a separate reporting objective:</a:t>
            </a:r>
            <a:r>
              <a:rPr lang="en-US" sz="2400" dirty="0" smtClean="0"/>
              <a:t> to review the structure and administration of the contract.  Agree was to allow acquisition team auditors travel with the program auditors.</a:t>
            </a:r>
          </a:p>
          <a:p>
            <a:pPr lvl="0"/>
            <a:r>
              <a:rPr lang="en-US" sz="2400" b="1" dirty="0" smtClean="0"/>
              <a:t>The Acquisition Team found:</a:t>
            </a:r>
            <a:r>
              <a:rPr lang="en-US" sz="2200" dirty="0" smtClean="0"/>
              <a:t> </a:t>
            </a:r>
          </a:p>
          <a:p>
            <a:pPr lvl="1"/>
            <a:r>
              <a:rPr lang="en-US" sz="1900" dirty="0" smtClean="0"/>
              <a:t>The SOW stated that bidders were expected to train 4,000 controllers; however, the contractor found 5,620 required training the first year.  </a:t>
            </a:r>
          </a:p>
          <a:p>
            <a:pPr lvl="1"/>
            <a:r>
              <a:rPr lang="en-US" sz="1900" dirty="0" smtClean="0"/>
              <a:t>The contractor’s bid called for reducing training hours by 30 percent for the first three years of the contract from historical hours.  However, the source selection Technical Management Evaluation Team issued a red (material) risk that there was 60 – 80 percent probability that training needs would not be achieved due to the limited instructor hours bid.</a:t>
            </a:r>
          </a:p>
          <a:p>
            <a:pPr lvl="1"/>
            <a:r>
              <a:rPr lang="en-US" sz="1900" dirty="0" smtClean="0"/>
              <a:t>A risk existed that the contractor did not demonstrate knowledge of the En Route Modernization Automation ERAM.  Although the SOW required ERAM training little was proposed; however, 77,326 additional hours were incurred the first year alone.</a:t>
            </a:r>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Determining the Right Approach</a:t>
            </a:r>
            <a:r>
              <a:rPr lang="en-US" sz="3600" dirty="0" smtClean="0"/>
              <a:t/>
            </a:r>
            <a:br>
              <a:rPr lang="en-US" sz="3600" dirty="0" smtClean="0"/>
            </a:br>
            <a:r>
              <a:rPr lang="en-US" sz="3600" dirty="0" smtClean="0"/>
              <a:t>Collaborative Role - Example</a:t>
            </a:r>
            <a:endParaRPr lang="en-US" sz="3600" dirty="0"/>
          </a:p>
        </p:txBody>
      </p:sp>
      <p:sp>
        <p:nvSpPr>
          <p:cNvPr id="3" name="Content Placeholder 2"/>
          <p:cNvSpPr>
            <a:spLocks noGrp="1"/>
          </p:cNvSpPr>
          <p:nvPr>
            <p:ph sz="quarter" idx="1"/>
          </p:nvPr>
        </p:nvSpPr>
        <p:spPr>
          <a:xfrm>
            <a:off x="609600" y="1589566"/>
            <a:ext cx="8229600" cy="4963634"/>
          </a:xfrm>
        </p:spPr>
        <p:txBody>
          <a:bodyPr>
            <a:normAutofit/>
          </a:bodyPr>
          <a:lstStyle/>
          <a:p>
            <a:pPr lvl="1"/>
            <a:r>
              <a:rPr lang="en-US" sz="1900" b="1" dirty="0" smtClean="0"/>
              <a:t>Although the SOW stated this was a performance-based contract,</a:t>
            </a:r>
            <a:r>
              <a:rPr lang="en-US" sz="1900" dirty="0" smtClean="0"/>
              <a:t> requiring new methods for delivering training and more effectively and cheaper; a contract clause required that the contractor must mirror existing training methods.  </a:t>
            </a:r>
            <a:r>
              <a:rPr lang="en-US" sz="1900" b="1" dirty="0" smtClean="0"/>
              <a:t>Pilot programs were not implemented. </a:t>
            </a:r>
            <a:r>
              <a:rPr lang="en-US" sz="1900" dirty="0" smtClean="0"/>
              <a:t> </a:t>
            </a:r>
          </a:p>
          <a:p>
            <a:pPr lvl="1"/>
            <a:r>
              <a:rPr lang="en-US" sz="1900" b="1" dirty="0" smtClean="0"/>
              <a:t>FAA allowed the contractor to design its own award fee measures</a:t>
            </a:r>
            <a:r>
              <a:rPr lang="en-US" sz="1900" dirty="0" smtClean="0"/>
              <a:t> and did not challenge the measures.  The contractor’s criteria were already historically achieved or called on FAA to perform much of the work.  As a result, although the contract costs overran the baseline by $28 million or 35 percent; </a:t>
            </a:r>
            <a:r>
              <a:rPr lang="en-US" sz="1900" b="1" dirty="0" smtClean="0"/>
              <a:t>the contractor was awarded 91.2 percent of the award fee pool for Year 1.</a:t>
            </a:r>
            <a:r>
              <a:rPr lang="en-US" sz="1900" dirty="0" smtClean="0"/>
              <a:t> </a:t>
            </a:r>
          </a:p>
          <a:p>
            <a:pPr lvl="1"/>
            <a:r>
              <a:rPr lang="en-US" sz="1900" b="1" dirty="0" smtClean="0"/>
              <a:t>There were no cost controls.</a:t>
            </a:r>
            <a:r>
              <a:rPr lang="en-US" sz="1900" dirty="0" smtClean="0"/>
              <a:t>  The cost incentives (CPIF/CPAF contract)were ineffective.  The requirements were so undeterminable that the cost targets could not be re-established.  </a:t>
            </a:r>
          </a:p>
          <a:p>
            <a:pPr lvl="1"/>
            <a:r>
              <a:rPr lang="en-US" sz="1900" b="1" dirty="0" smtClean="0"/>
              <a:t>Monetary benefits of about $460 million</a:t>
            </a:r>
            <a:r>
              <a:rPr lang="en-US" sz="1900" dirty="0" smtClean="0"/>
              <a:t> occurred for recommendations associated with </a:t>
            </a:r>
            <a:r>
              <a:rPr lang="en-US" sz="1900" b="1" dirty="0" smtClean="0"/>
              <a:t>not awarding the option/re-competing</a:t>
            </a:r>
            <a:r>
              <a:rPr lang="en-US" sz="1900" dirty="0" smtClean="0"/>
              <a:t> and for </a:t>
            </a:r>
            <a:r>
              <a:rPr lang="en-US" sz="1900" b="1" dirty="0" smtClean="0"/>
              <a:t>revising the award fees</a:t>
            </a:r>
            <a:r>
              <a:rPr lang="en-US" sz="1900" dirty="0" smtClean="0"/>
              <a:t> to make them performance based and linked to program goals.</a:t>
            </a:r>
          </a:p>
        </p:txBody>
      </p:sp>
      <p:sp>
        <p:nvSpPr>
          <p:cNvPr id="5" name="Slide Number Placeholder 4"/>
          <p:cNvSpPr>
            <a:spLocks noGrp="1"/>
          </p:cNvSpPr>
          <p:nvPr>
            <p:ph type="sldNum" sz="quarter" idx="16"/>
          </p:nvPr>
        </p:nvSpPr>
        <p:spPr/>
        <p:txBody>
          <a:bodyPr>
            <a:normAutofit fontScale="85000" lnSpcReduction="20000"/>
          </a:bodyPr>
          <a:lstStyle/>
          <a:p>
            <a:fld id="{2197C9B4-2F26-4BC9-838F-16A1BF928AE8}"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722313" y="3810001"/>
            <a:ext cx="7772400" cy="1600200"/>
          </a:xfrm>
        </p:spPr>
        <p:txBody>
          <a:bodyPr/>
          <a:lstStyle/>
          <a:p>
            <a:pPr algn="l" eaLnBrk="1" hangingPunct="1"/>
            <a:r>
              <a:rPr lang="en-US" b="0" cap="none"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about</a:t>
            </a:r>
            <a:r>
              <a:rPr lang="en-US" b="0"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 </a:t>
            </a:r>
            <a:r>
              <a:rPr lang="en-US" b="0" cap="none" dirty="0" smtClean="0">
                <a:solidFill>
                  <a:srgbClr val="0083C4"/>
                </a:solidFill>
                <a:effectLst>
                  <a:outerShdw blurRad="50800" dist="38100" dir="13500000" algn="br" rotWithShape="0">
                    <a:schemeClr val="bg1">
                      <a:lumMod val="50000"/>
                      <a:alpha val="40000"/>
                    </a:schemeClr>
                  </a:outerShdw>
                </a:effectLst>
                <a:latin typeface="Arial Black" pitchFamily="34" charset="0"/>
              </a:rPr>
              <a:t>matrixing</a:t>
            </a:r>
            <a:endParaRPr lang="en-US" b="0" dirty="0" smtClean="0">
              <a:solidFill>
                <a:srgbClr val="0083C4"/>
              </a:solidFill>
              <a:effectLst>
                <a:outerShdw blurRad="50800" dist="38100" dir="13500000" algn="br" rotWithShape="0">
                  <a:schemeClr val="bg1">
                    <a:lumMod val="50000"/>
                    <a:alpha val="40000"/>
                  </a:schemeClr>
                </a:outerShdw>
              </a:effectLst>
              <a:latin typeface="Arial Black" pitchFamily="34" charset="0"/>
            </a:endParaRPr>
          </a:p>
        </p:txBody>
      </p:sp>
      <p:sp>
        <p:nvSpPr>
          <p:cNvPr id="7" name="Text Placeholder 6"/>
          <p:cNvSpPr>
            <a:spLocks noGrp="1"/>
          </p:cNvSpPr>
          <p:nvPr>
            <p:ph type="body" idx="1"/>
          </p:nvPr>
        </p:nvSpPr>
        <p:spPr>
          <a:xfrm>
            <a:off x="685800" y="2133601"/>
            <a:ext cx="7772400" cy="1447800"/>
          </a:xfrm>
        </p:spPr>
        <p:txBody>
          <a:bodyPr/>
          <a:lstStyle/>
          <a:p>
            <a:r>
              <a:rPr lang="en-US" sz="5400" spc="140"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QUESTIONS</a:t>
            </a:r>
            <a:endParaRPr lang="en-US" sz="5400" spc="140" dirty="0">
              <a:solidFill>
                <a:schemeClr val="tx1">
                  <a:lumMod val="65000"/>
                  <a:lumOff val="35000"/>
                </a:schemeClr>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6FD06B2C-63C0-4390-B58E-19E80B0E8418}" type="slidenum">
              <a:rPr lang="en-US" smtClean="0"/>
              <a:pPr>
                <a:defRPr/>
              </a:pPr>
              <a:t>23</a:t>
            </a:fld>
            <a:endParaRPr lang="en-US" dirty="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95800" y="1600200"/>
            <a:ext cx="4267200" cy="39624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algn="l" eaLnBrk="1" hangingPunct="1"/>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Matrix Organization</a:t>
            </a:r>
            <a:endPar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endParaRPr>
          </a:p>
        </p:txBody>
      </p:sp>
      <p:sp>
        <p:nvSpPr>
          <p:cNvPr id="3" name="Content Placeholder 2"/>
          <p:cNvSpPr>
            <a:spLocks noGrp="1"/>
          </p:cNvSpPr>
          <p:nvPr>
            <p:ph idx="1"/>
          </p:nvPr>
        </p:nvSpPr>
        <p:spPr>
          <a:xfrm>
            <a:off x="381000" y="1371600"/>
            <a:ext cx="8229600" cy="5105400"/>
          </a:xfrm>
        </p:spPr>
        <p:txBody>
          <a:bodyPr rtlCol="0">
            <a:normAutofit lnSpcReduction="10000"/>
          </a:bodyPr>
          <a:lstStyle/>
          <a:p>
            <a:pPr marL="514350" indent="-514350">
              <a:spcBef>
                <a:spcPts val="0"/>
              </a:spcBef>
              <a:buNone/>
              <a:defRPr/>
            </a:pPr>
            <a:r>
              <a:rPr lang="en-US" dirty="0" smtClean="0">
                <a:solidFill>
                  <a:srgbClr val="0083C4"/>
                </a:solidFill>
                <a:latin typeface="Arial Black" pitchFamily="34" charset="0"/>
              </a:rPr>
              <a:t>	Project organizational structure in which the </a:t>
            </a:r>
            <a:r>
              <a:rPr lang="en-US" i="1" u="sng" dirty="0" smtClean="0">
                <a:solidFill>
                  <a:srgbClr val="0083C4"/>
                </a:solidFill>
                <a:latin typeface="Arial Black" pitchFamily="34" charset="0"/>
              </a:rPr>
              <a:t>project manager shares responsibility</a:t>
            </a:r>
            <a:r>
              <a:rPr lang="en-US" dirty="0" smtClean="0">
                <a:solidFill>
                  <a:srgbClr val="0083C4"/>
                </a:solidFill>
                <a:latin typeface="Arial Black" pitchFamily="34" charset="0"/>
              </a:rPr>
              <a:t> with the functional managers to assign priorities and direct the work of individuals assigned to the project. In a strong matrix organization, the balance of power over the resources is in favor of the project manager.  In a weak matrix organization, functional managers retain most of the control over project resources.</a:t>
            </a:r>
            <a:r>
              <a:rPr lang="en-US" sz="2200" dirty="0" smtClean="0">
                <a:latin typeface="Verdana" pitchFamily="34" charset="0"/>
              </a:rPr>
              <a:t> </a:t>
            </a:r>
            <a:r>
              <a:rPr lang="en-US" sz="1400" dirty="0" smtClean="0">
                <a:latin typeface="Verdana" pitchFamily="34" charset="0"/>
              </a:rPr>
              <a:t>(Project Management, Inc. adapted)</a:t>
            </a:r>
          </a:p>
          <a:p>
            <a:pPr marL="514350" indent="-514350">
              <a:spcBef>
                <a:spcPts val="0"/>
              </a:spcBef>
              <a:buNone/>
              <a:defRPr/>
            </a:pPr>
            <a:endParaRPr lang="en-US" sz="1200" dirty="0" smtClean="0">
              <a:latin typeface="Verdana" pitchFamily="34" charset="0"/>
            </a:endParaRPr>
          </a:p>
          <a:p>
            <a:pPr marL="514350" indent="-514350">
              <a:spcBef>
                <a:spcPts val="0"/>
              </a:spcBef>
              <a:buNone/>
              <a:defRPr/>
            </a:pPr>
            <a:r>
              <a:rPr lang="en-US" sz="2200" b="1" dirty="0" smtClean="0">
                <a:latin typeface="Verdana" pitchFamily="34" charset="0"/>
              </a:rPr>
              <a:t>Example:</a:t>
            </a:r>
            <a:r>
              <a:rPr lang="en-US" sz="2200" dirty="0" smtClean="0">
                <a:latin typeface="Verdana" pitchFamily="34" charset="0"/>
              </a:rPr>
              <a:t> Functional </a:t>
            </a:r>
            <a:r>
              <a:rPr lang="en-US" dirty="0" smtClean="0">
                <a:latin typeface="Verdana" pitchFamily="34" charset="0"/>
              </a:rPr>
              <a:t>Structures:</a:t>
            </a:r>
          </a:p>
          <a:p>
            <a:pPr marL="514350" indent="-514350">
              <a:spcBef>
                <a:spcPts val="0"/>
              </a:spcBef>
              <a:buNone/>
              <a:defRPr/>
            </a:pPr>
            <a:r>
              <a:rPr lang="en-US" sz="1800" b="1" dirty="0" smtClean="0">
                <a:latin typeface="Verdana" pitchFamily="34" charset="0"/>
              </a:rPr>
              <a:t>AIG Acquisition and Contracting (Functional)</a:t>
            </a:r>
            <a:r>
              <a:rPr lang="en-US" sz="1800" dirty="0" smtClean="0">
                <a:latin typeface="Verdana" pitchFamily="34" charset="0"/>
              </a:rPr>
              <a:t>	</a:t>
            </a:r>
          </a:p>
          <a:p>
            <a:pPr marL="514350" indent="-514350">
              <a:spcBef>
                <a:spcPts val="0"/>
              </a:spcBef>
              <a:defRPr/>
            </a:pPr>
            <a:r>
              <a:rPr lang="en-US" sz="1600" dirty="0" smtClean="0">
                <a:latin typeface="Verdana" pitchFamily="34" charset="0"/>
              </a:rPr>
              <a:t>Project Manager</a:t>
            </a:r>
          </a:p>
          <a:p>
            <a:pPr marL="514350" indent="-514350">
              <a:spcBef>
                <a:spcPts val="0"/>
              </a:spcBef>
              <a:buNone/>
              <a:defRPr/>
            </a:pPr>
            <a:r>
              <a:rPr lang="en-US" sz="1800" b="1" dirty="0" smtClean="0">
                <a:latin typeface="Verdana" pitchFamily="34" charset="0"/>
              </a:rPr>
              <a:t>AIG Surface Transportation (Functional)</a:t>
            </a:r>
          </a:p>
          <a:p>
            <a:pPr marL="514350" indent="-514350">
              <a:spcBef>
                <a:spcPts val="0"/>
              </a:spcBef>
              <a:defRPr/>
            </a:pPr>
            <a:r>
              <a:rPr lang="en-US" sz="1600" dirty="0" smtClean="0">
                <a:latin typeface="Verdana" pitchFamily="34" charset="0"/>
              </a:rPr>
              <a:t>Project Manager</a:t>
            </a:r>
          </a:p>
          <a:p>
            <a:pPr marL="514350" indent="-514350">
              <a:spcBef>
                <a:spcPts val="0"/>
              </a:spcBef>
              <a:buNone/>
              <a:defRPr/>
            </a:pPr>
            <a:r>
              <a:rPr lang="en-US" sz="1800" b="1" dirty="0" smtClean="0">
                <a:latin typeface="Verdana" pitchFamily="34" charset="0"/>
              </a:rPr>
              <a:t>AIG Agricultural Production/Inspection (Functional)</a:t>
            </a:r>
          </a:p>
          <a:p>
            <a:pPr marL="514350" indent="-514350">
              <a:spcBef>
                <a:spcPts val="0"/>
              </a:spcBef>
              <a:defRPr/>
            </a:pPr>
            <a:r>
              <a:rPr lang="en-US" sz="1800" dirty="0" smtClean="0">
                <a:latin typeface="Verdana" pitchFamily="34" charset="0"/>
              </a:rPr>
              <a:t>Project Manager</a:t>
            </a:r>
          </a:p>
          <a:p>
            <a:pPr eaLnBrk="1" fontAlgn="auto" hangingPunct="1">
              <a:spcBef>
                <a:spcPts val="1200"/>
              </a:spcBef>
              <a:spcAft>
                <a:spcPts val="0"/>
              </a:spcAft>
              <a:buNone/>
              <a:defRPr/>
            </a:pPr>
            <a:endParaRPr lang="en-US" sz="2800" dirty="0" smtClean="0">
              <a:solidFill>
                <a:srgbClr val="0083C4"/>
              </a:solidFill>
              <a:latin typeface="Arial Black" pitchFamily="34"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9B4A7258-6904-4419-9903-F17137085DD0}" type="slidenum">
              <a:rPr lang="en-US" smtClean="0"/>
              <a:pPr>
                <a:defRPr/>
              </a:pPr>
              <a:t>3</a:t>
            </a:fld>
            <a:endParaRPr lang="en-US"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l" eaLnBrk="1" hangingPunct="1"/>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5 reasons to </a:t>
            </a:r>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matrix</a:t>
            </a:r>
          </a:p>
        </p:txBody>
      </p:sp>
      <p:sp>
        <p:nvSpPr>
          <p:cNvPr id="3" name="Content Placeholder 2"/>
          <p:cNvSpPr>
            <a:spLocks noGrp="1"/>
          </p:cNvSpPr>
          <p:nvPr>
            <p:ph idx="1"/>
          </p:nvPr>
        </p:nvSpPr>
        <p:spPr/>
        <p:txBody>
          <a:bodyPr rtlCol="0">
            <a:normAutofit/>
          </a:bodyPr>
          <a:lstStyle/>
          <a:p>
            <a:pPr marL="514350" indent="-514350" eaLnBrk="1" fontAlgn="auto" hangingPunct="1">
              <a:spcBef>
                <a:spcPts val="1200"/>
              </a:spcBef>
              <a:spcAft>
                <a:spcPts val="0"/>
              </a:spcAft>
              <a:buFont typeface="Wingdings" pitchFamily="2" charset="2"/>
              <a:buChar char="§"/>
              <a:defRPr/>
            </a:pPr>
            <a:r>
              <a:rPr lang="en-US" sz="2400" dirty="0" smtClean="0">
                <a:solidFill>
                  <a:srgbClr val="0083C4"/>
                </a:solidFill>
                <a:latin typeface="Arial Black" pitchFamily="34" charset="0"/>
              </a:rPr>
              <a:t>Leverage resources</a:t>
            </a:r>
          </a:p>
          <a:p>
            <a:pPr marL="514350" indent="-514350" eaLnBrk="1" fontAlgn="auto" hangingPunct="1">
              <a:spcBef>
                <a:spcPts val="0"/>
              </a:spcBef>
              <a:spcAft>
                <a:spcPts val="0"/>
              </a:spcAft>
              <a:buNone/>
              <a:defRPr/>
            </a:pPr>
            <a:r>
              <a:rPr lang="en-US" sz="2200" dirty="0" smtClean="0">
                <a:latin typeface="Verdana" pitchFamily="34" charset="0"/>
              </a:rPr>
              <a:t>     Tighter budget drives need to leverage resources across OIG to best meet our mission</a:t>
            </a:r>
          </a:p>
          <a:p>
            <a:pPr marL="514350" indent="-514350" eaLnBrk="1" fontAlgn="auto" hangingPunct="1">
              <a:spcBef>
                <a:spcPts val="1200"/>
              </a:spcBef>
              <a:spcAft>
                <a:spcPts val="0"/>
              </a:spcAft>
              <a:buFont typeface="Wingdings" pitchFamily="2" charset="2"/>
              <a:buChar char="§"/>
              <a:defRPr/>
            </a:pPr>
            <a:r>
              <a:rPr lang="en-US" sz="2400" dirty="0" smtClean="0">
                <a:solidFill>
                  <a:srgbClr val="0083C4"/>
                </a:solidFill>
                <a:latin typeface="Arial Black" pitchFamily="34" charset="0"/>
              </a:rPr>
              <a:t>Support 24-month audit plan and other strategic needs</a:t>
            </a:r>
          </a:p>
          <a:p>
            <a:pPr marL="514350" indent="-514350" eaLnBrk="1" fontAlgn="auto" hangingPunct="1">
              <a:spcBef>
                <a:spcPts val="0"/>
              </a:spcBef>
              <a:spcAft>
                <a:spcPts val="0"/>
              </a:spcAft>
              <a:buNone/>
              <a:defRPr/>
            </a:pPr>
            <a:r>
              <a:rPr lang="en-US" sz="2200" dirty="0" smtClean="0">
                <a:latin typeface="Verdana" pitchFamily="34" charset="0"/>
              </a:rPr>
              <a:t>     Helps OIG meet work priorities</a:t>
            </a:r>
          </a:p>
          <a:p>
            <a:pPr marL="514350" indent="-514350" eaLnBrk="1" fontAlgn="auto" hangingPunct="1">
              <a:spcBef>
                <a:spcPts val="1200"/>
              </a:spcBef>
              <a:spcAft>
                <a:spcPts val="0"/>
              </a:spcAft>
              <a:buFont typeface="Wingdings" pitchFamily="2" charset="2"/>
              <a:buChar char="§"/>
              <a:defRPr/>
            </a:pPr>
            <a:r>
              <a:rPr lang="en-US" sz="2400" dirty="0" smtClean="0">
                <a:solidFill>
                  <a:srgbClr val="0083C4"/>
                </a:solidFill>
                <a:latin typeface="Arial Black" pitchFamily="34" charset="0"/>
              </a:rPr>
              <a:t>Improve return on investment (ROI)</a:t>
            </a:r>
          </a:p>
          <a:p>
            <a:pPr marL="514350" indent="-514350" eaLnBrk="1" fontAlgn="auto" hangingPunct="1">
              <a:spcBef>
                <a:spcPts val="0"/>
              </a:spcBef>
              <a:spcAft>
                <a:spcPts val="0"/>
              </a:spcAft>
              <a:buNone/>
              <a:defRPr/>
            </a:pPr>
            <a:r>
              <a:rPr lang="en-US" sz="2200" dirty="0" smtClean="0">
                <a:latin typeface="Verdana" pitchFamily="34" charset="0"/>
              </a:rPr>
              <a:t>     Effective utilization of in-house subject matter experts</a:t>
            </a:r>
            <a:r>
              <a:rPr lang="en-US" sz="2200" dirty="0" smtClean="0">
                <a:latin typeface="Arial Black" pitchFamily="34" charset="0"/>
              </a:rPr>
              <a:t> </a:t>
            </a:r>
          </a:p>
          <a:p>
            <a:pPr marL="514350" indent="-514350" eaLnBrk="1" fontAlgn="auto" hangingPunct="1">
              <a:spcBef>
                <a:spcPts val="1200"/>
              </a:spcBef>
              <a:spcAft>
                <a:spcPts val="0"/>
              </a:spcAft>
              <a:buFont typeface="Wingdings" pitchFamily="2" charset="2"/>
              <a:buChar char="§"/>
              <a:defRPr/>
            </a:pPr>
            <a:r>
              <a:rPr lang="en-US" sz="2400" dirty="0" smtClean="0">
                <a:solidFill>
                  <a:srgbClr val="0083C4"/>
                </a:solidFill>
                <a:latin typeface="Arial Black" pitchFamily="34" charset="0"/>
              </a:rPr>
              <a:t>Gain insights and new ideas</a:t>
            </a:r>
          </a:p>
          <a:p>
            <a:pPr marL="514350" indent="-514350" eaLnBrk="1" fontAlgn="auto" hangingPunct="1">
              <a:spcBef>
                <a:spcPts val="0"/>
              </a:spcBef>
              <a:spcAft>
                <a:spcPts val="0"/>
              </a:spcAft>
              <a:buNone/>
              <a:defRPr/>
            </a:pPr>
            <a:r>
              <a:rPr lang="en-US" sz="2200" dirty="0" smtClean="0">
                <a:latin typeface="Verdana" pitchFamily="34" charset="0"/>
              </a:rPr>
              <a:t>     By working with other OIG offices and DOT operating administrations</a:t>
            </a:r>
          </a:p>
          <a:p>
            <a:pPr marL="514350" indent="-514350" eaLnBrk="1" fontAlgn="auto" hangingPunct="1">
              <a:spcBef>
                <a:spcPts val="1200"/>
              </a:spcBef>
              <a:spcAft>
                <a:spcPts val="0"/>
              </a:spcAft>
              <a:buFont typeface="Wingdings" pitchFamily="2" charset="2"/>
              <a:buChar char="§"/>
              <a:defRPr/>
            </a:pPr>
            <a:endParaRPr lang="en-US" sz="2200" dirty="0" smtClean="0">
              <a:latin typeface="Arial Black" pitchFamily="34" charset="0"/>
            </a:endParaRPr>
          </a:p>
          <a:p>
            <a:pPr eaLnBrk="1" fontAlgn="auto" hangingPunct="1">
              <a:spcBef>
                <a:spcPts val="1200"/>
              </a:spcBef>
              <a:spcAft>
                <a:spcPts val="0"/>
              </a:spcAft>
              <a:buNone/>
              <a:defRPr/>
            </a:pPr>
            <a:endParaRPr lang="en-US" sz="2800" dirty="0" smtClean="0">
              <a:solidFill>
                <a:srgbClr val="0083C4"/>
              </a:solidFill>
              <a:latin typeface="Arial Black" pitchFamily="34"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9B4A7258-6904-4419-9903-F17137085DD0}" type="slidenum">
              <a:rPr lang="en-US" smtClean="0"/>
              <a:pPr>
                <a:defRPr/>
              </a:pPr>
              <a:t>4</a:t>
            </a:fld>
            <a:endParaRPr lang="en-US" dirty="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l" eaLnBrk="1" hangingPunct="1"/>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5 reasons to </a:t>
            </a:r>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matrix</a:t>
            </a:r>
          </a:p>
        </p:txBody>
      </p:sp>
      <p:sp>
        <p:nvSpPr>
          <p:cNvPr id="3" name="Content Placeholder 2"/>
          <p:cNvSpPr>
            <a:spLocks noGrp="1"/>
          </p:cNvSpPr>
          <p:nvPr>
            <p:ph idx="1"/>
          </p:nvPr>
        </p:nvSpPr>
        <p:spPr/>
        <p:txBody>
          <a:bodyPr rtlCol="0">
            <a:normAutofit/>
          </a:bodyPr>
          <a:lstStyle/>
          <a:p>
            <a:pPr marL="514350" indent="-514350" eaLnBrk="1" fontAlgn="auto" hangingPunct="1">
              <a:spcBef>
                <a:spcPts val="1200"/>
              </a:spcBef>
              <a:spcAft>
                <a:spcPts val="0"/>
              </a:spcAft>
              <a:buFont typeface="Wingdings" pitchFamily="2" charset="2"/>
              <a:buChar char="§"/>
              <a:defRPr/>
            </a:pPr>
            <a:r>
              <a:rPr lang="en-US" sz="2400" dirty="0" smtClean="0">
                <a:solidFill>
                  <a:srgbClr val="0083C4"/>
                </a:solidFill>
                <a:latin typeface="Arial Black" pitchFamily="34" charset="0"/>
              </a:rPr>
              <a:t>Congressional Stakeholders Scorecard</a:t>
            </a:r>
          </a:p>
          <a:p>
            <a:pPr marL="514350" indent="-514350" eaLnBrk="1" fontAlgn="auto" hangingPunct="1">
              <a:spcBef>
                <a:spcPts val="0"/>
              </a:spcBef>
              <a:spcAft>
                <a:spcPts val="0"/>
              </a:spcAft>
              <a:buNone/>
              <a:defRPr/>
            </a:pPr>
            <a:r>
              <a:rPr lang="en-US" sz="2200" dirty="0" smtClean="0">
                <a:latin typeface="Verdana" pitchFamily="34" charset="0"/>
              </a:rPr>
              <a:t>     </a:t>
            </a:r>
            <a:r>
              <a:rPr lang="en-US" dirty="0" smtClean="0">
                <a:latin typeface="Verdana" pitchFamily="34" charset="0"/>
              </a:rPr>
              <a:t>There is a push to improve the relevancy, timeliness, and impact of our audits.</a:t>
            </a:r>
            <a:endParaRPr lang="en-US" sz="2200" dirty="0" smtClean="0">
              <a:latin typeface="Arial Black" pitchFamily="34" charset="0"/>
            </a:endParaRPr>
          </a:p>
          <a:p>
            <a:pPr eaLnBrk="1" fontAlgn="auto" hangingPunct="1">
              <a:spcBef>
                <a:spcPts val="1200"/>
              </a:spcBef>
              <a:spcAft>
                <a:spcPts val="0"/>
              </a:spcAft>
              <a:buNone/>
              <a:defRPr/>
            </a:pPr>
            <a:endParaRPr lang="en-US" sz="2800" dirty="0" smtClean="0">
              <a:solidFill>
                <a:srgbClr val="0083C4"/>
              </a:solidFill>
              <a:latin typeface="Arial Black" pitchFamily="34"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9B4A7258-6904-4419-9903-F17137085DD0}" type="slidenum">
              <a:rPr lang="en-US" smtClean="0"/>
              <a:pPr>
                <a:defRPr/>
              </a:pPr>
              <a:t>5</a:t>
            </a:fld>
            <a:endParaRPr lang="en-US" dirty="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4000"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6 Strategies to Optimize</a:t>
            </a:r>
          </a:p>
          <a:p>
            <a:r>
              <a:rPr lang="en-US" sz="4000" dirty="0" smtClean="0">
                <a:solidFill>
                  <a:srgbClr val="0083C4"/>
                </a:solidFill>
                <a:effectLst>
                  <a:outerShdw blurRad="50800" dist="38100" dir="13500000" algn="br" rotWithShape="0">
                    <a:schemeClr val="bg1">
                      <a:lumMod val="50000"/>
                      <a:alpha val="40000"/>
                    </a:schemeClr>
                  </a:outerShdw>
                </a:effectLst>
                <a:latin typeface="Arial Black" pitchFamily="34" charset="0"/>
              </a:rPr>
              <a:t>Matrixing</a:t>
            </a:r>
            <a:endParaRPr lang="en-US" sz="4000" dirty="0">
              <a:solidFill>
                <a:srgbClr val="0083C4"/>
              </a:solidFill>
              <a:effectLst>
                <a:outerShdw blurRad="50800" dist="38100" dir="13500000" algn="br" rotWithShape="0">
                  <a:schemeClr val="bg1">
                    <a:lumMod val="50000"/>
                    <a:alpha val="40000"/>
                  </a:schemeClr>
                </a:outerShdw>
              </a:effectLst>
              <a:latin typeface="Arial Black"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B9B5E36C-7CE2-47DF-B9D4-920765D4F5BC}" type="slidenum">
              <a:rPr lang="en-US" smtClean="0"/>
              <a:pPr>
                <a:defRPr/>
              </a:pPr>
              <a:t>6</a:t>
            </a:fld>
            <a:endParaRPr lang="en-US" dirty="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Matrixing</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 strategy</a:t>
            </a:r>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 </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#1</a:t>
            </a:r>
          </a:p>
        </p:txBody>
      </p:sp>
      <p:sp>
        <p:nvSpPr>
          <p:cNvPr id="4" name="Text Placeholder 3"/>
          <p:cNvSpPr>
            <a:spLocks noGrp="1"/>
          </p:cNvSpPr>
          <p:nvPr>
            <p:ph type="body" idx="1"/>
          </p:nvPr>
        </p:nvSpPr>
        <p:spPr>
          <a:xfrm>
            <a:off x="609600" y="1600200"/>
            <a:ext cx="3886200" cy="609600"/>
          </a:xfrm>
        </p:spPr>
        <p:txBody>
          <a:bodyPr/>
          <a:lstStyle/>
          <a:p>
            <a:r>
              <a:rPr lang="en-US" dirty="0" smtClean="0">
                <a:solidFill>
                  <a:schemeClr val="tx1">
                    <a:lumMod val="65000"/>
                    <a:lumOff val="35000"/>
                  </a:schemeClr>
                </a:solidFill>
                <a:latin typeface="Arial Black" pitchFamily="34" charset="0"/>
              </a:rPr>
              <a:t>CHALLENGE</a:t>
            </a:r>
            <a:endParaRPr lang="en-US" dirty="0">
              <a:solidFill>
                <a:schemeClr val="tx1">
                  <a:lumMod val="65000"/>
                  <a:lumOff val="35000"/>
                </a:schemeClr>
              </a:solidFill>
              <a:latin typeface="Arial Black" pitchFamily="34" charset="0"/>
            </a:endParaRPr>
          </a:p>
        </p:txBody>
      </p:sp>
      <p:sp>
        <p:nvSpPr>
          <p:cNvPr id="3" name="Content Placeholder 2"/>
          <p:cNvSpPr>
            <a:spLocks noGrp="1"/>
          </p:cNvSpPr>
          <p:nvPr>
            <p:ph sz="half" idx="2"/>
          </p:nvPr>
        </p:nvSpPr>
        <p:spPr>
          <a:xfrm>
            <a:off x="457200" y="2174875"/>
            <a:ext cx="3810000" cy="3951288"/>
          </a:xfrm>
        </p:spPr>
        <p:txBody>
          <a:bodyPr rtlCol="0">
            <a:normAutofit/>
          </a:bodyPr>
          <a:lstStyle/>
          <a:p>
            <a:pPr eaLnBrk="1" fontAlgn="auto" hangingPunct="1">
              <a:spcBef>
                <a:spcPts val="1200"/>
              </a:spcBef>
              <a:spcAft>
                <a:spcPts val="0"/>
              </a:spcAft>
              <a:buFont typeface="Wingdings" pitchFamily="2" charset="2"/>
              <a:buChar char="§"/>
              <a:defRPr/>
            </a:pPr>
            <a:r>
              <a:rPr lang="en-US" sz="2400" dirty="0" smtClean="0">
                <a:latin typeface="Verdana" pitchFamily="34" charset="0"/>
              </a:rPr>
              <a:t>Matrixing requires more and new channels of communication</a:t>
            </a:r>
          </a:p>
          <a:p>
            <a:pPr lvl="1" eaLnBrk="1" fontAlgn="auto" hangingPunct="1">
              <a:spcBef>
                <a:spcPts val="600"/>
              </a:spcBef>
              <a:spcAft>
                <a:spcPts val="0"/>
              </a:spcAft>
              <a:buFont typeface="Wingdings" pitchFamily="2" charset="2"/>
              <a:buChar char="§"/>
              <a:defRPr/>
            </a:pPr>
            <a:r>
              <a:rPr lang="en-US" sz="2000" dirty="0" smtClean="0">
                <a:latin typeface="Verdana" pitchFamily="34" charset="0"/>
              </a:rPr>
              <a:t>Horizontal and vertical communication </a:t>
            </a:r>
          </a:p>
          <a:p>
            <a:pPr eaLnBrk="1" fontAlgn="auto" hangingPunct="1">
              <a:spcBef>
                <a:spcPts val="1200"/>
              </a:spcBef>
              <a:spcAft>
                <a:spcPts val="0"/>
              </a:spcAft>
              <a:buNone/>
              <a:defRPr/>
            </a:pPr>
            <a:endParaRPr lang="en-US" sz="2400" dirty="0" smtClean="0">
              <a:latin typeface="Verdana" pitchFamily="34" charset="0"/>
            </a:endParaRPr>
          </a:p>
        </p:txBody>
      </p:sp>
      <p:sp>
        <p:nvSpPr>
          <p:cNvPr id="5" name="Text Placeholder 4"/>
          <p:cNvSpPr>
            <a:spLocks noGrp="1"/>
          </p:cNvSpPr>
          <p:nvPr>
            <p:ph type="body" sz="quarter" idx="3"/>
          </p:nvPr>
        </p:nvSpPr>
        <p:spPr>
          <a:xfrm>
            <a:off x="4800600" y="1600200"/>
            <a:ext cx="3886200" cy="609600"/>
          </a:xfrm>
        </p:spPr>
        <p:txBody>
          <a:bodyPr/>
          <a:lstStyle/>
          <a:p>
            <a:r>
              <a:rPr lang="en-US" dirty="0" smtClean="0">
                <a:solidFill>
                  <a:schemeClr val="tx1">
                    <a:lumMod val="65000"/>
                    <a:lumOff val="35000"/>
                  </a:schemeClr>
                </a:solidFill>
                <a:latin typeface="Arial Black" pitchFamily="34" charset="0"/>
              </a:rPr>
              <a:t>STRATEGY</a:t>
            </a:r>
            <a:endParaRPr lang="en-US" dirty="0">
              <a:solidFill>
                <a:schemeClr val="tx1">
                  <a:lumMod val="65000"/>
                  <a:lumOff val="35000"/>
                </a:schemeClr>
              </a:solidFill>
              <a:latin typeface="Arial Black" pitchFamily="34" charset="0"/>
            </a:endParaRPr>
          </a:p>
        </p:txBody>
      </p:sp>
      <p:sp>
        <p:nvSpPr>
          <p:cNvPr id="6" name="Content Placeholder 5"/>
          <p:cNvSpPr>
            <a:spLocks noGrp="1"/>
          </p:cNvSpPr>
          <p:nvPr>
            <p:ph sz="quarter" idx="4"/>
          </p:nvPr>
        </p:nvSpPr>
        <p:spPr/>
        <p:txBody>
          <a:bodyPr>
            <a:normAutofit fontScale="85000" lnSpcReduction="10000"/>
          </a:bodyPr>
          <a:lstStyle/>
          <a:p>
            <a:pPr>
              <a:buFont typeface="Wingdings" pitchFamily="2" charset="2"/>
              <a:buChar char="§"/>
            </a:pPr>
            <a:r>
              <a:rPr lang="en-US" sz="2800" dirty="0" smtClean="0">
                <a:latin typeface="Verdana" pitchFamily="34" charset="0"/>
              </a:rPr>
              <a:t>Hold regular meetings to agree on scheduling, milestones, and status</a:t>
            </a:r>
          </a:p>
          <a:p>
            <a:pPr>
              <a:buFont typeface="Wingdings" pitchFamily="2" charset="2"/>
              <a:buChar char="§"/>
            </a:pPr>
            <a:r>
              <a:rPr lang="en-US" sz="2800" dirty="0" smtClean="0">
                <a:latin typeface="Verdana" pitchFamily="34" charset="0"/>
              </a:rPr>
              <a:t>Include matrix partner in all senior OIG briefings</a:t>
            </a:r>
          </a:p>
          <a:p>
            <a:pPr>
              <a:buFont typeface="Wingdings" pitchFamily="2" charset="2"/>
              <a:buChar char="§"/>
            </a:pPr>
            <a:r>
              <a:rPr lang="en-US" sz="2800" dirty="0" smtClean="0">
                <a:latin typeface="Verdana" pitchFamily="34" charset="0"/>
              </a:rPr>
              <a:t>Take into account all partners’ schedules</a:t>
            </a:r>
          </a:p>
          <a:p>
            <a:endParaRPr lang="en-US" dirty="0" smtClean="0">
              <a:latin typeface="Verdana" pitchFamily="34" charset="0"/>
            </a:endParaRPr>
          </a:p>
          <a:p>
            <a:endParaRPr lang="en-US" dirty="0">
              <a:latin typeface="Verdana" pitchFamily="34" charset="0"/>
            </a:endParaRPr>
          </a:p>
        </p:txBody>
      </p:sp>
      <p:cxnSp>
        <p:nvCxnSpPr>
          <p:cNvPr id="8" name="Straight Connector 7"/>
          <p:cNvCxnSpPr/>
          <p:nvPr/>
        </p:nvCxnSpPr>
        <p:spPr>
          <a:xfrm rot="5400000">
            <a:off x="1981199" y="3886200"/>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4294967295"/>
          </p:nvPr>
        </p:nvSpPr>
        <p:spPr>
          <a:xfrm>
            <a:off x="6553200" y="6356350"/>
            <a:ext cx="2133600" cy="365125"/>
          </a:xfrm>
          <a:prstGeom prst="rect">
            <a:avLst/>
          </a:prstGeom>
        </p:spPr>
        <p:txBody>
          <a:bodyPr/>
          <a:lstStyle/>
          <a:p>
            <a:pPr>
              <a:defRPr/>
            </a:pPr>
            <a:fld id="{F745A769-96EE-4AA5-ADDB-F3E02240ADBC}" type="slidenum">
              <a:rPr lang="en-US" smtClean="0"/>
              <a:pPr>
                <a:defRPr/>
              </a:pPr>
              <a:t>7</a:t>
            </a:fld>
            <a:endParaRPr lang="en-US" dirty="0"/>
          </a:p>
        </p:txBody>
      </p:sp>
      <p:sp>
        <p:nvSpPr>
          <p:cNvPr id="12" name="Rounded Rectangle 11"/>
          <p:cNvSpPr/>
          <p:nvPr/>
        </p:nvSpPr>
        <p:spPr>
          <a:xfrm>
            <a:off x="1219200" y="5121917"/>
            <a:ext cx="849923" cy="291518"/>
          </a:xfrm>
          <a:prstGeom prst="roundRect">
            <a:avLst/>
          </a:prstGeom>
          <a:noFill/>
          <a:ln w="76200"/>
          <a:effectLst>
            <a:outerShdw blurRad="50800" dist="38100" dir="13500000" algn="b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PD</a:t>
            </a:r>
            <a:endParaRPr lang="en-US" dirty="0"/>
          </a:p>
        </p:txBody>
      </p:sp>
      <p:sp>
        <p:nvSpPr>
          <p:cNvPr id="13" name="Rounded Rectangle 12"/>
          <p:cNvSpPr/>
          <p:nvPr/>
        </p:nvSpPr>
        <p:spPr>
          <a:xfrm>
            <a:off x="2883877" y="5121917"/>
            <a:ext cx="849923" cy="291518"/>
          </a:xfrm>
          <a:prstGeom prst="roundRect">
            <a:avLst/>
          </a:prstGeom>
          <a:noFill/>
          <a:ln w="76200">
            <a:solidFill>
              <a:srgbClr val="0083C4"/>
            </a:solidFill>
          </a:ln>
          <a:effectLst>
            <a:outerShdw blurRad="50800" dist="38100" dir="13500000" algn="b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PD</a:t>
            </a:r>
            <a:endParaRPr lang="en-US" dirty="0"/>
          </a:p>
        </p:txBody>
      </p:sp>
      <p:sp>
        <p:nvSpPr>
          <p:cNvPr id="14" name="Rounded Rectangle 13"/>
          <p:cNvSpPr/>
          <p:nvPr/>
        </p:nvSpPr>
        <p:spPr>
          <a:xfrm>
            <a:off x="1219200" y="5559194"/>
            <a:ext cx="849923" cy="291518"/>
          </a:xfrm>
          <a:prstGeom prst="roundRect">
            <a:avLst/>
          </a:prstGeom>
          <a:noFill/>
          <a:ln w="76200"/>
          <a:effectLst>
            <a:outerShdw blurRad="50800" dist="38100" dir="13500000" algn="b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PM</a:t>
            </a:r>
            <a:endParaRPr lang="en-US" dirty="0"/>
          </a:p>
        </p:txBody>
      </p:sp>
      <p:sp>
        <p:nvSpPr>
          <p:cNvPr id="15" name="Rounded Rectangle 14"/>
          <p:cNvSpPr/>
          <p:nvPr/>
        </p:nvSpPr>
        <p:spPr>
          <a:xfrm>
            <a:off x="2883877" y="5559194"/>
            <a:ext cx="849923" cy="291518"/>
          </a:xfrm>
          <a:prstGeom prst="roundRect">
            <a:avLst/>
          </a:prstGeom>
          <a:noFill/>
          <a:ln w="76200">
            <a:solidFill>
              <a:srgbClr val="0083C4"/>
            </a:solidFill>
          </a:ln>
          <a:effectLst>
            <a:outerShdw blurRad="50800" dist="38100" dir="13500000" algn="b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PM</a:t>
            </a:r>
            <a:endParaRPr lang="en-US" dirty="0"/>
          </a:p>
        </p:txBody>
      </p:sp>
      <p:cxnSp>
        <p:nvCxnSpPr>
          <p:cNvPr id="17" name="Straight Arrow Connector 16"/>
          <p:cNvCxnSpPr>
            <a:stCxn id="14" idx="0"/>
            <a:endCxn id="12" idx="2"/>
          </p:cNvCxnSpPr>
          <p:nvPr/>
        </p:nvCxnSpPr>
        <p:spPr>
          <a:xfrm rot="5400000" flipH="1" flipV="1">
            <a:off x="1571282" y="5486104"/>
            <a:ext cx="145759" cy="1181"/>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12" idx="3"/>
            <a:endCxn id="13" idx="1"/>
          </p:cNvCxnSpPr>
          <p:nvPr/>
        </p:nvCxnSpPr>
        <p:spPr>
          <a:xfrm>
            <a:off x="2069123" y="5267676"/>
            <a:ext cx="814754" cy="1588"/>
          </a:xfrm>
          <a:prstGeom prst="straightConnector1">
            <a:avLst/>
          </a:prstGeom>
          <a:ln w="19050">
            <a:prstDash val="dash"/>
            <a:headEnd type="arrow"/>
            <a:tailEnd type="arrow"/>
          </a:ln>
          <a:effectLst/>
        </p:spPr>
        <p:style>
          <a:lnRef idx="1">
            <a:schemeClr val="dk1"/>
          </a:lnRef>
          <a:fillRef idx="0">
            <a:schemeClr val="dk1"/>
          </a:fillRef>
          <a:effectRef idx="0">
            <a:schemeClr val="dk1"/>
          </a:effectRef>
          <a:fontRef idx="minor">
            <a:schemeClr val="tx1"/>
          </a:fontRef>
        </p:style>
      </p:cxnSp>
      <p:cxnSp>
        <p:nvCxnSpPr>
          <p:cNvPr id="23" name="Straight Arrow Connector 22"/>
          <p:cNvCxnSpPr>
            <a:stCxn id="14" idx="3"/>
            <a:endCxn id="15" idx="1"/>
          </p:cNvCxnSpPr>
          <p:nvPr/>
        </p:nvCxnSpPr>
        <p:spPr>
          <a:xfrm>
            <a:off x="2069123" y="5704953"/>
            <a:ext cx="814754" cy="1588"/>
          </a:xfrm>
          <a:prstGeom prst="straightConnector1">
            <a:avLst/>
          </a:prstGeom>
          <a:ln w="19050">
            <a:prstDash val="dash"/>
            <a:headEnd type="arrow"/>
            <a:tailEnd type="arrow"/>
          </a:ln>
          <a:effectLst/>
        </p:spPr>
        <p:style>
          <a:lnRef idx="1">
            <a:schemeClr val="dk1"/>
          </a:lnRef>
          <a:fillRef idx="0">
            <a:schemeClr val="dk1"/>
          </a:fillRef>
          <a:effectRef idx="0">
            <a:schemeClr val="dk1"/>
          </a:effectRef>
          <a:fontRef idx="minor">
            <a:schemeClr val="tx1"/>
          </a:fontRef>
        </p:style>
      </p:cxnSp>
      <p:cxnSp>
        <p:nvCxnSpPr>
          <p:cNvPr id="25" name="Straight Arrow Connector 24"/>
          <p:cNvCxnSpPr>
            <a:stCxn id="15" idx="0"/>
            <a:endCxn id="13" idx="2"/>
          </p:cNvCxnSpPr>
          <p:nvPr/>
        </p:nvCxnSpPr>
        <p:spPr>
          <a:xfrm rot="5400000" flipH="1" flipV="1">
            <a:off x="3235960" y="5486315"/>
            <a:ext cx="145759"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1219200" y="4648200"/>
            <a:ext cx="849923" cy="291518"/>
          </a:xfrm>
          <a:prstGeom prst="roundRect">
            <a:avLst/>
          </a:prstGeom>
          <a:noFill/>
          <a:ln w="76200"/>
          <a:effectLst>
            <a:outerShdw blurRad="50800" dist="38100" dir="13500000" algn="b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AIG</a:t>
            </a:r>
            <a:endParaRPr lang="en-US" dirty="0"/>
          </a:p>
        </p:txBody>
      </p:sp>
      <p:sp>
        <p:nvSpPr>
          <p:cNvPr id="19" name="Rounded Rectangle 18"/>
          <p:cNvSpPr/>
          <p:nvPr/>
        </p:nvSpPr>
        <p:spPr>
          <a:xfrm>
            <a:off x="2874433" y="4648200"/>
            <a:ext cx="849923" cy="291518"/>
          </a:xfrm>
          <a:prstGeom prst="roundRect">
            <a:avLst/>
          </a:prstGeom>
          <a:noFill/>
          <a:ln w="76200">
            <a:solidFill>
              <a:srgbClr val="0083C4"/>
            </a:solidFill>
          </a:ln>
          <a:effectLst>
            <a:outerShdw blurRad="50800" dist="38100" dir="13500000" algn="b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AIG</a:t>
            </a:r>
            <a:endParaRPr lang="en-US" dirty="0"/>
          </a:p>
        </p:txBody>
      </p:sp>
      <p:sp>
        <p:nvSpPr>
          <p:cNvPr id="21" name="Rounded Rectangle 20"/>
          <p:cNvSpPr/>
          <p:nvPr/>
        </p:nvSpPr>
        <p:spPr>
          <a:xfrm>
            <a:off x="1219200" y="6019800"/>
            <a:ext cx="849923" cy="291518"/>
          </a:xfrm>
          <a:prstGeom prst="roundRect">
            <a:avLst/>
          </a:prstGeom>
          <a:noFill/>
          <a:ln w="76200"/>
          <a:effectLst>
            <a:outerShdw blurRad="50800" dist="38100" dir="13500000" algn="b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Staff</a:t>
            </a:r>
            <a:endParaRPr lang="en-US" dirty="0"/>
          </a:p>
        </p:txBody>
      </p:sp>
      <p:sp>
        <p:nvSpPr>
          <p:cNvPr id="22" name="Rounded Rectangle 21"/>
          <p:cNvSpPr/>
          <p:nvPr/>
        </p:nvSpPr>
        <p:spPr>
          <a:xfrm>
            <a:off x="2874433" y="6019800"/>
            <a:ext cx="849923" cy="291518"/>
          </a:xfrm>
          <a:prstGeom prst="roundRect">
            <a:avLst/>
          </a:prstGeom>
          <a:noFill/>
          <a:ln w="76200">
            <a:solidFill>
              <a:srgbClr val="0083C4"/>
            </a:solidFill>
          </a:ln>
          <a:effectLst>
            <a:outerShdw blurRad="50800" dist="38100" dir="13500000" algn="b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Staff</a:t>
            </a:r>
            <a:endParaRPr lang="en-US" dirty="0"/>
          </a:p>
        </p:txBody>
      </p:sp>
      <p:cxnSp>
        <p:nvCxnSpPr>
          <p:cNvPr id="26" name="Straight Arrow Connector 25"/>
          <p:cNvCxnSpPr>
            <a:stCxn id="18" idx="3"/>
            <a:endCxn id="19" idx="1"/>
          </p:cNvCxnSpPr>
          <p:nvPr/>
        </p:nvCxnSpPr>
        <p:spPr>
          <a:xfrm>
            <a:off x="2069123" y="4793959"/>
            <a:ext cx="805310" cy="1588"/>
          </a:xfrm>
          <a:prstGeom prst="straightConnector1">
            <a:avLst/>
          </a:prstGeom>
          <a:ln w="28575">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1" idx="3"/>
            <a:endCxn id="22" idx="1"/>
          </p:cNvCxnSpPr>
          <p:nvPr/>
        </p:nvCxnSpPr>
        <p:spPr>
          <a:xfrm>
            <a:off x="2069123" y="6165559"/>
            <a:ext cx="805310" cy="1588"/>
          </a:xfrm>
          <a:prstGeom prst="straightConnector1">
            <a:avLst/>
          </a:prstGeom>
          <a:ln w="28575">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2" idx="0"/>
            <a:endCxn id="18" idx="2"/>
          </p:cNvCxnSpPr>
          <p:nvPr/>
        </p:nvCxnSpPr>
        <p:spPr>
          <a:xfrm rot="5400000" flipH="1" flipV="1">
            <a:off x="1553063" y="5030653"/>
            <a:ext cx="182199" cy="127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3" idx="0"/>
            <a:endCxn id="19" idx="2"/>
          </p:cNvCxnSpPr>
          <p:nvPr/>
        </p:nvCxnSpPr>
        <p:spPr>
          <a:xfrm rot="16200000" flipV="1">
            <a:off x="3213018" y="5026096"/>
            <a:ext cx="182199" cy="94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1" idx="0"/>
            <a:endCxn id="14" idx="2"/>
          </p:cNvCxnSpPr>
          <p:nvPr/>
        </p:nvCxnSpPr>
        <p:spPr>
          <a:xfrm rot="5400000" flipH="1" flipV="1">
            <a:off x="1559618" y="5935256"/>
            <a:ext cx="16908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2" idx="0"/>
            <a:endCxn id="15" idx="2"/>
          </p:cNvCxnSpPr>
          <p:nvPr/>
        </p:nvCxnSpPr>
        <p:spPr>
          <a:xfrm rot="5400000" flipH="1" flipV="1">
            <a:off x="3219573" y="5930534"/>
            <a:ext cx="169088" cy="94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33400" y="273050"/>
            <a:ext cx="8153400" cy="869950"/>
          </a:xfrm>
        </p:spPr>
        <p:txBody>
          <a:bodyPr/>
          <a:lstStyle/>
          <a:p>
            <a:pPr algn="l" eaLnBrk="1" hangingPunct="1"/>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Matrixing</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 strategy</a:t>
            </a:r>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 </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#2</a:t>
            </a:r>
            <a:endParaRPr lang="en-US" dirty="0" smtClean="0">
              <a:solidFill>
                <a:schemeClr val="tx1">
                  <a:lumMod val="65000"/>
                  <a:lumOff val="35000"/>
                </a:schemeClr>
              </a:solidFill>
              <a:latin typeface="Verdana" pitchFamily="34" charset="0"/>
            </a:endParaRPr>
          </a:p>
        </p:txBody>
      </p:sp>
      <p:sp>
        <p:nvSpPr>
          <p:cNvPr id="4" name="Text Placeholder 3"/>
          <p:cNvSpPr>
            <a:spLocks noGrp="1"/>
          </p:cNvSpPr>
          <p:nvPr>
            <p:ph type="body" idx="1"/>
          </p:nvPr>
        </p:nvSpPr>
        <p:spPr>
          <a:xfrm>
            <a:off x="609600" y="1676400"/>
            <a:ext cx="3886200" cy="609600"/>
          </a:xfrm>
        </p:spPr>
        <p:txBody>
          <a:bodyPr/>
          <a:lstStyle/>
          <a:p>
            <a:r>
              <a:rPr lang="en-US" dirty="0" smtClean="0">
                <a:solidFill>
                  <a:schemeClr val="tx1">
                    <a:lumMod val="65000"/>
                    <a:lumOff val="35000"/>
                  </a:schemeClr>
                </a:solidFill>
                <a:latin typeface="Arial Black" pitchFamily="34" charset="0"/>
              </a:rPr>
              <a:t>CHALLENGE</a:t>
            </a:r>
            <a:endParaRPr lang="en-US" dirty="0">
              <a:solidFill>
                <a:schemeClr val="tx1">
                  <a:lumMod val="65000"/>
                  <a:lumOff val="35000"/>
                </a:schemeClr>
              </a:solidFill>
              <a:latin typeface="Arial Black" pitchFamily="34" charset="0"/>
            </a:endParaRPr>
          </a:p>
        </p:txBody>
      </p:sp>
      <p:sp>
        <p:nvSpPr>
          <p:cNvPr id="3" name="Content Placeholder 2"/>
          <p:cNvSpPr>
            <a:spLocks noGrp="1"/>
          </p:cNvSpPr>
          <p:nvPr>
            <p:ph sz="half" idx="2"/>
          </p:nvPr>
        </p:nvSpPr>
        <p:spPr>
          <a:xfrm>
            <a:off x="457200" y="2174875"/>
            <a:ext cx="3733800" cy="3951288"/>
          </a:xfrm>
        </p:spPr>
        <p:txBody>
          <a:bodyPr rtlCol="0">
            <a:normAutofit/>
          </a:bodyPr>
          <a:lstStyle/>
          <a:p>
            <a:pPr eaLnBrk="1" fontAlgn="auto" hangingPunct="1">
              <a:spcBef>
                <a:spcPts val="0"/>
              </a:spcBef>
              <a:spcAft>
                <a:spcPts val="0"/>
              </a:spcAft>
              <a:buFont typeface="Wingdings" pitchFamily="2" charset="2"/>
              <a:buChar char="§"/>
              <a:defRPr/>
            </a:pPr>
            <a:endParaRPr lang="en-US" sz="1600" dirty="0" smtClean="0">
              <a:latin typeface="Verdana" pitchFamily="34" charset="0"/>
            </a:endParaRPr>
          </a:p>
          <a:p>
            <a:pPr eaLnBrk="1" fontAlgn="auto" hangingPunct="1">
              <a:spcBef>
                <a:spcPts val="0"/>
              </a:spcBef>
              <a:spcAft>
                <a:spcPts val="600"/>
              </a:spcAft>
              <a:buFont typeface="Wingdings" pitchFamily="2" charset="2"/>
              <a:buChar char="§"/>
              <a:defRPr/>
            </a:pPr>
            <a:r>
              <a:rPr lang="en-US" sz="2400" dirty="0" smtClean="0">
                <a:latin typeface="Verdana" pitchFamily="34" charset="0"/>
              </a:rPr>
              <a:t>Unclear roles and responsibilities among staff and management at all levels</a:t>
            </a:r>
          </a:p>
        </p:txBody>
      </p:sp>
      <p:sp>
        <p:nvSpPr>
          <p:cNvPr id="5" name="Text Placeholder 4"/>
          <p:cNvSpPr>
            <a:spLocks noGrp="1"/>
          </p:cNvSpPr>
          <p:nvPr>
            <p:ph type="body" sz="quarter" idx="3"/>
          </p:nvPr>
        </p:nvSpPr>
        <p:spPr>
          <a:xfrm>
            <a:off x="4800600" y="1676400"/>
            <a:ext cx="3886200" cy="609600"/>
          </a:xfrm>
        </p:spPr>
        <p:txBody>
          <a:bodyPr/>
          <a:lstStyle/>
          <a:p>
            <a:r>
              <a:rPr lang="en-US" dirty="0" smtClean="0">
                <a:solidFill>
                  <a:schemeClr val="tx1">
                    <a:lumMod val="65000"/>
                    <a:lumOff val="35000"/>
                  </a:schemeClr>
                </a:solidFill>
                <a:latin typeface="Arial Black" pitchFamily="34" charset="0"/>
              </a:rPr>
              <a:t>STRATEGY</a:t>
            </a:r>
            <a:endParaRPr lang="en-US" dirty="0">
              <a:solidFill>
                <a:schemeClr val="tx1">
                  <a:lumMod val="65000"/>
                  <a:lumOff val="35000"/>
                </a:schemeClr>
              </a:solidFill>
              <a:latin typeface="Arial Black" pitchFamily="34" charset="0"/>
            </a:endParaRPr>
          </a:p>
        </p:txBody>
      </p:sp>
      <p:sp>
        <p:nvSpPr>
          <p:cNvPr id="6" name="Content Placeholder 5"/>
          <p:cNvSpPr>
            <a:spLocks noGrp="1"/>
          </p:cNvSpPr>
          <p:nvPr>
            <p:ph sz="quarter" idx="4"/>
          </p:nvPr>
        </p:nvSpPr>
        <p:spPr/>
        <p:txBody>
          <a:bodyPr>
            <a:normAutofit fontScale="77500" lnSpcReduction="20000"/>
          </a:bodyPr>
          <a:lstStyle/>
          <a:p>
            <a:pPr eaLnBrk="1" fontAlgn="auto" hangingPunct="1">
              <a:spcBef>
                <a:spcPts val="800"/>
              </a:spcBef>
              <a:spcAft>
                <a:spcPts val="600"/>
              </a:spcAft>
              <a:buFont typeface="Wingdings" pitchFamily="2" charset="2"/>
              <a:buChar char="§"/>
              <a:defRPr/>
            </a:pPr>
            <a:r>
              <a:rPr lang="en-US" dirty="0" smtClean="0">
                <a:latin typeface="Verdana" pitchFamily="34" charset="0"/>
              </a:rPr>
              <a:t>Develop written agreement on common expectations upfront</a:t>
            </a:r>
          </a:p>
          <a:p>
            <a:pPr eaLnBrk="1" fontAlgn="auto" hangingPunct="1">
              <a:spcAft>
                <a:spcPts val="600"/>
              </a:spcAft>
              <a:buFont typeface="Wingdings" pitchFamily="2" charset="2"/>
              <a:buChar char="§"/>
              <a:defRPr/>
            </a:pPr>
            <a:r>
              <a:rPr lang="en-US" dirty="0" smtClean="0">
                <a:latin typeface="Verdana" pitchFamily="34" charset="0"/>
              </a:rPr>
              <a:t>Be specific about roles and responsibilities</a:t>
            </a:r>
          </a:p>
          <a:p>
            <a:pPr eaLnBrk="1" fontAlgn="auto" hangingPunct="1">
              <a:spcAft>
                <a:spcPts val="600"/>
              </a:spcAft>
              <a:buFont typeface="Wingdings" pitchFamily="2" charset="2"/>
              <a:buChar char="§"/>
              <a:defRPr/>
            </a:pPr>
            <a:r>
              <a:rPr lang="en-US" dirty="0" smtClean="0">
                <a:latin typeface="Verdana" pitchFamily="34" charset="0"/>
              </a:rPr>
              <a:t>Define the scope and objectives of the matrixing partner, which they will staff and manage</a:t>
            </a:r>
          </a:p>
          <a:p>
            <a:pPr eaLnBrk="1" fontAlgn="auto" hangingPunct="1">
              <a:spcAft>
                <a:spcPts val="0"/>
              </a:spcAft>
              <a:buFont typeface="Wingdings" pitchFamily="2" charset="2"/>
              <a:buChar char="§"/>
              <a:defRPr/>
            </a:pPr>
            <a:endParaRPr lang="en-US" dirty="0" smtClean="0">
              <a:latin typeface="Verdana" pitchFamily="34" charset="0"/>
            </a:endParaRPr>
          </a:p>
        </p:txBody>
      </p:sp>
      <p:cxnSp>
        <p:nvCxnSpPr>
          <p:cNvPr id="8" name="Straight Connector 7"/>
          <p:cNvCxnSpPr/>
          <p:nvPr/>
        </p:nvCxnSpPr>
        <p:spPr>
          <a:xfrm rot="5400000">
            <a:off x="1981199" y="3886200"/>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4294967295"/>
          </p:nvPr>
        </p:nvSpPr>
        <p:spPr>
          <a:xfrm>
            <a:off x="6553200" y="6356350"/>
            <a:ext cx="2133600" cy="365125"/>
          </a:xfrm>
          <a:prstGeom prst="rect">
            <a:avLst/>
          </a:prstGeom>
        </p:spPr>
        <p:txBody>
          <a:bodyPr/>
          <a:lstStyle/>
          <a:p>
            <a:pPr>
              <a:defRPr/>
            </a:pPr>
            <a:fld id="{F745A769-96EE-4AA5-ADDB-F3E02240ADBC}" type="slidenum">
              <a:rPr lang="en-US" smtClean="0"/>
              <a:pPr>
                <a:defRPr/>
              </a:pPr>
              <a:t>8</a:t>
            </a:fld>
            <a:endParaRPr lang="en-US" dirty="0"/>
          </a:p>
        </p:txBody>
      </p:sp>
      <p:pic>
        <p:nvPicPr>
          <p:cNvPr id="7170" name="Picture 2" descr="http://www.gearstream.com/uploads/images/Blog%20-%20The%20Agile%20Puzzle.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38200" y="4191000"/>
            <a:ext cx="2844800" cy="2209800"/>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Matrixing</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 strategy</a:t>
            </a:r>
            <a:r>
              <a:rPr lang="en-US" dirty="0" smtClean="0">
                <a:solidFill>
                  <a:srgbClr val="0083C4"/>
                </a:solidFill>
                <a:effectLst>
                  <a:outerShdw blurRad="50800" dist="38100" dir="13500000" algn="br" rotWithShape="0">
                    <a:schemeClr val="bg1">
                      <a:lumMod val="50000"/>
                      <a:alpha val="40000"/>
                    </a:schemeClr>
                  </a:outerShdw>
                </a:effectLst>
                <a:latin typeface="Arial Black" pitchFamily="34" charset="0"/>
              </a:rPr>
              <a:t> </a:t>
            </a:r>
            <a:r>
              <a:rPr lang="en-US" dirty="0" smtClean="0">
                <a:solidFill>
                  <a:schemeClr val="tx1">
                    <a:lumMod val="65000"/>
                    <a:lumOff val="35000"/>
                  </a:schemeClr>
                </a:solidFill>
                <a:effectLst>
                  <a:outerShdw blurRad="50800" dist="38100" dir="13500000" algn="br" rotWithShape="0">
                    <a:schemeClr val="bg1">
                      <a:lumMod val="50000"/>
                      <a:alpha val="40000"/>
                    </a:schemeClr>
                  </a:outerShdw>
                </a:effectLst>
                <a:latin typeface="Verdana" pitchFamily="34" charset="0"/>
              </a:rPr>
              <a:t>#3</a:t>
            </a:r>
            <a:endParaRPr lang="en-US" dirty="0" smtClean="0">
              <a:solidFill>
                <a:schemeClr val="tx1">
                  <a:lumMod val="65000"/>
                  <a:lumOff val="35000"/>
                </a:schemeClr>
              </a:solidFill>
              <a:latin typeface="Verdana" pitchFamily="34" charset="0"/>
            </a:endParaRPr>
          </a:p>
        </p:txBody>
      </p:sp>
      <p:sp>
        <p:nvSpPr>
          <p:cNvPr id="4" name="Text Placeholder 3"/>
          <p:cNvSpPr>
            <a:spLocks noGrp="1"/>
          </p:cNvSpPr>
          <p:nvPr>
            <p:ph type="body" idx="1"/>
          </p:nvPr>
        </p:nvSpPr>
        <p:spPr/>
        <p:txBody>
          <a:bodyPr/>
          <a:lstStyle/>
          <a:p>
            <a:r>
              <a:rPr lang="en-US" dirty="0" smtClean="0">
                <a:solidFill>
                  <a:schemeClr val="tx1">
                    <a:lumMod val="65000"/>
                    <a:lumOff val="35000"/>
                  </a:schemeClr>
                </a:solidFill>
                <a:latin typeface="Arial Black" pitchFamily="34" charset="0"/>
              </a:rPr>
              <a:t>CHALLENGE</a:t>
            </a:r>
            <a:endParaRPr lang="en-US" dirty="0">
              <a:solidFill>
                <a:schemeClr val="tx1">
                  <a:lumMod val="65000"/>
                  <a:lumOff val="35000"/>
                </a:schemeClr>
              </a:solidFill>
              <a:latin typeface="Arial Black" pitchFamily="34" charset="0"/>
            </a:endParaRPr>
          </a:p>
        </p:txBody>
      </p:sp>
      <p:sp>
        <p:nvSpPr>
          <p:cNvPr id="3" name="Content Placeholder 2"/>
          <p:cNvSpPr>
            <a:spLocks noGrp="1"/>
          </p:cNvSpPr>
          <p:nvPr>
            <p:ph sz="half" idx="2"/>
          </p:nvPr>
        </p:nvSpPr>
        <p:spPr>
          <a:xfrm>
            <a:off x="457200" y="2174875"/>
            <a:ext cx="3810000" cy="3951288"/>
          </a:xfrm>
        </p:spPr>
        <p:txBody>
          <a:bodyPr rtlCol="0">
            <a:normAutofit/>
          </a:bodyPr>
          <a:lstStyle/>
          <a:p>
            <a:pPr eaLnBrk="1" fontAlgn="auto" hangingPunct="1">
              <a:spcBef>
                <a:spcPts val="1200"/>
              </a:spcBef>
              <a:spcAft>
                <a:spcPts val="0"/>
              </a:spcAft>
              <a:buFont typeface="Wingdings" pitchFamily="2" charset="2"/>
              <a:buChar char="§"/>
              <a:defRPr/>
            </a:pPr>
            <a:endParaRPr lang="en-US" sz="1600" dirty="0" smtClean="0">
              <a:latin typeface="Verdana" pitchFamily="34" charset="0"/>
            </a:endParaRPr>
          </a:p>
          <a:p>
            <a:pPr eaLnBrk="1" fontAlgn="auto" hangingPunct="1">
              <a:spcBef>
                <a:spcPts val="1200"/>
              </a:spcBef>
              <a:spcAft>
                <a:spcPts val="0"/>
              </a:spcAft>
              <a:buFont typeface="Wingdings" pitchFamily="2" charset="2"/>
              <a:buChar char="§"/>
              <a:defRPr/>
            </a:pPr>
            <a:r>
              <a:rPr lang="en-US" sz="2400" dirty="0" smtClean="0">
                <a:latin typeface="Verdana" pitchFamily="34" charset="0"/>
              </a:rPr>
              <a:t>Each partners’ ability to manage their own work and staff</a:t>
            </a:r>
          </a:p>
        </p:txBody>
      </p:sp>
      <p:sp>
        <p:nvSpPr>
          <p:cNvPr id="5" name="Text Placeholder 4"/>
          <p:cNvSpPr>
            <a:spLocks noGrp="1"/>
          </p:cNvSpPr>
          <p:nvPr>
            <p:ph type="body" sz="quarter" idx="3"/>
          </p:nvPr>
        </p:nvSpPr>
        <p:spPr/>
        <p:txBody>
          <a:bodyPr/>
          <a:lstStyle/>
          <a:p>
            <a:r>
              <a:rPr lang="en-US" dirty="0" smtClean="0">
                <a:solidFill>
                  <a:schemeClr val="tx1">
                    <a:lumMod val="65000"/>
                    <a:lumOff val="35000"/>
                  </a:schemeClr>
                </a:solidFill>
                <a:latin typeface="Arial Black" pitchFamily="34" charset="0"/>
              </a:rPr>
              <a:t>STRATEGY</a:t>
            </a:r>
            <a:endParaRPr lang="en-US" dirty="0">
              <a:solidFill>
                <a:schemeClr val="tx1">
                  <a:lumMod val="65000"/>
                  <a:lumOff val="35000"/>
                </a:schemeClr>
              </a:solidFill>
              <a:latin typeface="Arial Black" pitchFamily="34" charset="0"/>
            </a:endParaRPr>
          </a:p>
        </p:txBody>
      </p:sp>
      <p:sp>
        <p:nvSpPr>
          <p:cNvPr id="6" name="Content Placeholder 5"/>
          <p:cNvSpPr>
            <a:spLocks noGrp="1"/>
          </p:cNvSpPr>
          <p:nvPr>
            <p:ph sz="quarter" idx="4"/>
          </p:nvPr>
        </p:nvSpPr>
        <p:spPr/>
        <p:txBody>
          <a:bodyPr>
            <a:normAutofit fontScale="85000" lnSpcReduction="10000"/>
          </a:bodyPr>
          <a:lstStyle/>
          <a:p>
            <a:pPr eaLnBrk="1" fontAlgn="auto" hangingPunct="1">
              <a:spcAft>
                <a:spcPts val="0"/>
              </a:spcAft>
              <a:buNone/>
              <a:defRPr/>
            </a:pPr>
            <a:endParaRPr lang="en-US" sz="1200" dirty="0" smtClean="0">
              <a:latin typeface="Verdana" pitchFamily="34" charset="0"/>
            </a:endParaRPr>
          </a:p>
          <a:p>
            <a:pPr eaLnBrk="1" fontAlgn="auto" hangingPunct="1">
              <a:spcAft>
                <a:spcPts val="400"/>
              </a:spcAft>
              <a:buFont typeface="Wingdings" pitchFamily="2" charset="2"/>
              <a:buChar char="§"/>
              <a:defRPr/>
            </a:pPr>
            <a:r>
              <a:rPr lang="en-US" sz="2100" dirty="0" smtClean="0">
                <a:latin typeface="Verdana" pitchFamily="34" charset="0"/>
              </a:rPr>
              <a:t>Inform matrix partner of need in advance to enable proper resource planning (i.e. as part of 24-month audit plan)</a:t>
            </a:r>
          </a:p>
          <a:p>
            <a:pPr lvl="0">
              <a:spcAft>
                <a:spcPts val="300"/>
              </a:spcAft>
              <a:buFont typeface="Wingdings" pitchFamily="2" charset="2"/>
              <a:buChar char="§"/>
            </a:pPr>
            <a:r>
              <a:rPr lang="en-US" sz="2100" dirty="0" smtClean="0">
                <a:latin typeface="Verdana" pitchFamily="34" charset="0"/>
              </a:rPr>
              <a:t>Specify type of effort needed </a:t>
            </a:r>
          </a:p>
          <a:p>
            <a:pPr lvl="1">
              <a:buFont typeface="Wingdings" pitchFamily="2" charset="2"/>
              <a:buChar char="§"/>
            </a:pPr>
            <a:r>
              <a:rPr lang="en-US" sz="1800" dirty="0" smtClean="0">
                <a:latin typeface="Verdana" pitchFamily="34" charset="0"/>
              </a:rPr>
              <a:t>Number of staff</a:t>
            </a:r>
          </a:p>
          <a:p>
            <a:pPr lvl="1">
              <a:spcAft>
                <a:spcPts val="400"/>
              </a:spcAft>
              <a:buFont typeface="Wingdings" pitchFamily="2" charset="2"/>
              <a:buChar char="§"/>
            </a:pPr>
            <a:r>
              <a:rPr lang="en-US" sz="1800" dirty="0" smtClean="0">
                <a:latin typeface="Verdana" pitchFamily="34" charset="0"/>
              </a:rPr>
              <a:t>Level of effort (can range from quick assist to joint audit)</a:t>
            </a:r>
          </a:p>
          <a:p>
            <a:pPr>
              <a:buFont typeface="Wingdings" pitchFamily="2" charset="2"/>
              <a:buChar char="§"/>
            </a:pPr>
            <a:r>
              <a:rPr lang="en-US" sz="2100" dirty="0" smtClean="0">
                <a:latin typeface="Verdana" pitchFamily="34" charset="0"/>
              </a:rPr>
              <a:t>Develop written agreement on common expectations</a:t>
            </a:r>
          </a:p>
        </p:txBody>
      </p:sp>
      <p:cxnSp>
        <p:nvCxnSpPr>
          <p:cNvPr id="8" name="Straight Connector 7"/>
          <p:cNvCxnSpPr/>
          <p:nvPr/>
        </p:nvCxnSpPr>
        <p:spPr>
          <a:xfrm rot="5400000">
            <a:off x="1981199" y="3886200"/>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4294967295"/>
          </p:nvPr>
        </p:nvSpPr>
        <p:spPr>
          <a:xfrm>
            <a:off x="6553200" y="6356350"/>
            <a:ext cx="2133600" cy="365125"/>
          </a:xfrm>
          <a:prstGeom prst="rect">
            <a:avLst/>
          </a:prstGeom>
        </p:spPr>
        <p:txBody>
          <a:bodyPr/>
          <a:lstStyle/>
          <a:p>
            <a:pPr>
              <a:defRPr/>
            </a:pPr>
            <a:fld id="{F745A769-96EE-4AA5-ADDB-F3E02240ADBC}" type="slidenum">
              <a:rPr lang="en-US" smtClean="0"/>
              <a:pPr>
                <a:defRPr/>
              </a:pPr>
              <a:t>9</a:t>
            </a:fld>
            <a:endParaRPr lang="en-US" dirty="0"/>
          </a:p>
        </p:txBody>
      </p:sp>
      <p:pic>
        <p:nvPicPr>
          <p:cNvPr id="8194" name="Picture 2" descr="http://blogs.catapultsystems.com/epm/Lists/Posts/Attachments/59/iStock_000009599953XSmall_3_6D145892.jpg"/>
          <p:cNvPicPr>
            <a:picLocks noChangeAspect="1" noChangeArrowheads="1"/>
          </p:cNvPicPr>
          <p:nvPr/>
        </p:nvPicPr>
        <p:blipFill>
          <a:blip r:embed="rId2" cstate="print"/>
          <a:srcRect/>
          <a:stretch>
            <a:fillRect/>
          </a:stretch>
        </p:blipFill>
        <p:spPr bwMode="auto">
          <a:xfrm>
            <a:off x="685800" y="3886200"/>
            <a:ext cx="3124200" cy="2362200"/>
          </a:xfrm>
          <a:prstGeom prst="rect">
            <a:avLst/>
          </a:prstGeom>
          <a:noFill/>
        </p:spPr>
      </p:pic>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2065</TotalTime>
  <Words>1834</Words>
  <Application>Microsoft Office PowerPoint</Application>
  <PresentationFormat>On-screen Show (4:3)</PresentationFormat>
  <Paragraphs>187</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Slide 1</vt:lpstr>
      <vt:lpstr>Three Types of Organizational Structures – Project Management</vt:lpstr>
      <vt:lpstr>Matrix Organization</vt:lpstr>
      <vt:lpstr>5 reasons to matrix</vt:lpstr>
      <vt:lpstr>5 reasons to matrix</vt:lpstr>
      <vt:lpstr>Slide 6</vt:lpstr>
      <vt:lpstr>Matrixing strategy #1</vt:lpstr>
      <vt:lpstr>Matrixing strategy #2</vt:lpstr>
      <vt:lpstr>Matrixing strategy #3</vt:lpstr>
      <vt:lpstr>Matrixing strategy #4</vt:lpstr>
      <vt:lpstr>Matrixing strategy #5</vt:lpstr>
      <vt:lpstr>Matrixing strategy #6</vt:lpstr>
      <vt:lpstr>Determining the Right Approach Best Practices – Three Roles for Matrixing</vt:lpstr>
      <vt:lpstr>Determining the Right Approach Best Practices – Three Roles for Matrixing</vt:lpstr>
      <vt:lpstr>Determining the Right Approach Best Practices</vt:lpstr>
      <vt:lpstr>Determining the Right Approach Best Practices - Example Expert Role</vt:lpstr>
      <vt:lpstr>Determining the Right Approach Best Practices – Pair of Hands Role</vt:lpstr>
      <vt:lpstr>Determining the Right Approach Pair of Hands Role Example</vt:lpstr>
      <vt:lpstr>Determining the Right Approach Best Practices – Collaborative Role</vt:lpstr>
      <vt:lpstr>Determining the Right Approach Collaborative Role Example</vt:lpstr>
      <vt:lpstr>Determining the Right Approach Collaborative Role Example</vt:lpstr>
      <vt:lpstr>Determining the Right Approach Collaborative Role - Example</vt:lpstr>
      <vt:lpstr>about matrixing</vt:lpstr>
    </vt:vector>
  </TitlesOfParts>
  <Company>OIG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Jaydeep Borwankar</dc:creator>
  <cp:lastModifiedBy>jhornste</cp:lastModifiedBy>
  <cp:revision>252</cp:revision>
  <dcterms:created xsi:type="dcterms:W3CDTF">2010-01-21T19:16:03Z</dcterms:created>
  <dcterms:modified xsi:type="dcterms:W3CDTF">2011-09-06T18:33:09Z</dcterms:modified>
</cp:coreProperties>
</file>