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0"/>
  </p:notesMasterIdLst>
  <p:handoutMasterIdLst>
    <p:handoutMasterId r:id="rId21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0799" autoAdjust="0"/>
  </p:normalViewPr>
  <p:slideViewPr>
    <p:cSldViewPr showGuides="1">
      <p:cViewPr varScale="1">
        <p:scale>
          <a:sx n="56" d="100"/>
          <a:sy n="56" d="100"/>
        </p:scale>
        <p:origin x="966" y="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09/01/2016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09/01/2016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 smtClean="0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C709B-F89A-4077-9C0B-76A452D8E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8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5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4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Jeff/Kelly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3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ourier New" panose="02070309020205020404" pitchFamily="49" charset="0"/>
              <a:buNone/>
            </a:pPr>
            <a:r>
              <a:rPr lang="en-US" dirty="0" smtClean="0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1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7A51-67EE-884B-9EE4-058A7CB37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321C1E-F4C4-428E-AB2C-0A968B3AEA02}" type="datetime1">
              <a:rPr lang="en-US" smtClean="0"/>
              <a:t>09/01/2016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183B-2599-4C1D-AD6D-5B16EB7D3C87}" type="datetime1">
              <a:rPr lang="en-US" smtClean="0"/>
              <a:t>09/01/2016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2E89-3582-4B1F-984C-F3ECC7AE9F55}" type="datetime1">
              <a:rPr lang="en-US" smtClean="0"/>
              <a:t>09/01/2016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6C13-54DF-4C1D-865C-61E076D0D04F}" type="datetime1">
              <a:rPr lang="en-US" smtClean="0"/>
              <a:t>09/01/2016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C79F7B-F80B-466F-B0C8-AEA3BFB37BF1}" type="datetime1">
              <a:rPr lang="en-US" smtClean="0"/>
              <a:t>09/01/2016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801-7BCB-48C4-8CDC-E750B9A4D358}" type="datetime1">
              <a:rPr lang="en-US" smtClean="0"/>
              <a:t>09/01/2016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ED97-2A6F-4771-AFCD-9917647BC800}" type="datetime1">
              <a:rPr lang="en-US" smtClean="0"/>
              <a:t>09/01/2016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437A-0FE7-4C86-BFB0-B6B8407562F9}" type="datetime1">
              <a:rPr lang="en-US" smtClean="0"/>
              <a:t>09/01/2016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7BB-4962-43D1-8FB7-F31ABEEF66A1}" type="datetime1">
              <a:rPr lang="en-US" smtClean="0"/>
              <a:t>09/01/2016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707-E6E5-4948-AA0F-51CA07925AE1}" type="datetime1">
              <a:rPr lang="en-US" smtClean="0"/>
              <a:t>09/01/2016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1185-418D-40F3-80A2-3798EF34B440}" type="datetime1">
              <a:rPr lang="en-US" smtClean="0"/>
              <a:t>09/01/2016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1ECAE35-1C35-4D77-9B3D-53EF4C69F436}" type="datetime1">
              <a:rPr lang="en-US" smtClean="0"/>
              <a:t>09/01/2016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003" y="0"/>
            <a:ext cx="8458200" cy="5665694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31750"/>
          </a:effectLst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Oh The Places You’ll Go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with the </a:t>
            </a:r>
            <a:br>
              <a:rPr lang="en-US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Yellow Book in Tow!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5677037"/>
            <a:ext cx="6400800" cy="10696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Kelly Stefanko &amp; Jeff Stitz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Audit Managers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Office of Inspector General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National Science Foundation </a:t>
            </a:r>
          </a:p>
        </p:txBody>
      </p:sp>
      <p:sp>
        <p:nvSpPr>
          <p:cNvPr id="6" name="Oval 5"/>
          <p:cNvSpPr/>
          <p:nvPr/>
        </p:nvSpPr>
        <p:spPr>
          <a:xfrm>
            <a:off x="227012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57300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14500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9578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02559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335959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93159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7444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47534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4194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3254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1382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2060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55400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01120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592487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99521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50198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03538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49258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1073872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808296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1655156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GAO Yellow Book - Government Auditing Standards - 2011 Version by Comptroller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65" y="2057400"/>
            <a:ext cx="872300" cy="121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9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533400"/>
            <a:ext cx="8614456" cy="6943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Tracking and Reporting Misconduct</a:t>
            </a:r>
            <a:endParaRPr lang="en-US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7" y="1600200"/>
            <a:ext cx="5110576" cy="45720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All USAP participants are required to agree to the Code of Conduct.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No USAP-wide log or list of misconduct incidents.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Ensure consistent discipline of USAP participants.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Recommendation.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H:\Auditshare\Antarctic health and safety\Site visit pictures\Jeff's Photos\IMG_6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2209800"/>
            <a:ext cx="4957481" cy="37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572" y="959176"/>
            <a:ext cx="8162412" cy="6943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 </a:t>
            </a:r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Pharmacy Operations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834117"/>
            <a:ext cx="4343400" cy="44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828800"/>
            <a:ext cx="4139076" cy="44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51012" y="1981200"/>
            <a:ext cx="4814586" cy="3124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Station managers appointed as Special Deputy U.S. Marshals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Raised urgency of a site visit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Recommendation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28213" y="413488"/>
            <a:ext cx="2360613" cy="2384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3. </a:t>
            </a:r>
            <a:r>
              <a:rPr lang="en-US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Law Enforcement Tools &amp; Training</a:t>
            </a:r>
            <a:endParaRPr lang="en-US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t="15512" r="20540" b="31509"/>
          <a:stretch/>
        </p:blipFill>
        <p:spPr>
          <a:xfrm>
            <a:off x="6799046" y="2819400"/>
            <a:ext cx="538978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93436" y="2209800"/>
            <a:ext cx="4814586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Alcohol Limits enforced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Concern with employees operating heavy machinery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Breathalyzers not calibrated or considered reliable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Recommendation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4. </a:t>
            </a:r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Use of Breathalyzers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kstefank\AppData\Local\Microsoft\Windows\Temporary Internet Files\Content.Outlook\H51OKXCC\IMG_02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4527" r="10075" b="7414"/>
          <a:stretch/>
        </p:blipFill>
        <p:spPr bwMode="auto">
          <a:xfrm>
            <a:off x="6551612" y="2209800"/>
            <a:ext cx="53340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Brewing Beer at the South Pole</a:t>
            </a:r>
            <a:endParaRPr lang="en-US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79612" y="1676400"/>
            <a:ext cx="4369325" cy="48309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IG found beer on tour of science lab.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Informal conversation to identify contractor.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Violation of Antarctic Treaty – need yeast, a living organism to brew beer.  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Violation of USAP Alcohol Policy.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11572" r="4484" b="12178"/>
          <a:stretch/>
        </p:blipFill>
        <p:spPr>
          <a:xfrm>
            <a:off x="6856412" y="1981200"/>
            <a:ext cx="502636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Media Attention</a:t>
            </a:r>
            <a:endParaRPr lang="en-US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1600200"/>
            <a:ext cx="10139776" cy="502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Article headlines written from our audit </a:t>
            </a:r>
            <a:r>
              <a:rPr lang="en-US" sz="3200" dirty="0">
                <a:solidFill>
                  <a:schemeClr val="tx1"/>
                </a:solidFill>
                <a:latin typeface="Constantia" panose="02030602050306030303" pitchFamily="18" charset="0"/>
              </a:rPr>
              <a:t>r</a:t>
            </a:r>
            <a:r>
              <a:rPr lang="en-US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eport: 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Atlantic, “On Getting Drunk in Antarctica”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U.K. Daily Mail, “Scientists in Antarctica drink so much they get into fights and it’s a growing problem”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GEEK, “Scientists getting drunk in the South Pole is becoming a problem”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WIRED, “Scientists in Antarctica Drink A Lot.  Maybe </a:t>
            </a:r>
            <a:r>
              <a:rPr lang="en-US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Too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Much”</a:t>
            </a:r>
          </a:p>
          <a:p>
            <a:pPr lvl="1"/>
            <a:r>
              <a:rPr lang="en-US" sz="28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LiveScience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“Cold Comfort:  Why People in Antarctica Are Such Boozehounds”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5001" y="304800"/>
            <a:ext cx="8162925" cy="579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Constantia" panose="02030602050306030303" pitchFamily="18" charset="0"/>
              </a:rPr>
              <a:t>Unique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635677" y="1447800"/>
            <a:ext cx="3970338" cy="47244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Military transport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Giving orders to the IG and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AIGA - </a:t>
            </a: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being audit team players.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Being part of the rumor mill.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Practice what you preach (safety and moderation)!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Everyone adapts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Everyone plays a valuable role in supporting the mission.</a:t>
            </a:r>
          </a:p>
        </p:txBody>
      </p:sp>
      <p:pic>
        <p:nvPicPr>
          <p:cNvPr id="2050" name="Picture 2" descr="C:\Users\kstefank\AppData\Local\Microsoft\Windows\Temporary Internet Files\Content.Outlook\H51OKXCC\IMG_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9235" y="-273424"/>
            <a:ext cx="3810000" cy="4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429000"/>
            <a:ext cx="51457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0"/>
            <a:ext cx="10818813" cy="6858000"/>
          </a:xfrm>
        </p:spPr>
      </p:pic>
      <p:sp>
        <p:nvSpPr>
          <p:cNvPr id="6" name="Oval 5"/>
          <p:cNvSpPr/>
          <p:nvPr/>
        </p:nvSpPr>
        <p:spPr>
          <a:xfrm>
            <a:off x="227012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57300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14500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9578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02559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335959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93159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7444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47534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94194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32544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1382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2060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55400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01120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592487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995213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50198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03538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492588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1073872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808296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outerShdw blurRad="266700" dist="50800" dir="5400000" sx="1000" sy="1000" algn="ctr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1655156" y="-5334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tint val="61000"/>
                  <a:alpha val="100000"/>
                  <a:satMod val="180000"/>
                </a:schemeClr>
              </a:gs>
            </a:gsLst>
          </a:gra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4273" y="381000"/>
            <a:ext cx="7245587" cy="106425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Questions?</a:t>
            </a:r>
            <a:endParaRPr lang="en-US" sz="5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80" y="457200"/>
            <a:ext cx="10286999" cy="85577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</a:rPr>
              <a:t>What is the National </a:t>
            </a:r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Science Foundation?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98612" y="1600200"/>
            <a:ext cx="5562600" cy="483930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Independent </a:t>
            </a:r>
            <a:r>
              <a:rPr lang="en-US" b="1" i="1" dirty="0">
                <a:solidFill>
                  <a:schemeClr val="tx1"/>
                </a:solidFill>
                <a:latin typeface="Constantia" panose="02030602050306030303" pitchFamily="18" charset="0"/>
              </a:rPr>
              <a:t>federal</a:t>
            </a: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 agency created by Congress in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1950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$7.6 billion budget 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Issue </a:t>
            </a: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limited-term grants -currently about 11,000 per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year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Funding </a:t>
            </a: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source for approximately 24 percent of all federally supported basic research conducted by America's colleges and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universities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Guardian of the Antarctic for the U.S.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93" y="1828800"/>
            <a:ext cx="4038600" cy="40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806" y="381000"/>
            <a:ext cx="8162412" cy="61236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</a:rPr>
              <a:t>Why Audit in Antarctica?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2" y="1121894"/>
            <a:ext cx="4343400" cy="558370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  <a:latin typeface="Constantia" panose="02030602050306030303" pitchFamily="18" charset="0"/>
              </a:rPr>
              <a:t>NSF’s largest contract is for Antarctic Support </a:t>
            </a:r>
            <a:r>
              <a:rPr lang="en-US" sz="19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($</a:t>
            </a:r>
            <a:r>
              <a:rPr lang="en-US" sz="1900" dirty="0">
                <a:solidFill>
                  <a:schemeClr val="tx1"/>
                </a:solidFill>
                <a:latin typeface="Constantia" panose="02030602050306030303" pitchFamily="18" charset="0"/>
              </a:rPr>
              <a:t>2 billion over </a:t>
            </a:r>
            <a:r>
              <a:rPr lang="en-US" sz="19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13.5 years </a:t>
            </a:r>
            <a:r>
              <a:rPr lang="en-US" sz="1900" dirty="0">
                <a:solidFill>
                  <a:schemeClr val="tx1"/>
                </a:solidFill>
                <a:latin typeface="Constantia" panose="02030602050306030303" pitchFamily="18" charset="0"/>
              </a:rPr>
              <a:t>if all options are exercised).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  <a:latin typeface="Constantia" panose="02030602050306030303" pitchFamily="18" charset="0"/>
              </a:rPr>
              <a:t>NSF pays its Antarctic Support Contractor (ASC) roughly $174 million a year to operate and maintain U.S. Antarctic facilities to support science that is conducted in Antarctica. 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  <a:latin typeface="Constantia" panose="02030602050306030303" pitchFamily="18" charset="0"/>
              </a:rPr>
              <a:t>3,200 people travel to Antarctica annually as part of the U.S. Antarctic Program (</a:t>
            </a:r>
            <a:r>
              <a:rPr lang="en-US" sz="19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USAP), spending </a:t>
            </a:r>
            <a:r>
              <a:rPr lang="en-US" sz="1900" dirty="0">
                <a:solidFill>
                  <a:schemeClr val="tx1"/>
                </a:solidFill>
                <a:latin typeface="Constantia" panose="02030602050306030303" pitchFamily="18" charset="0"/>
              </a:rPr>
              <a:t>between a few days and up to an entire year at or transiting through one of three year-round research stations – McMurdo, Amundsen-Scott South Pole, and Palmer.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Allegations of misconduct received.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Unique environment provides unique challenges.</a:t>
            </a:r>
            <a:endParaRPr lang="en-US" sz="19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06" y="1121895"/>
            <a:ext cx="6152345" cy="50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7212" y="381000"/>
            <a:ext cx="8162925" cy="5794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</a:rPr>
              <a:t>What is Antarctica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2412" y="1295401"/>
            <a:ext cx="4648200" cy="52482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Remote 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 - Roundtrip from Washington, DC to South Pole involved 10 flights and 60 hours of flying</a:t>
            </a:r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Barren </a:t>
            </a:r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- No bugs, no pets, no kids, no cellphones! The only wildlife seen were a handful of seals at a distance and the native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skua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bird (comparable to a hawk).  Due to time of year we missed the penguins.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Surreal 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– We landed in a U.S. Air Force  C-17 on million dollar snow skis on an ice shelf.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Beautiful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– It was mostly clear, minimal wind and sunshine…all day every day (the sun never set). 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Station Temperature  </a:t>
            </a:r>
            <a:r>
              <a:rPr lang="en-US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Ranges – 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McMurdo:  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-58°F to 46°F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South Pole:  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-76°F to -18°F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Palmer:  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14°F to 36°F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1371600"/>
            <a:ext cx="5062194" cy="44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2412" y="304800"/>
            <a:ext cx="8162925" cy="5794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Logistical Challenges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2412" y="1295400"/>
            <a:ext cx="3970338" cy="5410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Antarctica is the coldest, windiest, driest, and most remote continent on earth.  Average elevation is more than 6,500 feet and 98% is covered by ice. 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South Pole elevation is 9,300 feet (altitude sickness is a concern).</a:t>
            </a:r>
          </a:p>
          <a:p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Because of the harsh and isolated environment, effective health and safety practices are critical to protecting the people </a:t>
            </a:r>
            <a:r>
              <a:rPr lang="en-US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working there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676400"/>
            <a:ext cx="60603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2412" y="457200"/>
            <a:ext cx="6221413" cy="5794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Constraints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2412" y="1219200"/>
            <a:ext cx="3970338" cy="50720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Short duration of time to complete fieldwork in Antarctica (5 days).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need to be flexible due to potential for weather related flight cancellations to and from McMurdo and South Pole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stations.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Only four hours to perform work at South Pole Station.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Compete with other priorities of limited military flights  getting U.S. and other nation’s staff in/out and around Antarctica.</a:t>
            </a:r>
          </a:p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Limited internet connection and capability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036638"/>
            <a:ext cx="6136216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1041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Audit Objective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1371600"/>
            <a:ext cx="9782801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Objective:  To assess the effectiveness of NSF’s oversight and the Antarctic support contractor’s performance to ensure the overall health and safety of USAP participants.  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2768600"/>
            <a:ext cx="61341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1962" y="533400"/>
            <a:ext cx="8162925" cy="5794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What We Did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2412" y="1295400"/>
            <a:ext cx="4876800" cy="50688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Conducted 22 formal interviews and more than 12 informal conversations with participants.  People interviewed included scientist; science lab, medical, and fire staff, HR managers, a chaplain, and beverage/bar and shop managers. 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Toured fire, medical, and recreation operations as well as the science lab at both McMurdo and South Pole stations.  Also toured the New Zealand support operation.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Established an anonymous tip line.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Held office hours for people to talk with us when they were off duty.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Due to seasonal limitations, work hours are 10 hours per day, provided more time to hold meetings and interviews. 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4478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11287" y="304800"/>
            <a:ext cx="8162925" cy="5794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What We Found</a:t>
            </a:r>
            <a:endParaRPr lang="en-US" sz="4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2411" y="1551269"/>
            <a:ext cx="3970338" cy="41846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In general, NSF’s oversight and the contractor’s performance were effective in ensuring adequate health and safety.</a:t>
            </a:r>
          </a:p>
          <a:p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We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did identify four </a:t>
            </a:r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areas for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improvement.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709738"/>
            <a:ext cx="5073706" cy="38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template" id="{2618DECD-A475-45B8-BA96-9EC0437A6A93}" vid="{5ABF5A55-EA92-4AA4-9786-855F61ED68CC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42704E-273C-49AF-B97A-25B33E660E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0</TotalTime>
  <Words>870</Words>
  <Application>Microsoft Office PowerPoint</Application>
  <PresentationFormat>Custom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Constantia</vt:lpstr>
      <vt:lpstr>Courier New</vt:lpstr>
      <vt:lpstr>Euphemia</vt:lpstr>
      <vt:lpstr>Wingdings</vt:lpstr>
      <vt:lpstr>Snowflakes design template</vt:lpstr>
      <vt:lpstr>Oh The Places You’ll Go      with the  Yellow Book in Tow!</vt:lpstr>
      <vt:lpstr>What is the National Science Foundation?</vt:lpstr>
      <vt:lpstr>Why Audit in Antarctica?</vt:lpstr>
      <vt:lpstr>What is Antarctica like?</vt:lpstr>
      <vt:lpstr>Logistical Challenges</vt:lpstr>
      <vt:lpstr>Constraints</vt:lpstr>
      <vt:lpstr>Audit Objective</vt:lpstr>
      <vt:lpstr>What We Did</vt:lpstr>
      <vt:lpstr>What We Found</vt:lpstr>
      <vt:lpstr>1. Tracking and Reporting Misconduct</vt:lpstr>
      <vt:lpstr>2. Pharmacy Operations</vt:lpstr>
      <vt:lpstr>3. Law Enforcement Tools &amp; Training</vt:lpstr>
      <vt:lpstr>4. Use of Breathalyzers</vt:lpstr>
      <vt:lpstr>Brewing Beer at the South Pole</vt:lpstr>
      <vt:lpstr>Media Attention</vt:lpstr>
      <vt:lpstr>Unique Experiences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2016-08-23T20:54:45Z</dcterms:created>
  <dcterms:modified xsi:type="dcterms:W3CDTF">2016-09-01T11:02:43Z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TC034605799991</vt:lpwstr>
  </property>
</Properties>
</file>