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6" r:id="rId1"/>
  </p:sldMasterIdLst>
  <p:notesMasterIdLst>
    <p:notesMasterId r:id="rId38"/>
  </p:notesMasterIdLst>
  <p:sldIdLst>
    <p:sldId id="280" r:id="rId2"/>
    <p:sldId id="321" r:id="rId3"/>
    <p:sldId id="323" r:id="rId4"/>
    <p:sldId id="266" r:id="rId5"/>
    <p:sldId id="320" r:id="rId6"/>
    <p:sldId id="283" r:id="rId7"/>
    <p:sldId id="285" r:id="rId8"/>
    <p:sldId id="313" r:id="rId9"/>
    <p:sldId id="286" r:id="rId10"/>
    <p:sldId id="299" r:id="rId11"/>
    <p:sldId id="300" r:id="rId12"/>
    <p:sldId id="308" r:id="rId13"/>
    <p:sldId id="312" r:id="rId14"/>
    <p:sldId id="310" r:id="rId15"/>
    <p:sldId id="311" r:id="rId16"/>
    <p:sldId id="301" r:id="rId17"/>
    <p:sldId id="302" r:id="rId18"/>
    <p:sldId id="303" r:id="rId19"/>
    <p:sldId id="287" r:id="rId20"/>
    <p:sldId id="304" r:id="rId21"/>
    <p:sldId id="294" r:id="rId22"/>
    <p:sldId id="307" r:id="rId23"/>
    <p:sldId id="288" r:id="rId24"/>
    <p:sldId id="314" r:id="rId25"/>
    <p:sldId id="315" r:id="rId26"/>
    <p:sldId id="295" r:id="rId27"/>
    <p:sldId id="296" r:id="rId28"/>
    <p:sldId id="305" r:id="rId29"/>
    <p:sldId id="297" r:id="rId30"/>
    <p:sldId id="306" r:id="rId31"/>
    <p:sldId id="289" r:id="rId32"/>
    <p:sldId id="290" r:id="rId33"/>
    <p:sldId id="291" r:id="rId34"/>
    <p:sldId id="293" r:id="rId35"/>
    <p:sldId id="265" r:id="rId36"/>
    <p:sldId id="31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FFFF66"/>
    <a:srgbClr val="C0C0C0"/>
    <a:srgbClr val="000066"/>
    <a:srgbClr val="1E4D9A"/>
    <a:srgbClr val="302B8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7281" autoAdjust="0"/>
  </p:normalViewPr>
  <p:slideViewPr>
    <p:cSldViewPr>
      <p:cViewPr varScale="1">
        <p:scale>
          <a:sx n="75" d="100"/>
          <a:sy n="75" d="100"/>
        </p:scale>
        <p:origin x="101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1071275509461223"/>
          <c:y val="0"/>
        </c:manualLayout>
      </c:layout>
      <c:overlay val="0"/>
    </c:title>
    <c:autoTitleDeleted val="0"/>
    <c:view3D>
      <c:rotX val="50"/>
      <c:rotY val="0"/>
      <c:rAngAx val="0"/>
      <c:perspective val="0"/>
    </c:view3D>
    <c:floor>
      <c:thickness val="0"/>
    </c:floor>
    <c:sideWall>
      <c:thickness val="0"/>
    </c:sideWall>
    <c:backWall>
      <c:thickness val="0"/>
    </c:backWall>
    <c:plotArea>
      <c:layout>
        <c:manualLayout>
          <c:layoutTarget val="inner"/>
          <c:xMode val="edge"/>
          <c:yMode val="edge"/>
          <c:x val="0.1641827086720366"/>
          <c:y val="3.2366649733299467E-2"/>
          <c:w val="0.64753325382623717"/>
          <c:h val="0.774281506703554"/>
        </c:manualLayout>
      </c:layout>
      <c:pie3DChart>
        <c:varyColors val="1"/>
        <c:ser>
          <c:idx val="0"/>
          <c:order val="0"/>
          <c:tx>
            <c:strRef>
              <c:f>Sheet1!$B$3</c:f>
              <c:strCache>
                <c:ptCount val="1"/>
              </c:strCache>
            </c:strRef>
          </c:tx>
          <c:explosion val="21"/>
          <c:dPt>
            <c:idx val="0"/>
            <c:bubble3D val="0"/>
            <c:explosion val="11"/>
            <c:spPr>
              <a:solidFill>
                <a:schemeClr val="tx2"/>
              </a:solidFill>
            </c:spPr>
          </c:dPt>
          <c:dPt>
            <c:idx val="1"/>
            <c:bubble3D val="0"/>
            <c:spPr>
              <a:solidFill>
                <a:srgbClr val="92D050"/>
              </a:solidFill>
            </c:spPr>
          </c:dPt>
          <c:dPt>
            <c:idx val="2"/>
            <c:bubble3D val="0"/>
            <c:spPr>
              <a:solidFill>
                <a:srgbClr val="A50021"/>
              </a:solidFill>
            </c:spPr>
          </c:dPt>
          <c:dLbls>
            <c:dLbl>
              <c:idx val="0"/>
              <c:layout>
                <c:manualLayout>
                  <c:x val="-0.11176377098486201"/>
                  <c:y val="-0.30547011260689189"/>
                </c:manualLayout>
              </c:layout>
              <c:showLegendKey val="0"/>
              <c:showVal val="1"/>
              <c:showCatName val="0"/>
              <c:showSerName val="0"/>
              <c:showPercent val="1"/>
              <c:showBubbleSize val="0"/>
              <c:separator>
</c:separator>
              <c:extLst>
                <c:ext xmlns:c15="http://schemas.microsoft.com/office/drawing/2012/chart" uri="{CE6537A1-D6FC-4f65-9D91-7224C49458BB}"/>
              </c:extLst>
            </c:dLbl>
            <c:dLbl>
              <c:idx val="1"/>
              <c:layout>
                <c:manualLayout>
                  <c:x val="0.10448610639852356"/>
                  <c:y val="8.6357209381085431E-2"/>
                </c:manualLayout>
              </c:layout>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4.3861906086661941E-2"/>
                  <c:y val="6.2124502582338495E-2"/>
                </c:manualLayout>
              </c:layout>
              <c:showLegendKey val="0"/>
              <c:showVal val="1"/>
              <c:showCatName val="0"/>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5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Sheet1!$A$4:$A$6</c:f>
              <c:strCache>
                <c:ptCount val="3"/>
                <c:pt idx="0">
                  <c:v>Transport</c:v>
                </c:pt>
                <c:pt idx="1">
                  <c:v>Reconnaissance, Surveillance, and Intelligence</c:v>
                </c:pt>
                <c:pt idx="2">
                  <c:v>Other </c:v>
                </c:pt>
              </c:strCache>
            </c:strRef>
          </c:cat>
          <c:val>
            <c:numRef>
              <c:f>Sheet1!$B$4:$B$6</c:f>
              <c:numCache>
                <c:formatCode>#,##0</c:formatCode>
                <c:ptCount val="3"/>
                <c:pt idx="0">
                  <c:v>1034</c:v>
                </c:pt>
                <c:pt idx="1">
                  <c:v>186</c:v>
                </c:pt>
                <c:pt idx="2">
                  <c:v>88</c:v>
                </c:pt>
              </c:numCache>
            </c:numRef>
          </c:val>
        </c:ser>
        <c:dLbls>
          <c:showLegendKey val="0"/>
          <c:showVal val="0"/>
          <c:showCatName val="0"/>
          <c:showSerName val="0"/>
          <c:showPercent val="0"/>
          <c:showBubbleSize val="0"/>
          <c:showLeaderLines val="0"/>
        </c:dLbls>
      </c:pie3DChart>
    </c:plotArea>
    <c:legend>
      <c:legendPos val="b"/>
      <c:layout>
        <c:manualLayout>
          <c:xMode val="edge"/>
          <c:yMode val="edge"/>
          <c:x val="0"/>
          <c:y val="0.8041806366946066"/>
          <c:w val="1"/>
          <c:h val="6.1410761154855643E-2"/>
        </c:manualLayout>
      </c:layout>
      <c:overlay val="0"/>
      <c:txPr>
        <a:bodyPr/>
        <a:lstStyle/>
        <a:p>
          <a:pPr>
            <a:defRPr sz="1400" b="0" spc="0" baseline="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view3D>
      <c:rotX val="50"/>
      <c:rotY val="0"/>
      <c:rAngAx val="0"/>
      <c:perspective val="0"/>
    </c:view3D>
    <c:floor>
      <c:thickness val="0"/>
    </c:floor>
    <c:sideWall>
      <c:thickness val="0"/>
    </c:sideWall>
    <c:backWall>
      <c:thickness val="0"/>
    </c:backWall>
    <c:plotArea>
      <c:layout>
        <c:manualLayout>
          <c:layoutTarget val="inner"/>
          <c:xMode val="edge"/>
          <c:yMode val="edge"/>
          <c:x val="6.0390744606113274E-2"/>
          <c:y val="0.15132920884889389"/>
          <c:w val="0.65207197128133487"/>
          <c:h val="0.82499318267034805"/>
        </c:manualLayout>
      </c:layout>
      <c:pie3DChart>
        <c:varyColors val="1"/>
        <c:ser>
          <c:idx val="0"/>
          <c:order val="0"/>
          <c:tx>
            <c:strRef>
              <c:f>Sheet1!$B$1</c:f>
              <c:strCache>
                <c:ptCount val="1"/>
              </c:strCache>
            </c:strRef>
          </c:tx>
          <c:explosion val="25"/>
          <c:dPt>
            <c:idx val="0"/>
            <c:bubble3D val="0"/>
            <c:explosion val="11"/>
            <c:spPr>
              <a:solidFill>
                <a:srgbClr val="ACCBF9"/>
              </a:solidFill>
            </c:spPr>
          </c:dPt>
          <c:dPt>
            <c:idx val="1"/>
            <c:bubble3D val="0"/>
            <c:explosion val="9"/>
            <c:spPr>
              <a:solidFill>
                <a:srgbClr val="A50021"/>
              </a:solidFill>
            </c:spPr>
          </c:dPt>
          <c:dPt>
            <c:idx val="2"/>
            <c:bubble3D val="0"/>
            <c:explosion val="12"/>
            <c:spPr>
              <a:solidFill>
                <a:srgbClr val="92D050"/>
              </a:solidFill>
            </c:spPr>
          </c:dPt>
          <c:dPt>
            <c:idx val="3"/>
            <c:bubble3D val="0"/>
            <c:spPr>
              <a:solidFill>
                <a:srgbClr val="FFFF66"/>
              </a:solidFill>
            </c:spPr>
          </c:dPt>
          <c:dLbls>
            <c:dLbl>
              <c:idx val="0"/>
              <c:layout>
                <c:manualLayout>
                  <c:x val="-0.1463273309189152"/>
                  <c:y val="-8.216742824668069E-2"/>
                </c:manualLayout>
              </c:layout>
              <c:tx>
                <c:rich>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r>
                      <a:rPr lang="en-US" sz="1600" dirty="0">
                        <a:solidFill>
                          <a:schemeClr val="bg2">
                            <a:lumMod val="20000"/>
                            <a:lumOff val="80000"/>
                          </a:schemeClr>
                        </a:solidFill>
                      </a:rPr>
                      <a:t>570
57%</a:t>
                    </a:r>
                  </a:p>
                </c:rich>
              </c:tx>
              <c:spPr/>
              <c:dLblPos val="bestFit"/>
              <c:showLegendKey val="0"/>
              <c:showVal val="1"/>
              <c:showCatName val="0"/>
              <c:showSerName val="0"/>
              <c:showPercent val="1"/>
              <c:showBubbleSize val="0"/>
              <c:separator>
</c:separator>
              <c:extLst>
                <c:ext xmlns:c15="http://schemas.microsoft.com/office/drawing/2012/chart" uri="{CE6537A1-D6FC-4f65-9D91-7224C49458BB}"/>
              </c:extLst>
            </c:dLbl>
            <c:dLbl>
              <c:idx val="1"/>
              <c:spPr/>
              <c:txPr>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dLbl>
              <c:idx val="2"/>
              <c:layout>
                <c:manualLayout>
                  <c:x val="0.1177933668289672"/>
                  <c:y val="2.4632034632034634E-2"/>
                </c:manualLayout>
              </c:layout>
              <c:spPr/>
              <c:txPr>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Lst>
            </c:dLbl>
            <c:dLbl>
              <c:idx val="3"/>
              <c:layout>
                <c:manualLayout>
                  <c:x val="-9.7611278735923908E-3"/>
                  <c:y val="2.3127279544602378E-2"/>
                </c:manualLayout>
              </c:layout>
              <c:spPr/>
              <c:txPr>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dLbl>
              <c:idx val="4"/>
              <c:spPr/>
              <c:txPr>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dLbl>
              <c:idx val="5"/>
              <c:spPr/>
              <c:txPr>
                <a:bodyPr/>
                <a:lstStyle/>
                <a:p>
                  <a:pPr>
                    <a:defRPr sz="1600" b="1" i="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600" b="1" i="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bestFit"/>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Sheet1!$A$2:$A$7</c:f>
              <c:strCache>
                <c:ptCount val="6"/>
                <c:pt idx="0">
                  <c:v>Aircraft Unavailable</c:v>
                </c:pt>
                <c:pt idx="1">
                  <c:v>Maintenance </c:v>
                </c:pt>
                <c:pt idx="2">
                  <c:v>Other</c:v>
                </c:pt>
                <c:pt idx="3">
                  <c:v>Higher Priority</c:v>
                </c:pt>
                <c:pt idx="4">
                  <c:v>Weather</c:v>
                </c:pt>
                <c:pt idx="5">
                  <c:v>Cancelled</c:v>
                </c:pt>
              </c:strCache>
            </c:strRef>
          </c:cat>
          <c:val>
            <c:numRef>
              <c:f>Sheet1!$B$2:$B$7</c:f>
              <c:numCache>
                <c:formatCode>General</c:formatCode>
                <c:ptCount val="6"/>
                <c:pt idx="0">
                  <c:v>570</c:v>
                </c:pt>
                <c:pt idx="1">
                  <c:v>196</c:v>
                </c:pt>
                <c:pt idx="2">
                  <c:v>143</c:v>
                </c:pt>
                <c:pt idx="3">
                  <c:v>71</c:v>
                </c:pt>
                <c:pt idx="4">
                  <c:v>18</c:v>
                </c:pt>
                <c:pt idx="5">
                  <c:v>11</c:v>
                </c:pt>
              </c:numCache>
            </c:numRef>
          </c:val>
        </c:ser>
        <c:dLbls>
          <c:showLegendKey val="0"/>
          <c:showVal val="0"/>
          <c:showCatName val="0"/>
          <c:showSerName val="0"/>
          <c:showPercent val="0"/>
          <c:showBubbleSize val="0"/>
          <c:showLeaderLines val="1"/>
        </c:dLbls>
      </c:pie3DChart>
    </c:plotArea>
    <c:legend>
      <c:legendPos val="r"/>
      <c:legendEntry>
        <c:idx val="3"/>
        <c:txPr>
          <a:bodyPr/>
          <a:lstStyle/>
          <a:p>
            <a:pPr>
              <a:defRPr sz="140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Entry>
      <c:layout>
        <c:manualLayout>
          <c:xMode val="edge"/>
          <c:yMode val="edge"/>
          <c:x val="0.71966839728569632"/>
          <c:y val="0.30076422265398645"/>
          <c:w val="0.25615657398345593"/>
          <c:h val="0.46551692402086103"/>
        </c:manualLayout>
      </c:layout>
      <c:overlay val="0"/>
      <c:txPr>
        <a:bodyPr/>
        <a:lstStyle/>
        <a:p>
          <a:pPr>
            <a:defRPr sz="1400" baseline="0">
              <a:solidFill>
                <a:schemeClr val="bg2">
                  <a:lumMod val="20000"/>
                  <a:lumOff val="8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8.1303916629935136E-2"/>
          <c:y val="4.7840282153246552E-2"/>
          <c:w val="0.884225446795876"/>
          <c:h val="0.81751295172610461"/>
        </c:manualLayout>
      </c:layout>
      <c:barChart>
        <c:barDir val="col"/>
        <c:grouping val="clustered"/>
        <c:varyColors val="0"/>
        <c:ser>
          <c:idx val="0"/>
          <c:order val="0"/>
          <c:tx>
            <c:strRef>
              <c:f>Sheet1!$D$97</c:f>
              <c:strCache>
                <c:ptCount val="1"/>
                <c:pt idx="0">
                  <c:v>Mission Requests Declined</c:v>
                </c:pt>
              </c:strCache>
            </c:strRef>
          </c:tx>
          <c:spPr>
            <a:solidFill>
              <a:schemeClr val="accent6">
                <a:lumMod val="75000"/>
              </a:schemeClr>
            </a:solidFill>
            <a:ln>
              <a:solidFill>
                <a:schemeClr val="bg1"/>
              </a:solidFill>
            </a:ln>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Sheet1!$B$98:$C$105</c:f>
              <c:strCache>
                <c:ptCount val="7"/>
                <c:pt idx="0">
                  <c:v>Oct 2011 - Mar 2012</c:v>
                </c:pt>
                <c:pt idx="1">
                  <c:v>Apr 2012 - Sept 2012</c:v>
                </c:pt>
                <c:pt idx="2">
                  <c:v>Oct 2012 - Mar 2013</c:v>
                </c:pt>
                <c:pt idx="3">
                  <c:v>Apr 2013 - Sept 2013</c:v>
                </c:pt>
                <c:pt idx="4">
                  <c:v>Oct 2013 - Mar 2014</c:v>
                </c:pt>
                <c:pt idx="5">
                  <c:v>Apr 2014 - Sept 2014</c:v>
                </c:pt>
                <c:pt idx="6">
                  <c:v>Oct-2014</c:v>
                </c:pt>
              </c:strCache>
            </c:strRef>
          </c:cat>
          <c:val>
            <c:numRef>
              <c:f>Sheet1!$D$98:$D$105</c:f>
              <c:numCache>
                <c:formatCode>General</c:formatCode>
                <c:ptCount val="8"/>
                <c:pt idx="0">
                  <c:v>0</c:v>
                </c:pt>
                <c:pt idx="1">
                  <c:v>37</c:v>
                </c:pt>
                <c:pt idx="2">
                  <c:v>18</c:v>
                </c:pt>
                <c:pt idx="3">
                  <c:v>26</c:v>
                </c:pt>
                <c:pt idx="4">
                  <c:v>58</c:v>
                </c:pt>
                <c:pt idx="5">
                  <c:v>11</c:v>
                </c:pt>
                <c:pt idx="6">
                  <c:v>0</c:v>
                </c:pt>
              </c:numCache>
            </c:numRef>
          </c:val>
        </c:ser>
        <c:ser>
          <c:idx val="1"/>
          <c:order val="1"/>
          <c:tx>
            <c:strRef>
              <c:f>Sheet1!$E$97</c:f>
              <c:strCache>
                <c:ptCount val="1"/>
                <c:pt idx="0">
                  <c:v>Reconnaissance, Surveillance, and Intelligence </c:v>
                </c:pt>
              </c:strCache>
            </c:strRef>
          </c:tx>
          <c:spPr>
            <a:solidFill>
              <a:srgbClr val="A50021"/>
            </a:solidFill>
            <a:ln>
              <a:solidFill>
                <a:schemeClr val="bg1"/>
              </a:solidFill>
            </a:ln>
          </c:spPr>
          <c:invertIfNegative val="0"/>
          <c:cat>
            <c:strRef>
              <c:f>Sheet1!$B$98:$C$105</c:f>
              <c:strCache>
                <c:ptCount val="7"/>
                <c:pt idx="0">
                  <c:v>Oct 2011 - Mar 2012</c:v>
                </c:pt>
                <c:pt idx="1">
                  <c:v>Apr 2012 - Sept 2012</c:v>
                </c:pt>
                <c:pt idx="2">
                  <c:v>Oct 2012 - Mar 2013</c:v>
                </c:pt>
                <c:pt idx="3">
                  <c:v>Apr 2013 - Sept 2013</c:v>
                </c:pt>
                <c:pt idx="4">
                  <c:v>Oct 2013 - Mar 2014</c:v>
                </c:pt>
                <c:pt idx="5">
                  <c:v>Apr 2014 - Sept 2014</c:v>
                </c:pt>
                <c:pt idx="6">
                  <c:v>Oct-2014</c:v>
                </c:pt>
              </c:strCache>
            </c:strRef>
          </c:cat>
          <c:val>
            <c:numRef>
              <c:f>Sheet1!$E$98:$E$105</c:f>
              <c:numCache>
                <c:formatCode>General</c:formatCode>
                <c:ptCount val="8"/>
                <c:pt idx="0">
                  <c:v>22</c:v>
                </c:pt>
                <c:pt idx="1">
                  <c:v>68</c:v>
                </c:pt>
                <c:pt idx="2">
                  <c:v>5</c:v>
                </c:pt>
                <c:pt idx="3">
                  <c:v>3</c:v>
                </c:pt>
                <c:pt idx="4">
                  <c:v>35</c:v>
                </c:pt>
                <c:pt idx="5">
                  <c:v>35</c:v>
                </c:pt>
                <c:pt idx="6">
                  <c:v>1</c:v>
                </c:pt>
              </c:numCache>
            </c:numRef>
          </c:val>
        </c:ser>
        <c:ser>
          <c:idx val="2"/>
          <c:order val="2"/>
          <c:tx>
            <c:strRef>
              <c:f>Sheet1!$F$97</c:f>
              <c:strCache>
                <c:ptCount val="1"/>
                <c:pt idx="0">
                  <c:v>Transport and Other </c:v>
                </c:pt>
              </c:strCache>
            </c:strRef>
          </c:tx>
          <c:spPr>
            <a:solidFill>
              <a:schemeClr val="accent1">
                <a:lumMod val="60000"/>
                <a:lumOff val="40000"/>
              </a:schemeClr>
            </a:solidFill>
            <a:ln>
              <a:solidFill>
                <a:schemeClr val="bg1"/>
              </a:solidFill>
            </a:ln>
          </c:spPr>
          <c:invertIfNegative val="0"/>
          <c:cat>
            <c:strRef>
              <c:f>Sheet1!$B$98:$C$105</c:f>
              <c:strCache>
                <c:ptCount val="7"/>
                <c:pt idx="0">
                  <c:v>Oct 2011 - Mar 2012</c:v>
                </c:pt>
                <c:pt idx="1">
                  <c:v>Apr 2012 - Sept 2012</c:v>
                </c:pt>
                <c:pt idx="2">
                  <c:v>Oct 2012 - Mar 2013</c:v>
                </c:pt>
                <c:pt idx="3">
                  <c:v>Apr 2013 - Sept 2013</c:v>
                </c:pt>
                <c:pt idx="4">
                  <c:v>Oct 2013 - Mar 2014</c:v>
                </c:pt>
                <c:pt idx="5">
                  <c:v>Apr 2014 - Sept 2014</c:v>
                </c:pt>
                <c:pt idx="6">
                  <c:v>Oct-2014</c:v>
                </c:pt>
              </c:strCache>
            </c:strRef>
          </c:cat>
          <c:val>
            <c:numRef>
              <c:f>Sheet1!$F$98:$F$105</c:f>
              <c:numCache>
                <c:formatCode>General</c:formatCode>
                <c:ptCount val="8"/>
                <c:pt idx="0">
                  <c:v>60</c:v>
                </c:pt>
                <c:pt idx="1">
                  <c:v>24</c:v>
                </c:pt>
                <c:pt idx="2">
                  <c:v>2</c:v>
                </c:pt>
                <c:pt idx="3">
                  <c:v>13</c:v>
                </c:pt>
                <c:pt idx="4">
                  <c:v>92</c:v>
                </c:pt>
                <c:pt idx="5">
                  <c:v>53</c:v>
                </c:pt>
                <c:pt idx="6">
                  <c:v>20</c:v>
                </c:pt>
              </c:numCache>
            </c:numRef>
          </c:val>
        </c:ser>
        <c:dLbls>
          <c:showLegendKey val="0"/>
          <c:showVal val="0"/>
          <c:showCatName val="0"/>
          <c:showSerName val="0"/>
          <c:showPercent val="0"/>
          <c:showBubbleSize val="0"/>
        </c:dLbls>
        <c:gapWidth val="150"/>
        <c:axId val="272209952"/>
        <c:axId val="273577136"/>
      </c:barChart>
      <c:catAx>
        <c:axId val="272209952"/>
        <c:scaling>
          <c:orientation val="minMax"/>
        </c:scaling>
        <c:delete val="0"/>
        <c:axPos val="b"/>
        <c:title>
          <c:tx>
            <c:rich>
              <a:bodyPr/>
              <a:lstStyle/>
              <a:p>
                <a:pPr>
                  <a:defRPr sz="1300">
                    <a:latin typeface="Verdana" panose="020B0604030504040204" pitchFamily="34" charset="0"/>
                    <a:ea typeface="Verdana" panose="020B0604030504040204" pitchFamily="34" charset="0"/>
                    <a:cs typeface="Verdana" panose="020B0604030504040204" pitchFamily="34" charset="0"/>
                  </a:defRPr>
                </a:pPr>
                <a:r>
                  <a:rPr lang="en-US" sz="1300">
                    <a:latin typeface="Verdana" panose="020B0604030504040204" pitchFamily="34" charset="0"/>
                    <a:ea typeface="Verdana" panose="020B0604030504040204" pitchFamily="34" charset="0"/>
                    <a:cs typeface="Verdana" panose="020B0604030504040204" pitchFamily="34" charset="0"/>
                  </a:rPr>
                  <a:t>Month-Year</a:t>
                </a:r>
              </a:p>
            </c:rich>
          </c:tx>
          <c:overlay val="0"/>
        </c:title>
        <c:numFmt formatCode="General" sourceLinked="0"/>
        <c:majorTickMark val="out"/>
        <c:minorTickMark val="none"/>
        <c:tickLblPos val="nextTo"/>
        <c:txPr>
          <a:bodyPr rot="0" vert="horz" anchor="t" anchorCtr="1"/>
          <a:lstStyle/>
          <a:p>
            <a:pPr>
              <a:defRPr sz="1200" baseline="0">
                <a:latin typeface="Verdana" panose="020B0604030504040204" pitchFamily="34" charset="0"/>
                <a:ea typeface="Verdana" panose="020B0604030504040204" pitchFamily="34" charset="0"/>
                <a:cs typeface="Verdana" panose="020B0604030504040204" pitchFamily="34" charset="0"/>
              </a:defRPr>
            </a:pPr>
            <a:endParaRPr lang="en-US"/>
          </a:p>
        </c:txPr>
        <c:crossAx val="273577136"/>
        <c:crosses val="autoZero"/>
        <c:auto val="1"/>
        <c:lblAlgn val="ctr"/>
        <c:lblOffset val="100"/>
        <c:noMultiLvlLbl val="0"/>
      </c:catAx>
      <c:valAx>
        <c:axId val="273577136"/>
        <c:scaling>
          <c:orientation val="minMax"/>
        </c:scaling>
        <c:delete val="0"/>
        <c:axPos val="l"/>
        <c:title>
          <c:tx>
            <c:rich>
              <a:bodyPr rot="-5400000" vert="horz"/>
              <a:lstStyle/>
              <a:p>
                <a:pPr>
                  <a:defRPr sz="1400">
                    <a:latin typeface="Verdana" panose="020B0604030504040204" pitchFamily="34" charset="0"/>
                    <a:ea typeface="Verdana" panose="020B0604030504040204" pitchFamily="34" charset="0"/>
                    <a:cs typeface="Verdana" panose="020B0604030504040204" pitchFamily="34" charset="0"/>
                  </a:defRPr>
                </a:pPr>
                <a:r>
                  <a:rPr lang="en-US" sz="1400">
                    <a:latin typeface="Verdana" panose="020B0604030504040204" pitchFamily="34" charset="0"/>
                    <a:ea typeface="Verdana" panose="020B0604030504040204" pitchFamily="34" charset="0"/>
                    <a:cs typeface="Verdana" panose="020B0604030504040204" pitchFamily="34" charset="0"/>
                  </a:rPr>
                  <a:t>Missions</a:t>
                </a:r>
              </a:p>
            </c:rich>
          </c:tx>
          <c:overlay val="0"/>
        </c:title>
        <c:numFmt formatCode="General" sourceLinked="1"/>
        <c:majorTickMark val="out"/>
        <c:minorTickMark val="none"/>
        <c:tickLblPos val="nextTo"/>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72209952"/>
        <c:crosses val="autoZero"/>
        <c:crossBetween val="between"/>
      </c:valAx>
    </c:plotArea>
    <c:legend>
      <c:legendPos val="r"/>
      <c:layout>
        <c:manualLayout>
          <c:xMode val="edge"/>
          <c:yMode val="edge"/>
          <c:x val="8.917786635930823E-2"/>
          <c:y val="5.6895948678137874E-2"/>
          <c:w val="0.4869515253392761"/>
          <c:h val="0.21527543964155296"/>
        </c:manualLayout>
      </c:layout>
      <c:overlay val="0"/>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6DBA9-26C3-4A47-896F-141F808D914E}"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1D2CA2CA-2C28-46D6-A021-AFB0E78BAA3E}" type="pres">
      <dgm:prSet presAssocID="{B5E6DBA9-26C3-4A47-896F-141F808D914E}" presName="hierChild1" presStyleCnt="0">
        <dgm:presLayoutVars>
          <dgm:orgChart val="1"/>
          <dgm:chPref val="1"/>
          <dgm:dir/>
          <dgm:animOne val="branch"/>
          <dgm:animLvl val="lvl"/>
          <dgm:resizeHandles/>
        </dgm:presLayoutVars>
      </dgm:prSet>
      <dgm:spPr/>
      <dgm:t>
        <a:bodyPr/>
        <a:lstStyle/>
        <a:p>
          <a:endParaRPr lang="en-US"/>
        </a:p>
      </dgm:t>
    </dgm:pt>
  </dgm:ptLst>
  <dgm:cxnLst>
    <dgm:cxn modelId="{A59877B5-DB4F-49F6-A12E-475F5C45CBCF}" type="presOf" srcId="{B5E6DBA9-26C3-4A47-896F-141F808D914E}" destId="{1D2CA2CA-2C28-46D6-A021-AFB0E78BAA3E}" srcOrd="0"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E0C79-397D-4E6E-BBBA-C14E35C394DB}" type="doc">
      <dgm:prSet loTypeId="urn:microsoft.com/office/officeart/2005/8/layout/arrow2" loCatId="process" qsTypeId="urn:microsoft.com/office/officeart/2005/8/quickstyle/simple1" qsCatId="simple" csTypeId="urn:microsoft.com/office/officeart/2005/8/colors/accent1_2" csCatId="accent1" phldr="1"/>
      <dgm:spPr/>
    </dgm:pt>
    <dgm:pt modelId="{A622B1C7-20BE-4DDF-94AD-D7024C7512F4}">
      <dgm:prSet phldrT="[Text]" phldr="1"/>
      <dgm:spPr/>
      <dgm:t>
        <a:bodyPr/>
        <a:lstStyle/>
        <a:p>
          <a:endParaRPr lang="en-US"/>
        </a:p>
      </dgm:t>
    </dgm:pt>
    <dgm:pt modelId="{6AA71494-857C-489D-A63F-DECFEE4CC696}" type="parTrans" cxnId="{DC17E3BD-6991-4E28-A9AA-7D8436C2EBD1}">
      <dgm:prSet/>
      <dgm:spPr/>
      <dgm:t>
        <a:bodyPr/>
        <a:lstStyle/>
        <a:p>
          <a:endParaRPr lang="en-US"/>
        </a:p>
      </dgm:t>
    </dgm:pt>
    <dgm:pt modelId="{95D0337C-25A7-44D8-8DC0-3F2ABDF7EC86}" type="sibTrans" cxnId="{DC17E3BD-6991-4E28-A9AA-7D8436C2EBD1}">
      <dgm:prSet/>
      <dgm:spPr/>
      <dgm:t>
        <a:bodyPr/>
        <a:lstStyle/>
        <a:p>
          <a:endParaRPr lang="en-US"/>
        </a:p>
      </dgm:t>
    </dgm:pt>
    <dgm:pt modelId="{0F44284C-F922-4C84-8CAB-070C7AF88B09}">
      <dgm:prSet phldrT="[Text]" phldr="1"/>
      <dgm:spPr/>
      <dgm:t>
        <a:bodyPr/>
        <a:lstStyle/>
        <a:p>
          <a:endParaRPr lang="en-US" dirty="0"/>
        </a:p>
      </dgm:t>
    </dgm:pt>
    <dgm:pt modelId="{F323910D-7633-4397-BAFD-1E5DAD494F35}" type="parTrans" cxnId="{3ABDC30E-4BCC-4FC3-AC7A-E6ED866C36D9}">
      <dgm:prSet/>
      <dgm:spPr/>
      <dgm:t>
        <a:bodyPr/>
        <a:lstStyle/>
        <a:p>
          <a:endParaRPr lang="en-US"/>
        </a:p>
      </dgm:t>
    </dgm:pt>
    <dgm:pt modelId="{2EBD9C2D-12FB-4AC4-8684-FCC117AF9C46}" type="sibTrans" cxnId="{3ABDC30E-4BCC-4FC3-AC7A-E6ED866C36D9}">
      <dgm:prSet/>
      <dgm:spPr/>
      <dgm:t>
        <a:bodyPr/>
        <a:lstStyle/>
        <a:p>
          <a:endParaRPr lang="en-US"/>
        </a:p>
      </dgm:t>
    </dgm:pt>
    <dgm:pt modelId="{A1B99522-9C2D-4A11-A759-D7F19FDA79A5}">
      <dgm:prSet phldrT="[Text]" phldr="1"/>
      <dgm:spPr/>
      <dgm:t>
        <a:bodyPr/>
        <a:lstStyle/>
        <a:p>
          <a:endParaRPr lang="en-US" dirty="0"/>
        </a:p>
      </dgm:t>
    </dgm:pt>
    <dgm:pt modelId="{A727A35F-AF41-4972-9937-06B4CBE3C373}" type="sibTrans" cxnId="{D715CF45-A363-4C71-99DD-1B816D041CE2}">
      <dgm:prSet/>
      <dgm:spPr/>
      <dgm:t>
        <a:bodyPr/>
        <a:lstStyle/>
        <a:p>
          <a:endParaRPr lang="en-US"/>
        </a:p>
      </dgm:t>
    </dgm:pt>
    <dgm:pt modelId="{CD194BCA-00FF-4AE4-997C-01BA70783284}" type="parTrans" cxnId="{D715CF45-A363-4C71-99DD-1B816D041CE2}">
      <dgm:prSet/>
      <dgm:spPr/>
      <dgm:t>
        <a:bodyPr/>
        <a:lstStyle/>
        <a:p>
          <a:endParaRPr lang="en-US"/>
        </a:p>
      </dgm:t>
    </dgm:pt>
    <dgm:pt modelId="{0F866280-F17F-4CD7-9B76-0E00C58820FD}" type="pres">
      <dgm:prSet presAssocID="{429E0C79-397D-4E6E-BBBA-C14E35C394DB}" presName="arrowDiagram" presStyleCnt="0">
        <dgm:presLayoutVars>
          <dgm:chMax val="5"/>
          <dgm:dir/>
          <dgm:resizeHandles val="exact"/>
        </dgm:presLayoutVars>
      </dgm:prSet>
      <dgm:spPr/>
    </dgm:pt>
    <dgm:pt modelId="{5157C551-B1BE-4398-BA21-F6859991F2E1}" type="pres">
      <dgm:prSet presAssocID="{429E0C79-397D-4E6E-BBBA-C14E35C394DB}" presName="arrow" presStyleLbl="bgShp" presStyleIdx="0" presStyleCnt="1" custScaleX="112500" custLinFactNeighborX="16044"/>
      <dgm:spPr>
        <a:ln>
          <a:solidFill>
            <a:schemeClr val="accent6">
              <a:lumMod val="75000"/>
            </a:schemeClr>
          </a:solidFill>
        </a:ln>
      </dgm:spPr>
    </dgm:pt>
    <dgm:pt modelId="{8A3ED8E3-B942-443A-87F5-49D5BFC62DB1}" type="pres">
      <dgm:prSet presAssocID="{429E0C79-397D-4E6E-BBBA-C14E35C394DB}" presName="arrowDiagram3" presStyleCnt="0"/>
      <dgm:spPr/>
    </dgm:pt>
    <dgm:pt modelId="{8410F155-FE8A-4E49-8DC6-00FD81671D92}" type="pres">
      <dgm:prSet presAssocID="{A1B99522-9C2D-4A11-A759-D7F19FDA79A5}" presName="bullet3a" presStyleLbl="node1" presStyleIdx="0" presStyleCnt="3" custLinFactX="63112" custLinFactY="-100000" custLinFactNeighborX="100000" custLinFactNeighborY="-103704"/>
      <dgm:spPr>
        <a:solidFill>
          <a:schemeClr val="accent2">
            <a:lumMod val="20000"/>
            <a:lumOff val="80000"/>
          </a:schemeClr>
        </a:solidFill>
        <a:ln>
          <a:solidFill>
            <a:schemeClr val="accent2">
              <a:lumMod val="20000"/>
              <a:lumOff val="80000"/>
            </a:schemeClr>
          </a:solidFill>
        </a:ln>
      </dgm:spPr>
    </dgm:pt>
    <dgm:pt modelId="{5C25114E-CB3D-41CC-8B72-DB6BF2A4F947}" type="pres">
      <dgm:prSet presAssocID="{A1B99522-9C2D-4A11-A759-D7F19FDA79A5}" presName="textBox3a" presStyleLbl="revTx" presStyleIdx="0" presStyleCnt="3">
        <dgm:presLayoutVars>
          <dgm:bulletEnabled val="1"/>
        </dgm:presLayoutVars>
      </dgm:prSet>
      <dgm:spPr/>
      <dgm:t>
        <a:bodyPr/>
        <a:lstStyle/>
        <a:p>
          <a:endParaRPr lang="en-US"/>
        </a:p>
      </dgm:t>
    </dgm:pt>
    <dgm:pt modelId="{61F3F0B1-978C-4000-848B-2FD267F46A7B}" type="pres">
      <dgm:prSet presAssocID="{A622B1C7-20BE-4DDF-94AD-D7024C7512F4}" presName="bullet3b" presStyleLbl="node1" presStyleIdx="1" presStyleCnt="3" custLinFactX="48244" custLinFactNeighborX="100000" custLinFactNeighborY="-47934"/>
      <dgm:spPr>
        <a:solidFill>
          <a:schemeClr val="accent2">
            <a:lumMod val="20000"/>
            <a:lumOff val="80000"/>
          </a:schemeClr>
        </a:solidFill>
        <a:ln>
          <a:solidFill>
            <a:schemeClr val="accent2">
              <a:lumMod val="20000"/>
              <a:lumOff val="80000"/>
            </a:schemeClr>
          </a:solidFill>
        </a:ln>
      </dgm:spPr>
    </dgm:pt>
    <dgm:pt modelId="{4190BA93-5646-47E0-91DB-E9E64BF2F801}" type="pres">
      <dgm:prSet presAssocID="{A622B1C7-20BE-4DDF-94AD-D7024C7512F4}" presName="textBox3b" presStyleLbl="revTx" presStyleIdx="1" presStyleCnt="3" custLinFactNeighborX="11169" custLinFactNeighborY="22967">
        <dgm:presLayoutVars>
          <dgm:bulletEnabled val="1"/>
        </dgm:presLayoutVars>
      </dgm:prSet>
      <dgm:spPr/>
      <dgm:t>
        <a:bodyPr/>
        <a:lstStyle/>
        <a:p>
          <a:endParaRPr lang="en-US"/>
        </a:p>
      </dgm:t>
    </dgm:pt>
    <dgm:pt modelId="{22FB2D4B-099E-45C9-A58B-065C2D0EC8B6}" type="pres">
      <dgm:prSet presAssocID="{0F44284C-F922-4C84-8CAB-070C7AF88B09}" presName="bullet3c" presStyleLbl="node1" presStyleIdx="2" presStyleCnt="3" custLinFactX="36507" custLinFactNeighborX="100000" custLinFactNeighborY="-32183"/>
      <dgm:spPr>
        <a:solidFill>
          <a:schemeClr val="accent2">
            <a:lumMod val="20000"/>
            <a:lumOff val="80000"/>
          </a:schemeClr>
        </a:solidFill>
        <a:ln>
          <a:solidFill>
            <a:schemeClr val="accent2">
              <a:lumMod val="20000"/>
              <a:lumOff val="80000"/>
            </a:schemeClr>
          </a:solidFill>
        </a:ln>
      </dgm:spPr>
    </dgm:pt>
    <dgm:pt modelId="{934D88E2-9AA6-46FB-A770-C0BEC76C8380}" type="pres">
      <dgm:prSet presAssocID="{0F44284C-F922-4C84-8CAB-070C7AF88B09}" presName="textBox3c" presStyleLbl="revTx" presStyleIdx="2" presStyleCnt="3">
        <dgm:presLayoutVars>
          <dgm:bulletEnabled val="1"/>
        </dgm:presLayoutVars>
      </dgm:prSet>
      <dgm:spPr/>
      <dgm:t>
        <a:bodyPr/>
        <a:lstStyle/>
        <a:p>
          <a:endParaRPr lang="en-US"/>
        </a:p>
      </dgm:t>
    </dgm:pt>
  </dgm:ptLst>
  <dgm:cxnLst>
    <dgm:cxn modelId="{3ABDC30E-4BCC-4FC3-AC7A-E6ED866C36D9}" srcId="{429E0C79-397D-4E6E-BBBA-C14E35C394DB}" destId="{0F44284C-F922-4C84-8CAB-070C7AF88B09}" srcOrd="2" destOrd="0" parTransId="{F323910D-7633-4397-BAFD-1E5DAD494F35}" sibTransId="{2EBD9C2D-12FB-4AC4-8684-FCC117AF9C46}"/>
    <dgm:cxn modelId="{DC17E3BD-6991-4E28-A9AA-7D8436C2EBD1}" srcId="{429E0C79-397D-4E6E-BBBA-C14E35C394DB}" destId="{A622B1C7-20BE-4DDF-94AD-D7024C7512F4}" srcOrd="1" destOrd="0" parTransId="{6AA71494-857C-489D-A63F-DECFEE4CC696}" sibTransId="{95D0337C-25A7-44D8-8DC0-3F2ABDF7EC86}"/>
    <dgm:cxn modelId="{89C3BE69-83B9-401D-9C34-016D53662D1F}" type="presOf" srcId="{0F44284C-F922-4C84-8CAB-070C7AF88B09}" destId="{934D88E2-9AA6-46FB-A770-C0BEC76C8380}" srcOrd="0" destOrd="0" presId="urn:microsoft.com/office/officeart/2005/8/layout/arrow2"/>
    <dgm:cxn modelId="{1F7CCA7F-A1A9-413B-8BEF-82CF4324EC0C}" type="presOf" srcId="{429E0C79-397D-4E6E-BBBA-C14E35C394DB}" destId="{0F866280-F17F-4CD7-9B76-0E00C58820FD}" srcOrd="0" destOrd="0" presId="urn:microsoft.com/office/officeart/2005/8/layout/arrow2"/>
    <dgm:cxn modelId="{1598E29D-29B7-40D6-BF5B-0BF7D792F102}" type="presOf" srcId="{A1B99522-9C2D-4A11-A759-D7F19FDA79A5}" destId="{5C25114E-CB3D-41CC-8B72-DB6BF2A4F947}" srcOrd="0" destOrd="0" presId="urn:microsoft.com/office/officeart/2005/8/layout/arrow2"/>
    <dgm:cxn modelId="{81D042EE-CDC1-4F2C-A8A6-AF480969783B}" type="presOf" srcId="{A622B1C7-20BE-4DDF-94AD-D7024C7512F4}" destId="{4190BA93-5646-47E0-91DB-E9E64BF2F801}" srcOrd="0" destOrd="0" presId="urn:microsoft.com/office/officeart/2005/8/layout/arrow2"/>
    <dgm:cxn modelId="{D715CF45-A363-4C71-99DD-1B816D041CE2}" srcId="{429E0C79-397D-4E6E-BBBA-C14E35C394DB}" destId="{A1B99522-9C2D-4A11-A759-D7F19FDA79A5}" srcOrd="0" destOrd="0" parTransId="{CD194BCA-00FF-4AE4-997C-01BA70783284}" sibTransId="{A727A35F-AF41-4972-9937-06B4CBE3C373}"/>
    <dgm:cxn modelId="{6A62B42A-71D3-4505-B26E-17082AB45EE6}" type="presParOf" srcId="{0F866280-F17F-4CD7-9B76-0E00C58820FD}" destId="{5157C551-B1BE-4398-BA21-F6859991F2E1}" srcOrd="0" destOrd="0" presId="urn:microsoft.com/office/officeart/2005/8/layout/arrow2"/>
    <dgm:cxn modelId="{D1B2845B-1404-4226-9F20-2CE86923F772}" type="presParOf" srcId="{0F866280-F17F-4CD7-9B76-0E00C58820FD}" destId="{8A3ED8E3-B942-443A-87F5-49D5BFC62DB1}" srcOrd="1" destOrd="0" presId="urn:microsoft.com/office/officeart/2005/8/layout/arrow2"/>
    <dgm:cxn modelId="{0E1A4751-873D-4223-B1D8-F7224FA5D234}" type="presParOf" srcId="{8A3ED8E3-B942-443A-87F5-49D5BFC62DB1}" destId="{8410F155-FE8A-4E49-8DC6-00FD81671D92}" srcOrd="0" destOrd="0" presId="urn:microsoft.com/office/officeart/2005/8/layout/arrow2"/>
    <dgm:cxn modelId="{E289F2F8-72B0-44E6-AEC3-75A3610618F4}" type="presParOf" srcId="{8A3ED8E3-B942-443A-87F5-49D5BFC62DB1}" destId="{5C25114E-CB3D-41CC-8B72-DB6BF2A4F947}" srcOrd="1" destOrd="0" presId="urn:microsoft.com/office/officeart/2005/8/layout/arrow2"/>
    <dgm:cxn modelId="{E35FCE21-0D9E-4C60-BCA7-BF78ABE08EE9}" type="presParOf" srcId="{8A3ED8E3-B942-443A-87F5-49D5BFC62DB1}" destId="{61F3F0B1-978C-4000-848B-2FD267F46A7B}" srcOrd="2" destOrd="0" presId="urn:microsoft.com/office/officeart/2005/8/layout/arrow2"/>
    <dgm:cxn modelId="{E3ED62B4-B802-44EC-B946-6A2B231B6852}" type="presParOf" srcId="{8A3ED8E3-B942-443A-87F5-49D5BFC62DB1}" destId="{4190BA93-5646-47E0-91DB-E9E64BF2F801}" srcOrd="3" destOrd="0" presId="urn:microsoft.com/office/officeart/2005/8/layout/arrow2"/>
    <dgm:cxn modelId="{AF39784E-7B56-4E33-9867-07BDBAAD3E45}" type="presParOf" srcId="{8A3ED8E3-B942-443A-87F5-49D5BFC62DB1}" destId="{22FB2D4B-099E-45C9-A58B-065C2D0EC8B6}" srcOrd="4" destOrd="0" presId="urn:microsoft.com/office/officeart/2005/8/layout/arrow2"/>
    <dgm:cxn modelId="{D9C4EBA8-4F8A-4996-960A-AA93ABE601F7}" type="presParOf" srcId="{8A3ED8E3-B942-443A-87F5-49D5BFC62DB1}" destId="{934D88E2-9AA6-46FB-A770-C0BEC76C8380}" srcOrd="5" destOrd="0" presId="urn:microsoft.com/office/officeart/2005/8/layout/arrow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22C16-CC20-4189-B3EC-321A4864D006}" type="datetimeFigureOut">
              <a:rPr lang="en-US" smtClean="0"/>
              <a:t>09/02/2016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20B29-FE1B-4C5D-B171-EAB31CCBF4C6}" type="slidenum">
              <a:rPr lang="en-US" smtClean="0"/>
              <a:t>‹#›</a:t>
            </a:fld>
            <a:endParaRPr lang="en-US"/>
          </a:p>
        </p:txBody>
      </p:sp>
    </p:spTree>
    <p:extLst>
      <p:ext uri="{BB962C8B-B14F-4D97-AF65-F5344CB8AC3E}">
        <p14:creationId xmlns:p14="http://schemas.microsoft.com/office/powerpoint/2010/main" val="235493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2</a:t>
            </a:fld>
            <a:endParaRPr lang="en-US"/>
          </a:p>
        </p:txBody>
      </p:sp>
    </p:spTree>
    <p:extLst>
      <p:ext uri="{BB962C8B-B14F-4D97-AF65-F5344CB8AC3E}">
        <p14:creationId xmlns:p14="http://schemas.microsoft.com/office/powerpoint/2010/main" val="153517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(1) properly commit and obligate funds received according to the terms and conditions of the MOUs; (2) maintain full and complete records and accounts with respect to the use of funds in accordance with generally accepted accounting principles; and (3) ensure that expenditures conform to the MOU requirements</a:t>
            </a:r>
          </a:p>
          <a:p>
            <a:endParaRPr lang="en-US"/>
          </a:p>
        </p:txBody>
      </p:sp>
      <p:sp>
        <p:nvSpPr>
          <p:cNvPr id="4" name="Slide Number Placeholder 3"/>
          <p:cNvSpPr>
            <a:spLocks noGrp="1"/>
          </p:cNvSpPr>
          <p:nvPr>
            <p:ph type="sldNum" sz="quarter" idx="10"/>
          </p:nvPr>
        </p:nvSpPr>
        <p:spPr/>
        <p:txBody>
          <a:bodyPr/>
          <a:lstStyle/>
          <a:p>
            <a:fld id="{4C420B29-FE1B-4C5D-B171-EAB31CCBF4C6}" type="slidenum">
              <a:rPr lang="en-US" smtClean="0"/>
              <a:t>29</a:t>
            </a:fld>
            <a:endParaRPr lang="en-US"/>
          </a:p>
        </p:txBody>
      </p:sp>
    </p:spTree>
    <p:extLst>
      <p:ext uri="{BB962C8B-B14F-4D97-AF65-F5344CB8AC3E}">
        <p14:creationId xmlns:p14="http://schemas.microsoft.com/office/powerpoint/2010/main" val="115104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Without performance metrics DEA could not determine its impact on its </a:t>
            </a:r>
            <a:r>
              <a:rPr lang="en-US" sz="1200" dirty="0" err="1" smtClean="0"/>
              <a:t>counternarcotics</a:t>
            </a:r>
            <a:r>
              <a:rPr lang="en-US" sz="1200" dirty="0" smtClean="0"/>
              <a:t> mission in Afghanistan.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absence of any prescribed performance measurements, we reviewed the DEA’s quarterly reports submitted to the DOD and the DEA’s mission reports to determine the number of missions flown, mission requests declined, and the availability of aircraft including downtime for maintenance</a:t>
            </a:r>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30</a:t>
            </a:fld>
            <a:endParaRPr lang="en-US"/>
          </a:p>
        </p:txBody>
      </p:sp>
    </p:spTree>
    <p:extLst>
      <p:ext uri="{BB962C8B-B14F-4D97-AF65-F5344CB8AC3E}">
        <p14:creationId xmlns:p14="http://schemas.microsoft.com/office/powerpoint/2010/main" val="129012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20B29-FE1B-4C5D-B171-EAB31CCBF4C6}" type="slidenum">
              <a:rPr lang="en-US" smtClean="0"/>
              <a:t>35</a:t>
            </a:fld>
            <a:endParaRPr lang="en-US"/>
          </a:p>
        </p:txBody>
      </p:sp>
    </p:spTree>
    <p:extLst>
      <p:ext uri="{BB962C8B-B14F-4D97-AF65-F5344CB8AC3E}">
        <p14:creationId xmlns:p14="http://schemas.microsoft.com/office/powerpoint/2010/main" val="99718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20B29-FE1B-4C5D-B171-EAB31CCBF4C6}" type="slidenum">
              <a:rPr lang="en-US" smtClean="0"/>
              <a:t>4</a:t>
            </a:fld>
            <a:endParaRPr lang="en-US"/>
          </a:p>
        </p:txBody>
      </p:sp>
    </p:spTree>
    <p:extLst>
      <p:ext uri="{BB962C8B-B14F-4D97-AF65-F5344CB8AC3E}">
        <p14:creationId xmlns:p14="http://schemas.microsoft.com/office/powerpoint/2010/main" val="9971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20B29-FE1B-4C5D-B171-EAB31CCBF4C6}" type="slidenum">
              <a:rPr lang="en-US" smtClean="0"/>
              <a:t>5</a:t>
            </a:fld>
            <a:endParaRPr lang="en-US"/>
          </a:p>
        </p:txBody>
      </p:sp>
    </p:spTree>
    <p:extLst>
      <p:ext uri="{BB962C8B-B14F-4D97-AF65-F5344CB8AC3E}">
        <p14:creationId xmlns:p14="http://schemas.microsoft.com/office/powerpoint/2010/main" val="99718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t>DEA reopened Kabul Country Office in 2003</a:t>
            </a:r>
          </a:p>
          <a:p>
            <a:pPr marL="342900" indent="-342900">
              <a:buFont typeface="Arial" panose="020B0604020202020204" pitchFamily="34" charset="0"/>
              <a:buChar char="•"/>
            </a:pPr>
            <a:r>
              <a:rPr lang="en-US" sz="1200" dirty="0" smtClean="0"/>
              <a:t>2013 – 97 authorized permanent positions and 13 contractor positions </a:t>
            </a:r>
          </a:p>
          <a:p>
            <a:pPr marL="342900" indent="-342900">
              <a:buFont typeface="Arial" panose="020B0604020202020204" pitchFamily="34" charset="0"/>
              <a:buChar char="•"/>
            </a:pPr>
            <a:r>
              <a:rPr lang="en-US" sz="1200" dirty="0" smtClean="0"/>
              <a:t>DEA personnel augmented by Counternarcotic Police of Afghanistan</a:t>
            </a:r>
          </a:p>
          <a:p>
            <a:pPr marL="342900" indent="-342900">
              <a:buFont typeface="Arial" panose="020B0604020202020204" pitchFamily="34" charset="0"/>
              <a:buChar char="•"/>
            </a:pPr>
            <a:r>
              <a:rPr lang="en-US" sz="1200" dirty="0" smtClean="0"/>
              <a:t>39 drug trafficking organizations disrupted, 10 organizations dismantled. </a:t>
            </a:r>
          </a:p>
          <a:p>
            <a:pPr marL="342900" indent="-342900">
              <a:buFont typeface="Arial" panose="020B0604020202020204" pitchFamily="34" charset="0"/>
              <a:buChar char="•"/>
            </a:pPr>
            <a:r>
              <a:rPr lang="en-US" sz="1200" dirty="0" smtClean="0"/>
              <a:t>Budget of $58.6 Million (FY 2013)</a:t>
            </a:r>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6</a:t>
            </a:fld>
            <a:endParaRPr lang="en-US"/>
          </a:p>
        </p:txBody>
      </p:sp>
    </p:spTree>
    <p:extLst>
      <p:ext uri="{BB962C8B-B14F-4D97-AF65-F5344CB8AC3E}">
        <p14:creationId xmlns:p14="http://schemas.microsoft.com/office/powerpoint/2010/main" val="188514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the ability to perform precision geo-location operations;</a:t>
            </a:r>
          </a:p>
          <a:p>
            <a:pPr lvl="0"/>
            <a:r>
              <a:rPr lang="en-US" sz="1200" kern="1200" dirty="0" smtClean="0">
                <a:solidFill>
                  <a:schemeClr val="tx1"/>
                </a:solidFill>
                <a:effectLst/>
                <a:latin typeface="+mn-lt"/>
                <a:ea typeface="+mn-ea"/>
                <a:cs typeface="+mn-cs"/>
              </a:rPr>
              <a:t>2. electro-optical infra-red video capability, utilizing two MX‑20 cameras;</a:t>
            </a:r>
          </a:p>
          <a:p>
            <a:pPr lvl="0"/>
            <a:r>
              <a:rPr lang="en-US" sz="1200" kern="1200" dirty="0" smtClean="0">
                <a:solidFill>
                  <a:schemeClr val="tx1"/>
                </a:solidFill>
                <a:effectLst/>
                <a:latin typeface="+mn-lt"/>
                <a:ea typeface="+mn-ea"/>
                <a:cs typeface="+mn-cs"/>
              </a:rPr>
              <a:t>3. the integration of data within the DOD’s Distributed Command Ground System architecture to improve information sharing among the DEA and DOD;</a:t>
            </a:r>
          </a:p>
          <a:p>
            <a:pPr lvl="0"/>
            <a:r>
              <a:rPr lang="en-US" sz="1200" kern="1200" dirty="0" smtClean="0">
                <a:solidFill>
                  <a:schemeClr val="tx1"/>
                </a:solidFill>
                <a:effectLst/>
                <a:latin typeface="+mn-lt"/>
                <a:ea typeface="+mn-ea"/>
                <a:cs typeface="+mn-cs"/>
              </a:rPr>
              <a:t>4. ground search synthetic aperture radar with the ability to interface with the aircraft’s sensors;</a:t>
            </a:r>
          </a:p>
          <a:p>
            <a:pPr lvl="0"/>
            <a:r>
              <a:rPr lang="en-US" sz="1200" kern="1200" dirty="0" smtClean="0">
                <a:solidFill>
                  <a:schemeClr val="tx1"/>
                </a:solidFill>
                <a:effectLst/>
                <a:latin typeface="+mn-lt"/>
                <a:ea typeface="+mn-ea"/>
                <a:cs typeface="+mn-cs"/>
              </a:rPr>
              <a:t>5. air to ground radios providing up and down link of data and radio transmissions to and from the aircraft; and</a:t>
            </a:r>
          </a:p>
          <a:p>
            <a:pPr lvl="0"/>
            <a:r>
              <a:rPr lang="en-US" sz="1200" kern="1200" dirty="0" smtClean="0">
                <a:solidFill>
                  <a:schemeClr val="tx1"/>
                </a:solidFill>
                <a:effectLst/>
                <a:latin typeface="+mn-lt"/>
                <a:ea typeface="+mn-ea"/>
                <a:cs typeface="+mn-cs"/>
              </a:rPr>
              <a:t>6. self-protection, threat adaptive countermeasures dispenser system.</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7</a:t>
            </a:fld>
            <a:endParaRPr lang="en-US"/>
          </a:p>
        </p:txBody>
      </p:sp>
    </p:spTree>
    <p:extLst>
      <p:ext uri="{BB962C8B-B14F-4D97-AF65-F5344CB8AC3E}">
        <p14:creationId xmlns:p14="http://schemas.microsoft.com/office/powerpoint/2010/main" val="280658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baseline="30000" dirty="0" smtClean="0"/>
              <a:t>a</a:t>
            </a:r>
            <a:r>
              <a:rPr lang="en-US" sz="1200" dirty="0" smtClean="0"/>
              <a:t>  The score is the average of the two Technical Evaluators scoring based on Factor 1.</a:t>
            </a:r>
          </a:p>
          <a:p>
            <a:r>
              <a:rPr lang="en-US" sz="1200" dirty="0" smtClean="0"/>
              <a:t> </a:t>
            </a:r>
          </a:p>
          <a:p>
            <a:r>
              <a:rPr lang="en-US" sz="1200" baseline="30000" dirty="0" smtClean="0"/>
              <a:t>b</a:t>
            </a:r>
            <a:r>
              <a:rPr lang="en-US" sz="1200" dirty="0" smtClean="0"/>
              <a:t>  CSI’s offer for aircraft MSNs 139 and 549 were provided to the DEA during negotiations that occurred prior to the technical evaluations and after the DEA’s solicitation had closed on August 7, 2008.  The original offer price of ATR MSN 549 was reduced by $16,327 to the DEA’s final purchase price of $8,572,638.</a:t>
            </a:r>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10</a:t>
            </a:fld>
            <a:endParaRPr lang="en-US"/>
          </a:p>
        </p:txBody>
      </p:sp>
    </p:spTree>
    <p:extLst>
      <p:ext uri="{BB962C8B-B14F-4D97-AF65-F5344CB8AC3E}">
        <p14:creationId xmlns:p14="http://schemas.microsoft.com/office/powerpoint/2010/main" val="12211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 </a:t>
            </a:r>
            <a:r>
              <a:rPr lang="en-US" dirty="0" smtClean="0"/>
              <a:t>As a result, the Aviation Division did not take into account, when purchasing the ATR 500, the time and cost it would incur to establish an infrastructure of pilots, mechanics, trainers, and spare parts required to operate the aircraft compared to the cost of leveraging its existent fleet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 </a:t>
            </a:r>
            <a:r>
              <a:rPr lang="en-US" dirty="0" smtClean="0"/>
              <a:t>Therefore, the DEA ultimately awarded a contract for the purchase of an aircraft that cost $3 million more than it had estimated, even though that aircraft potentially did not best meet the DEA’s technical needs and performance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Given these issues, we question the DEA’s procurement of the aircraft for $8,572,638 because it did not fully adhere to federal acquisition regulations and was never used for the purposes for which it was procured.</a:t>
            </a:r>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11</a:t>
            </a:fld>
            <a:endParaRPr lang="en-US"/>
          </a:p>
        </p:txBody>
      </p:sp>
    </p:spTree>
    <p:extLst>
      <p:ext uri="{BB962C8B-B14F-4D97-AF65-F5344CB8AC3E}">
        <p14:creationId xmlns:p14="http://schemas.microsoft.com/office/powerpoint/2010/main" val="368334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a:t>
            </a:r>
            <a:r>
              <a:rPr lang="en-US" baseline="0" dirty="0" smtClean="0"/>
              <a:t> was for: 1) DEA’ s contractor L-3</a:t>
            </a:r>
          </a:p>
          <a:p>
            <a:r>
              <a:rPr lang="en-US" baseline="0" dirty="0" smtClean="0"/>
              <a:t>2) Landing fees</a:t>
            </a:r>
          </a:p>
          <a:p>
            <a:r>
              <a:rPr lang="en-US" baseline="0" dirty="0" smtClean="0"/>
              <a:t>3) Electricity and generator services at Camp Alvarado </a:t>
            </a:r>
          </a:p>
          <a:p>
            <a:r>
              <a:rPr lang="en-US" baseline="0" dirty="0" smtClean="0"/>
              <a:t>4) TDY for aviation detachment</a:t>
            </a:r>
          </a:p>
          <a:p>
            <a:r>
              <a:rPr lang="en-US" baseline="0" dirty="0" smtClean="0"/>
              <a:t>5) Flares for the ALE-47 airborne countermeasures dispenser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23</a:t>
            </a:fld>
            <a:endParaRPr lang="en-US"/>
          </a:p>
        </p:txBody>
      </p:sp>
    </p:spTree>
    <p:extLst>
      <p:ext uri="{BB962C8B-B14F-4D97-AF65-F5344CB8AC3E}">
        <p14:creationId xmlns:p14="http://schemas.microsoft.com/office/powerpoint/2010/main" val="2691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Personnel costs consisted of payments to contract pilots and mechanics to support the DEA’s aviation operations in Afghanistan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more than 5 months of repeated follow-up by the OIG, L‑3 provided documentation and explanation to support the majority of direct labor expenditures.  However, as of January 2016, L-3 has not responded to 84 of the 90 special pay expenditures that could not be reconciled.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determined that the DEA’s Aviation Division does not have adequate policies or procedures for receiving, reviewing, and paying contractor invoices for personnel costs.  Specifically, there is no requirement for the DEA’s CO or COTR to review supporting documentation, such as payroll reports, approved timecards, and other supporting documentation, prior to contract personnel being paid.  We also determined that the DEA’s current aviation contract with L‑3 does not even specify what supporting documentation is required to be provided to the DEA for contractor personnel expenditures.  Without adequate internal controls, the Aviation Division cannot determine if the personnel expenditures being claimed are accurate before payment.</a:t>
            </a:r>
            <a:endParaRPr lang="en-US" dirty="0"/>
          </a:p>
        </p:txBody>
      </p:sp>
      <p:sp>
        <p:nvSpPr>
          <p:cNvPr id="4" name="Slide Number Placeholder 3"/>
          <p:cNvSpPr>
            <a:spLocks noGrp="1"/>
          </p:cNvSpPr>
          <p:nvPr>
            <p:ph type="sldNum" sz="quarter" idx="10"/>
          </p:nvPr>
        </p:nvSpPr>
        <p:spPr/>
        <p:txBody>
          <a:bodyPr/>
          <a:lstStyle/>
          <a:p>
            <a:fld id="{4C420B29-FE1B-4C5D-B171-EAB31CCBF4C6}" type="slidenum">
              <a:rPr lang="en-US" smtClean="0"/>
              <a:t>28</a:t>
            </a:fld>
            <a:endParaRPr lang="en-US"/>
          </a:p>
        </p:txBody>
      </p:sp>
    </p:spTree>
    <p:extLst>
      <p:ext uri="{BB962C8B-B14F-4D97-AF65-F5344CB8AC3E}">
        <p14:creationId xmlns:p14="http://schemas.microsoft.com/office/powerpoint/2010/main" val="41740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55D5A8B-1EC9-470D-A70A-D81A263BB06F}" type="datetimeFigureOut">
              <a:rPr lang="en-US" smtClean="0"/>
              <a:t>09/02/2016</a:t>
            </a:fld>
            <a:endParaRPr lang="en-US"/>
          </a:p>
        </p:txBody>
      </p:sp>
      <p:sp>
        <p:nvSpPr>
          <p:cNvPr id="16" name="Slide Number Placeholder 15"/>
          <p:cNvSpPr>
            <a:spLocks noGrp="1"/>
          </p:cNvSpPr>
          <p:nvPr>
            <p:ph type="sldNum" sz="quarter" idx="11"/>
          </p:nvPr>
        </p:nvSpPr>
        <p:spPr/>
        <p:txBody>
          <a:bodyPr/>
          <a:lstStyle/>
          <a:p>
            <a:fld id="{D63841ED-698E-4FA2-A711-C26966E1DD3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D5A8B-1EC9-470D-A70A-D81A263BB06F}" type="datetimeFigureOut">
              <a:rPr lang="en-US" smtClean="0"/>
              <a:t>09/02/2016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41ED-698E-4FA2-A711-C26966E1DD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5D5A8B-1EC9-470D-A70A-D81A263BB06F}" type="datetimeFigureOut">
              <a:rPr lang="en-US" smtClean="0"/>
              <a:t>09/02/2016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41ED-698E-4FA2-A711-C26966E1DD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55D5A8B-1EC9-470D-A70A-D81A263BB06F}" type="datetimeFigureOut">
              <a:rPr lang="en-US" smtClean="0"/>
              <a:t>09/02/2016</a:t>
            </a:fld>
            <a:endParaRPr lang="en-US"/>
          </a:p>
        </p:txBody>
      </p:sp>
      <p:sp>
        <p:nvSpPr>
          <p:cNvPr id="15" name="Slide Number Placeholder 14"/>
          <p:cNvSpPr>
            <a:spLocks noGrp="1"/>
          </p:cNvSpPr>
          <p:nvPr>
            <p:ph type="sldNum" sz="quarter" idx="11"/>
          </p:nvPr>
        </p:nvSpPr>
        <p:spPr/>
        <p:txBody>
          <a:bodyPr/>
          <a:lstStyle/>
          <a:p>
            <a:fld id="{D63841ED-698E-4FA2-A711-C26966E1DD3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55D5A8B-1EC9-470D-A70A-D81A263BB06F}" type="datetimeFigureOut">
              <a:rPr lang="en-US" smtClean="0"/>
              <a:t>09/02/2016</a:t>
            </a:fld>
            <a:endParaRPr lang="en-US"/>
          </a:p>
        </p:txBody>
      </p:sp>
      <p:sp>
        <p:nvSpPr>
          <p:cNvPr id="13" name="Slide Number Placeholder 12"/>
          <p:cNvSpPr>
            <a:spLocks noGrp="1"/>
          </p:cNvSpPr>
          <p:nvPr>
            <p:ph type="sldNum" sz="quarter" idx="11"/>
          </p:nvPr>
        </p:nvSpPr>
        <p:spPr/>
        <p:txBody>
          <a:bodyPr/>
          <a:lstStyle/>
          <a:p>
            <a:fld id="{D63841ED-698E-4FA2-A711-C26966E1DD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55D5A8B-1EC9-470D-A70A-D81A263BB06F}" type="datetimeFigureOut">
              <a:rPr lang="en-US" smtClean="0"/>
              <a:t>09/02/2016</a:t>
            </a:fld>
            <a:endParaRPr lang="en-US"/>
          </a:p>
        </p:txBody>
      </p:sp>
      <p:sp>
        <p:nvSpPr>
          <p:cNvPr id="9" name="Slide Number Placeholder 8"/>
          <p:cNvSpPr>
            <a:spLocks noGrp="1"/>
          </p:cNvSpPr>
          <p:nvPr>
            <p:ph type="sldNum" sz="quarter" idx="11"/>
          </p:nvPr>
        </p:nvSpPr>
        <p:spPr/>
        <p:txBody>
          <a:bodyPr/>
          <a:lstStyle/>
          <a:p>
            <a:fld id="{D63841ED-698E-4FA2-A711-C26966E1DD3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55D5A8B-1EC9-470D-A70A-D81A263BB06F}" type="datetimeFigureOut">
              <a:rPr lang="en-US" smtClean="0"/>
              <a:t>09/02/2016</a:t>
            </a:fld>
            <a:endParaRPr lang="en-US"/>
          </a:p>
        </p:txBody>
      </p:sp>
      <p:sp>
        <p:nvSpPr>
          <p:cNvPr id="15" name="Slide Number Placeholder 14"/>
          <p:cNvSpPr>
            <a:spLocks noGrp="1"/>
          </p:cNvSpPr>
          <p:nvPr>
            <p:ph type="sldNum" sz="quarter" idx="11"/>
          </p:nvPr>
        </p:nvSpPr>
        <p:spPr/>
        <p:txBody>
          <a:bodyPr/>
          <a:lstStyle/>
          <a:p>
            <a:fld id="{D63841ED-698E-4FA2-A711-C26966E1DD3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55D5A8B-1EC9-470D-A70A-D81A263BB06F}" type="datetimeFigureOut">
              <a:rPr lang="en-US" smtClean="0"/>
              <a:t>09/02/2016</a:t>
            </a:fld>
            <a:endParaRPr lang="en-US"/>
          </a:p>
        </p:txBody>
      </p:sp>
      <p:sp>
        <p:nvSpPr>
          <p:cNvPr id="8" name="Slide Number Placeholder 7"/>
          <p:cNvSpPr>
            <a:spLocks noGrp="1"/>
          </p:cNvSpPr>
          <p:nvPr>
            <p:ph type="sldNum" sz="quarter" idx="11"/>
          </p:nvPr>
        </p:nvSpPr>
        <p:spPr/>
        <p:txBody>
          <a:bodyPr/>
          <a:lstStyle/>
          <a:p>
            <a:fld id="{D63841ED-698E-4FA2-A711-C26966E1DD3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5D5A8B-1EC9-470D-A70A-D81A263BB06F}" type="datetimeFigureOut">
              <a:rPr lang="en-US" smtClean="0"/>
              <a:t>09/02/2016</a:t>
            </a:fld>
            <a:endParaRPr lang="en-US"/>
          </a:p>
        </p:txBody>
      </p:sp>
      <p:sp>
        <p:nvSpPr>
          <p:cNvPr id="6" name="Slide Number Placeholder 5"/>
          <p:cNvSpPr>
            <a:spLocks noGrp="1"/>
          </p:cNvSpPr>
          <p:nvPr>
            <p:ph type="sldNum" sz="quarter" idx="11"/>
          </p:nvPr>
        </p:nvSpPr>
        <p:spPr/>
        <p:txBody>
          <a:bodyPr/>
          <a:lstStyle/>
          <a:p>
            <a:fld id="{D63841ED-698E-4FA2-A711-C26966E1DD3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55D5A8B-1EC9-470D-A70A-D81A263BB06F}" type="datetimeFigureOut">
              <a:rPr lang="en-US" smtClean="0"/>
              <a:t>09/02/2016</a:t>
            </a:fld>
            <a:endParaRPr lang="en-US"/>
          </a:p>
        </p:txBody>
      </p:sp>
      <p:sp>
        <p:nvSpPr>
          <p:cNvPr id="16" name="Slide Number Placeholder 15"/>
          <p:cNvSpPr>
            <a:spLocks noGrp="1"/>
          </p:cNvSpPr>
          <p:nvPr>
            <p:ph type="sldNum" sz="quarter" idx="11"/>
          </p:nvPr>
        </p:nvSpPr>
        <p:spPr/>
        <p:txBody>
          <a:bodyPr/>
          <a:lstStyle/>
          <a:p>
            <a:fld id="{D63841ED-698E-4FA2-A711-C26966E1DD3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55D5A8B-1EC9-470D-A70A-D81A263BB06F}" type="datetimeFigureOut">
              <a:rPr lang="en-US" smtClean="0"/>
              <a:t>09/02/2016</a:t>
            </a:fld>
            <a:endParaRPr lang="en-US"/>
          </a:p>
        </p:txBody>
      </p:sp>
      <p:sp>
        <p:nvSpPr>
          <p:cNvPr id="14" name="Slide Number Placeholder 13"/>
          <p:cNvSpPr>
            <a:spLocks noGrp="1"/>
          </p:cNvSpPr>
          <p:nvPr>
            <p:ph type="sldNum" sz="quarter" idx="11"/>
          </p:nvPr>
        </p:nvSpPr>
        <p:spPr/>
        <p:txBody>
          <a:bodyPr/>
          <a:lstStyle/>
          <a:p>
            <a:fld id="{D63841ED-698E-4FA2-A711-C26966E1DD3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55D5A8B-1EC9-470D-A70A-D81A263BB06F}" type="datetimeFigureOut">
              <a:rPr lang="en-US" smtClean="0"/>
              <a:t>09/02/2016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63841ED-698E-4FA2-A711-C26966E1DD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715000"/>
            <a:ext cx="7543800" cy="914400"/>
          </a:xfrm>
        </p:spPr>
        <p:txBody>
          <a:bodyPr/>
          <a:lstStyle/>
          <a:p>
            <a:r>
              <a:rPr lang="en-US" sz="2200" dirty="0"/>
              <a:t>U.S. Department of Justice </a:t>
            </a:r>
            <a:br>
              <a:rPr lang="en-US" sz="2200" dirty="0"/>
            </a:br>
            <a:r>
              <a:rPr lang="en-US" sz="2200" dirty="0"/>
              <a:t>Office of the Inspector </a:t>
            </a:r>
            <a:r>
              <a:rPr lang="en-US" sz="2200" dirty="0" smtClean="0"/>
              <a:t>General</a:t>
            </a:r>
            <a:endParaRPr lang="en-US" sz="2200" dirty="0"/>
          </a:p>
        </p:txBody>
      </p:sp>
      <p:pic>
        <p:nvPicPr>
          <p:cNvPr id="4" name="Content Placeholder 3" descr="blueseal"/>
          <p:cNvPicPr>
            <a:picLocks noGrp="1"/>
          </p:cNvPicPr>
          <p:nvPr>
            <p:ph idx="1"/>
          </p:nvPr>
        </p:nvPicPr>
        <p:blipFill rotWithShape="1">
          <a:blip r:embed="rId2"/>
          <a:srcRect l="5799" t="5811" r="4347" b="4407"/>
          <a:stretch/>
        </p:blipFill>
        <p:spPr bwMode="auto">
          <a:xfrm>
            <a:off x="3048000" y="457200"/>
            <a:ext cx="2971800" cy="2667000"/>
          </a:xfrm>
          <a:prstGeom prst="ellipse">
            <a:avLst/>
          </a:prstGeom>
          <a:noFill/>
          <a:ln w="9525">
            <a:noFill/>
            <a:miter lim="800000"/>
            <a:headEnd/>
            <a:tailEnd/>
          </a:ln>
        </p:spPr>
      </p:pic>
      <p:sp>
        <p:nvSpPr>
          <p:cNvPr id="9" name="TextBox 8"/>
          <p:cNvSpPr txBox="1"/>
          <p:nvPr/>
        </p:nvSpPr>
        <p:spPr>
          <a:xfrm>
            <a:off x="228600" y="3581400"/>
            <a:ext cx="8915400" cy="1969770"/>
          </a:xfrm>
          <a:prstGeom prst="rect">
            <a:avLst/>
          </a:prstGeom>
          <a:noFill/>
        </p:spPr>
        <p:txBody>
          <a:bodyPr wrap="square" rtlCol="0">
            <a:spAutoFit/>
          </a:bodyPr>
          <a:lstStyle/>
          <a:p>
            <a:pPr algn="ctr"/>
            <a:r>
              <a:rPr lang="en-US" sz="3000" dirty="0" smtClean="0">
                <a:solidFill>
                  <a:schemeClr val="accent1">
                    <a:lumMod val="60000"/>
                    <a:lumOff val="40000"/>
                  </a:schemeClr>
                </a:solidFill>
                <a:latin typeface="+mj-lt"/>
              </a:rPr>
              <a:t>Audit </a:t>
            </a:r>
            <a:r>
              <a:rPr lang="en-US" sz="3000" dirty="0">
                <a:solidFill>
                  <a:schemeClr val="accent1">
                    <a:lumMod val="60000"/>
                    <a:lumOff val="40000"/>
                  </a:schemeClr>
                </a:solidFill>
                <a:latin typeface="+mj-lt"/>
              </a:rPr>
              <a:t>of the Drug Enforcement </a:t>
            </a:r>
            <a:r>
              <a:rPr lang="en-US" sz="3000" dirty="0" smtClean="0">
                <a:solidFill>
                  <a:schemeClr val="accent1">
                    <a:lumMod val="60000"/>
                    <a:lumOff val="40000"/>
                  </a:schemeClr>
                </a:solidFill>
                <a:latin typeface="+mj-lt"/>
              </a:rPr>
              <a:t>Administration’s</a:t>
            </a:r>
          </a:p>
          <a:p>
            <a:pPr algn="ctr"/>
            <a:r>
              <a:rPr lang="en-US" sz="3000" dirty="0" smtClean="0">
                <a:solidFill>
                  <a:schemeClr val="accent1">
                    <a:lumMod val="60000"/>
                    <a:lumOff val="40000"/>
                  </a:schemeClr>
                </a:solidFill>
                <a:latin typeface="+mj-lt"/>
              </a:rPr>
              <a:t>Aviation </a:t>
            </a:r>
            <a:r>
              <a:rPr lang="en-US" sz="3000" dirty="0">
                <a:solidFill>
                  <a:schemeClr val="accent1">
                    <a:lumMod val="60000"/>
                    <a:lumOff val="40000"/>
                  </a:schemeClr>
                </a:solidFill>
                <a:latin typeface="+mj-lt"/>
              </a:rPr>
              <a:t>Operations </a:t>
            </a:r>
            <a:r>
              <a:rPr lang="en-US" sz="3000" dirty="0" smtClean="0">
                <a:solidFill>
                  <a:schemeClr val="accent1">
                    <a:lumMod val="60000"/>
                    <a:lumOff val="40000"/>
                  </a:schemeClr>
                </a:solidFill>
                <a:latin typeface="+mj-lt"/>
              </a:rPr>
              <a:t>With </a:t>
            </a:r>
            <a:r>
              <a:rPr lang="en-US" sz="3000" dirty="0">
                <a:solidFill>
                  <a:schemeClr val="accent1">
                    <a:lumMod val="60000"/>
                    <a:lumOff val="40000"/>
                  </a:schemeClr>
                </a:solidFill>
                <a:latin typeface="+mj-lt"/>
              </a:rPr>
              <a:t>the </a:t>
            </a:r>
            <a:endParaRPr lang="en-US" sz="3000" dirty="0" smtClean="0">
              <a:solidFill>
                <a:schemeClr val="accent1">
                  <a:lumMod val="60000"/>
                  <a:lumOff val="40000"/>
                </a:schemeClr>
              </a:solidFill>
              <a:latin typeface="+mj-lt"/>
            </a:endParaRPr>
          </a:p>
          <a:p>
            <a:pPr algn="ctr"/>
            <a:r>
              <a:rPr lang="en-US" sz="3000" dirty="0" smtClean="0">
                <a:solidFill>
                  <a:schemeClr val="accent1">
                    <a:lumMod val="60000"/>
                    <a:lumOff val="40000"/>
                  </a:schemeClr>
                </a:solidFill>
                <a:latin typeface="+mj-lt"/>
              </a:rPr>
              <a:t>Department </a:t>
            </a:r>
            <a:r>
              <a:rPr lang="en-US" sz="3000" dirty="0">
                <a:solidFill>
                  <a:schemeClr val="accent1">
                    <a:lumMod val="60000"/>
                    <a:lumOff val="40000"/>
                  </a:schemeClr>
                </a:solidFill>
                <a:latin typeface="+mj-lt"/>
              </a:rPr>
              <a:t>Of Defense In Afghanistan</a:t>
            </a:r>
            <a:r>
              <a:rPr lang="en-US" sz="3200" dirty="0">
                <a:solidFill>
                  <a:schemeClr val="accent1">
                    <a:lumMod val="60000"/>
                    <a:lumOff val="40000"/>
                  </a:schemeClr>
                </a:solidFill>
                <a:latin typeface="Baskerville Old Face" panose="02020602080505020303" pitchFamily="18" charset="0"/>
              </a:rPr>
              <a:t/>
            </a:r>
            <a:br>
              <a:rPr lang="en-US" sz="3200" dirty="0">
                <a:solidFill>
                  <a:schemeClr val="accent1">
                    <a:lumMod val="60000"/>
                    <a:lumOff val="40000"/>
                  </a:schemeClr>
                </a:solidFill>
                <a:latin typeface="Baskerville Old Face" panose="02020602080505020303" pitchFamily="18" charset="0"/>
              </a:rPr>
            </a:br>
            <a:endParaRPr lang="en-US" sz="3200" dirty="0">
              <a:solidFill>
                <a:schemeClr val="accent1">
                  <a:lumMod val="60000"/>
                  <a:lumOff val="40000"/>
                </a:schemeClr>
              </a:solidFill>
              <a:latin typeface="Baskerville Old Face" panose="02020602080505020303" pitchFamily="18" charset="0"/>
            </a:endParaRPr>
          </a:p>
        </p:txBody>
      </p:sp>
    </p:spTree>
    <p:extLst>
      <p:ext uri="{BB962C8B-B14F-4D97-AF65-F5344CB8AC3E}">
        <p14:creationId xmlns:p14="http://schemas.microsoft.com/office/powerpoint/2010/main" val="311896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3" name="TextBox 2"/>
          <p:cNvSpPr txBox="1"/>
          <p:nvPr/>
        </p:nvSpPr>
        <p:spPr>
          <a:xfrm>
            <a:off x="1174898" y="685800"/>
            <a:ext cx="6934200" cy="892552"/>
          </a:xfrm>
          <a:prstGeom prst="rect">
            <a:avLst/>
          </a:prstGeom>
          <a:noFill/>
        </p:spPr>
        <p:txBody>
          <a:bodyPr wrap="square" rtlCol="0">
            <a:spAutoFit/>
          </a:bodyPr>
          <a:lstStyle/>
          <a:p>
            <a:pPr algn="ctr"/>
            <a:r>
              <a:rPr lang="en-US" sz="2600" dirty="0" smtClean="0"/>
              <a:t>DEA’s Technical Evaluation for Procurement of the Global Discovery Aircraft</a:t>
            </a:r>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2749717940"/>
              </p:ext>
            </p:extLst>
          </p:nvPr>
        </p:nvGraphicFramePr>
        <p:xfrm>
          <a:off x="685800" y="1828800"/>
          <a:ext cx="8077201" cy="3733801"/>
        </p:xfrm>
        <a:graphic>
          <a:graphicData uri="http://schemas.openxmlformats.org/drawingml/2006/table">
            <a:tbl>
              <a:tblPr firstRow="1" firstCol="1" bandRow="1">
                <a:tableStyleId>{08FB837D-C827-4EFA-A057-4D05807E0F7C}</a:tableStyleId>
              </a:tblPr>
              <a:tblGrid>
                <a:gridCol w="3246718"/>
                <a:gridCol w="1553884"/>
                <a:gridCol w="1143000"/>
                <a:gridCol w="1143000"/>
                <a:gridCol w="990599"/>
              </a:tblGrid>
              <a:tr h="1002763">
                <a:tc>
                  <a:txBody>
                    <a:bodyPr/>
                    <a:lstStyle/>
                    <a:p>
                      <a:pPr marL="0" marR="0" indent="0" algn="ctr">
                        <a:spcBef>
                          <a:spcPts val="0"/>
                        </a:spcBef>
                        <a:spcAft>
                          <a:spcPts val="0"/>
                        </a:spcAft>
                      </a:pPr>
                      <a:r>
                        <a:rPr lang="en-US" sz="1600" dirty="0">
                          <a:effectLst/>
                        </a:rPr>
                        <a:t>Company</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Aircraft </a:t>
                      </a:r>
                      <a:r>
                        <a:rPr lang="en-US" sz="1600" dirty="0" smtClean="0">
                          <a:effectLst/>
                        </a:rPr>
                        <a:t>Offered</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Offer Price</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Factor 1 Technical Evaluation </a:t>
                      </a:r>
                      <a:r>
                        <a:rPr lang="en-US" sz="1600" dirty="0" smtClean="0">
                          <a:effectLst/>
                        </a:rPr>
                        <a:t>Score</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Pass/Fail based on Factor 1</a:t>
                      </a:r>
                      <a:endParaRPr lang="en-US" sz="1600" dirty="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Nordic Aviation Contractor A/S</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300 </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$2,600,000</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9</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Fail</a:t>
                      </a:r>
                      <a:endParaRPr lang="en-US" sz="160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CSI Aviation Service, Inc.</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a:t>
                      </a:r>
                      <a:r>
                        <a:rPr lang="en-US" sz="1600" dirty="0" smtClean="0">
                          <a:effectLst/>
                        </a:rPr>
                        <a:t>320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a:t>
                      </a:r>
                      <a:r>
                        <a:rPr lang="en-US" sz="1600" dirty="0" smtClean="0">
                          <a:effectLst/>
                        </a:rPr>
                        <a:t>4,834,375</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19</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Fail</a:t>
                      </a:r>
                      <a:endParaRPr lang="en-US" sz="160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Nordic Aviation Contractor A/S</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a:t>
                      </a:r>
                      <a:r>
                        <a:rPr lang="en-US" sz="1600" dirty="0" smtClean="0">
                          <a:effectLst/>
                        </a:rPr>
                        <a:t>320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$4,300,000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21</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Fail</a:t>
                      </a:r>
                      <a:endParaRPr lang="en-US" sz="160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Nordic Aviation Contractor A/S</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a:t>
                      </a:r>
                      <a:r>
                        <a:rPr lang="en-US" sz="1600" dirty="0" smtClean="0">
                          <a:effectLst/>
                        </a:rPr>
                        <a:t>300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$5,200,000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24</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Pass</a:t>
                      </a:r>
                      <a:endParaRPr lang="en-US" sz="160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CSI Aviation Services, Inc.</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a:t>
                      </a:r>
                      <a:r>
                        <a:rPr lang="en-US" sz="1600" dirty="0" smtClean="0">
                          <a:effectLst/>
                        </a:rPr>
                        <a:t>500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a:t>
                      </a:r>
                      <a:r>
                        <a:rPr lang="en-US" sz="1600" dirty="0" smtClean="0">
                          <a:effectLst/>
                        </a:rPr>
                        <a:t>8,588,965</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29</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Pass</a:t>
                      </a:r>
                      <a:endParaRPr lang="en-US" sz="1600" dirty="0">
                        <a:effectLst/>
                        <a:latin typeface="Verdana"/>
                        <a:ea typeface="Times New Roman"/>
                        <a:cs typeface="Times New Roman"/>
                      </a:endParaRPr>
                    </a:p>
                  </a:txBody>
                  <a:tcPr marL="68580" marR="68580" marT="0" marB="0" anchor="b"/>
                </a:tc>
              </a:tr>
              <a:tr h="455173">
                <a:tc>
                  <a:txBody>
                    <a:bodyPr/>
                    <a:lstStyle/>
                    <a:p>
                      <a:pPr marL="0" marR="0" indent="0">
                        <a:spcBef>
                          <a:spcPts val="0"/>
                        </a:spcBef>
                        <a:spcAft>
                          <a:spcPts val="0"/>
                        </a:spcAft>
                      </a:pPr>
                      <a:r>
                        <a:rPr lang="en-US" sz="1600" b="0" dirty="0">
                          <a:effectLst/>
                        </a:rPr>
                        <a:t>CSI Aviation Services, Inc. </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Used ATR </a:t>
                      </a:r>
                      <a:r>
                        <a:rPr lang="en-US" sz="1600" dirty="0" smtClean="0">
                          <a:effectLst/>
                        </a:rPr>
                        <a:t>500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$9,997,680</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30</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Pass</a:t>
                      </a:r>
                      <a:endParaRPr lang="en-US" sz="1600" dirty="0">
                        <a:effectLst/>
                        <a:latin typeface="Verdana"/>
                        <a:ea typeface="Times New Roman"/>
                        <a:cs typeface="Times New Roman"/>
                      </a:endParaRPr>
                    </a:p>
                  </a:txBody>
                  <a:tcPr marL="68580" marR="68580" marT="0" marB="0" anchor="b"/>
                </a:tc>
              </a:tr>
            </a:tbl>
          </a:graphicData>
        </a:graphic>
      </p:graphicFrame>
      <p:pic>
        <p:nvPicPr>
          <p:cNvPr id="7"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94604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Rectangle 4"/>
          <p:cNvSpPr/>
          <p:nvPr/>
        </p:nvSpPr>
        <p:spPr>
          <a:xfrm>
            <a:off x="592766" y="2209800"/>
            <a:ext cx="8001000" cy="2554545"/>
          </a:xfrm>
          <a:prstGeom prst="rect">
            <a:avLst/>
          </a:prstGeom>
        </p:spPr>
        <p:txBody>
          <a:bodyPr wrap="square">
            <a:spAutoFit/>
          </a:bodyPr>
          <a:lstStyle/>
          <a:p>
            <a:pPr lvl="0"/>
            <a:r>
              <a:rPr lang="en-US" sz="2000" dirty="0" smtClean="0"/>
              <a:t>Specifically</a:t>
            </a:r>
            <a:r>
              <a:rPr lang="en-US" sz="2000" dirty="0"/>
              <a:t>, </a:t>
            </a:r>
            <a:r>
              <a:rPr lang="en-US" sz="2000" dirty="0" smtClean="0"/>
              <a:t>DEA:</a:t>
            </a:r>
          </a:p>
          <a:p>
            <a:pPr lvl="0"/>
            <a:endParaRPr lang="en-US" sz="2000" dirty="0"/>
          </a:p>
          <a:p>
            <a:pPr marL="285750" lvl="0" indent="-285750">
              <a:buFont typeface="Arial" panose="020B0604020202020204" pitchFamily="34" charset="0"/>
              <a:buChar char="•"/>
            </a:pPr>
            <a:r>
              <a:rPr lang="en-US" sz="2000" dirty="0" smtClean="0"/>
              <a:t>did </a:t>
            </a:r>
            <a:r>
              <a:rPr lang="en-US" sz="2000" dirty="0"/>
              <a:t>not ensure that legitimate needs were identified and trade-offs </a:t>
            </a:r>
            <a:r>
              <a:rPr lang="en-US" sz="2000" dirty="0" smtClean="0"/>
              <a:t>evaluated to </a:t>
            </a:r>
            <a:r>
              <a:rPr lang="en-US" sz="2000" dirty="0"/>
              <a:t>ensure that the aircraft being purchased met operational needs in the most cost‑effective manner.  </a:t>
            </a:r>
            <a:endParaRPr lang="en-US" sz="2000" dirty="0" smtClean="0"/>
          </a:p>
          <a:p>
            <a:pPr lvl="0"/>
            <a:endParaRPr lang="en-US" sz="2000" dirty="0"/>
          </a:p>
          <a:p>
            <a:pPr marL="285750" lvl="0" indent="-285750">
              <a:buFont typeface="Arial" panose="020B0604020202020204" pitchFamily="34" charset="0"/>
              <a:buChar char="•"/>
            </a:pPr>
            <a:r>
              <a:rPr lang="en-US" sz="2000" dirty="0" smtClean="0"/>
              <a:t>failed </a:t>
            </a:r>
            <a:r>
              <a:rPr lang="en-US" sz="2000" dirty="0"/>
              <a:t>to evaluate, as required by the FAR, each bid received on all the factors it listed in its solicitation.  </a:t>
            </a:r>
          </a:p>
        </p:txBody>
      </p:sp>
      <p:sp>
        <p:nvSpPr>
          <p:cNvPr id="6" name="TextBox 5"/>
          <p:cNvSpPr txBox="1"/>
          <p:nvPr/>
        </p:nvSpPr>
        <p:spPr>
          <a:xfrm>
            <a:off x="496186" y="945054"/>
            <a:ext cx="8229600" cy="830997"/>
          </a:xfrm>
          <a:prstGeom prst="rect">
            <a:avLst/>
          </a:prstGeom>
          <a:noFill/>
        </p:spPr>
        <p:txBody>
          <a:bodyPr wrap="square" rtlCol="0">
            <a:spAutoFit/>
          </a:bodyPr>
          <a:lstStyle/>
          <a:p>
            <a:pPr lvl="0" algn="ctr"/>
            <a:r>
              <a:rPr lang="en-US" sz="2400" dirty="0" smtClean="0"/>
              <a:t>We found that the </a:t>
            </a:r>
            <a:r>
              <a:rPr lang="en-US" sz="2400" dirty="0"/>
              <a:t>DEA did not fully comply with </a:t>
            </a:r>
            <a:r>
              <a:rPr lang="en-US" sz="2400" dirty="0" smtClean="0"/>
              <a:t>the FAR </a:t>
            </a:r>
            <a:r>
              <a:rPr lang="en-US" sz="2400" dirty="0"/>
              <a:t>and its own solicitation in purchasing the aircraft.  </a:t>
            </a:r>
          </a:p>
        </p:txBody>
      </p:sp>
      <p:pic>
        <p:nvPicPr>
          <p:cNvPr id="7"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68867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4"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500286744"/>
              </p:ext>
            </p:extLst>
          </p:nvPr>
        </p:nvGraphicFramePr>
        <p:xfrm>
          <a:off x="609600" y="2362200"/>
          <a:ext cx="7849183" cy="1863862"/>
        </p:xfrm>
        <a:graphic>
          <a:graphicData uri="http://schemas.openxmlformats.org/drawingml/2006/table">
            <a:tbl>
              <a:tblPr firstRow="1" firstCol="1" bandRow="1">
                <a:tableStyleId>{08FB837D-C827-4EFA-A057-4D05807E0F7C}</a:tableStyleId>
              </a:tblPr>
              <a:tblGrid>
                <a:gridCol w="1981200"/>
                <a:gridCol w="2057400"/>
                <a:gridCol w="2272234"/>
                <a:gridCol w="1538349"/>
              </a:tblGrid>
              <a:tr h="301170">
                <a:tc>
                  <a:txBody>
                    <a:bodyPr/>
                    <a:lstStyle/>
                    <a:p>
                      <a:pPr marL="0" marR="0" algn="ctr">
                        <a:spcBef>
                          <a:spcPts val="0"/>
                        </a:spcBef>
                        <a:spcAft>
                          <a:spcPts val="0"/>
                        </a:spcAft>
                      </a:pPr>
                      <a:r>
                        <a:rPr lang="en-US" sz="1600" dirty="0">
                          <a:effectLst/>
                        </a:rPr>
                        <a:t>Date</a:t>
                      </a:r>
                      <a:endParaRPr lang="en-US" sz="1600" dirty="0">
                        <a:effectLst/>
                        <a:latin typeface="Verdana"/>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a:effectLst/>
                        </a:rPr>
                        <a:t>DEA Support Provided</a:t>
                      </a:r>
                      <a:endParaRPr lang="en-US" sz="1600" dirty="0">
                        <a:effectLst/>
                        <a:latin typeface="Verdana"/>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a:effectLst/>
                        </a:rPr>
                        <a:t>Purpose of Flight Missions</a:t>
                      </a:r>
                      <a:endParaRPr lang="en-US" sz="1600" dirty="0">
                        <a:effectLst/>
                        <a:latin typeface="Verdana"/>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a:effectLst/>
                        </a:rPr>
                        <a:t>Missions Flown</a:t>
                      </a:r>
                      <a:endParaRPr lang="en-US" sz="1600" dirty="0">
                        <a:effectLst/>
                        <a:latin typeface="Verdana"/>
                        <a:ea typeface="Times New Roman"/>
                        <a:cs typeface="Times New Roman"/>
                      </a:endParaRPr>
                    </a:p>
                  </a:txBody>
                  <a:tcPr marL="68580" marR="68580" marT="0" marB="0" anchor="ctr"/>
                </a:tc>
              </a:tr>
              <a:tr h="513105">
                <a:tc>
                  <a:txBody>
                    <a:bodyPr/>
                    <a:lstStyle/>
                    <a:p>
                      <a:pPr marL="0" marR="0" algn="ctr">
                        <a:spcBef>
                          <a:spcPts val="0"/>
                        </a:spcBef>
                        <a:spcAft>
                          <a:spcPts val="0"/>
                        </a:spcAft>
                      </a:pPr>
                      <a:r>
                        <a:rPr lang="en-US" sz="1600" b="0" dirty="0">
                          <a:effectLst/>
                        </a:rPr>
                        <a:t>10/01/08 – 09/31/10</a:t>
                      </a:r>
                      <a:endParaRPr lang="en-US" sz="1600" b="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Flight Logs</a:t>
                      </a:r>
                      <a:endParaRPr lang="en-US" sz="1600" dirty="0">
                        <a:effectLst/>
                        <a:latin typeface="Verdana"/>
                        <a:ea typeface="Times New Roman"/>
                        <a:cs typeface="Times New Roman"/>
                      </a:endParaRPr>
                    </a:p>
                  </a:txBody>
                  <a:tcPr marL="68580" marR="68580" marT="0" marB="0" anchor="b"/>
                </a:tc>
                <a:tc rowSpan="2">
                  <a:txBody>
                    <a:bodyPr/>
                    <a:lstStyle/>
                    <a:p>
                      <a:pPr marL="0" marR="0" algn="ctr">
                        <a:spcBef>
                          <a:spcPts val="0"/>
                        </a:spcBef>
                        <a:spcAft>
                          <a:spcPts val="0"/>
                        </a:spcAft>
                      </a:pPr>
                      <a:r>
                        <a:rPr lang="en-US" sz="1600" dirty="0">
                          <a:effectLst/>
                        </a:rPr>
                        <a:t>Transport personnel; evidence; equipment; and prisoners.</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119</a:t>
                      </a:r>
                      <a:endParaRPr lang="en-US" sz="1600" dirty="0">
                        <a:effectLst/>
                        <a:latin typeface="Verdana"/>
                        <a:ea typeface="Times New Roman"/>
                        <a:cs typeface="Times New Roman"/>
                      </a:endParaRPr>
                    </a:p>
                  </a:txBody>
                  <a:tcPr marL="68580" marR="68580" marT="0" marB="0" anchor="b"/>
                </a:tc>
              </a:tr>
              <a:tr h="488008">
                <a:tc>
                  <a:txBody>
                    <a:bodyPr/>
                    <a:lstStyle/>
                    <a:p>
                      <a:pPr marL="0" marR="0" algn="ctr">
                        <a:spcBef>
                          <a:spcPts val="0"/>
                        </a:spcBef>
                        <a:spcAft>
                          <a:spcPts val="0"/>
                        </a:spcAft>
                      </a:pPr>
                      <a:r>
                        <a:rPr lang="en-US" sz="1600" b="0" dirty="0">
                          <a:effectLst/>
                        </a:rPr>
                        <a:t>10/01/10 – 03/19/12</a:t>
                      </a:r>
                      <a:endParaRPr lang="en-US" sz="1600" b="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Mission Reports</a:t>
                      </a:r>
                      <a:endParaRPr lang="en-US" sz="1600" dirty="0">
                        <a:effectLst/>
                        <a:latin typeface="Verdana"/>
                        <a:ea typeface="Times New Roman"/>
                        <a:cs typeface="Times New Roman"/>
                      </a:endParaRPr>
                    </a:p>
                  </a:txBody>
                  <a:tcPr marL="68580" marR="68580" marT="0" marB="0" anchor="b"/>
                </a:tc>
                <a:tc vMerge="1">
                  <a:txBody>
                    <a:bodyPr/>
                    <a:lstStyle/>
                    <a:p>
                      <a:endParaRPr lang="en-US"/>
                    </a:p>
                  </a:txBody>
                  <a:tcPr/>
                </a:tc>
                <a:tc>
                  <a:txBody>
                    <a:bodyPr/>
                    <a:lstStyle/>
                    <a:p>
                      <a:pPr marL="0" marR="0" algn="ctr">
                        <a:spcBef>
                          <a:spcPts val="0"/>
                        </a:spcBef>
                        <a:spcAft>
                          <a:spcPts val="0"/>
                        </a:spcAft>
                      </a:pPr>
                      <a:r>
                        <a:rPr lang="en-US" sz="1600" dirty="0">
                          <a:effectLst/>
                        </a:rPr>
                        <a:t>108</a:t>
                      </a:r>
                      <a:endParaRPr lang="en-US" sz="1600" dirty="0">
                        <a:effectLst/>
                        <a:latin typeface="Verdana"/>
                        <a:ea typeface="Times New Roman"/>
                        <a:cs typeface="Times New Roman"/>
                      </a:endParaRPr>
                    </a:p>
                  </a:txBody>
                  <a:tcPr marL="68580" marR="68580" marT="0" marB="0" anchor="b"/>
                </a:tc>
              </a:tr>
              <a:tr h="375069">
                <a:tc gridSpan="3">
                  <a:txBody>
                    <a:bodyPr/>
                    <a:lstStyle/>
                    <a:p>
                      <a:pPr marL="0" marR="0" algn="r">
                        <a:spcBef>
                          <a:spcPts val="0"/>
                        </a:spcBef>
                        <a:spcAft>
                          <a:spcPts val="0"/>
                        </a:spcAft>
                      </a:pPr>
                      <a:r>
                        <a:rPr lang="en-US" sz="1600" b="1" dirty="0">
                          <a:effectLst/>
                        </a:rPr>
                        <a:t>Total</a:t>
                      </a:r>
                      <a:endParaRPr lang="en-US" sz="1600" b="1" dirty="0">
                        <a:effectLst/>
                        <a:latin typeface="Verdana"/>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b="1" dirty="0">
                          <a:effectLst/>
                        </a:rPr>
                        <a:t>227</a:t>
                      </a:r>
                      <a:endParaRPr lang="en-US" sz="1600" b="1" dirty="0">
                        <a:effectLst/>
                        <a:latin typeface="Verdana"/>
                        <a:ea typeface="Times New Roman"/>
                        <a:cs typeface="Times New Roman"/>
                      </a:endParaRPr>
                    </a:p>
                  </a:txBody>
                  <a:tcPr marL="68580" marR="68580" marT="0" marB="0" anchor="b"/>
                </a:tc>
              </a:tr>
            </a:tbl>
          </a:graphicData>
        </a:graphic>
      </p:graphicFrame>
      <p:sp>
        <p:nvSpPr>
          <p:cNvPr id="6" name="TextBox 5"/>
          <p:cNvSpPr txBox="1"/>
          <p:nvPr/>
        </p:nvSpPr>
        <p:spPr>
          <a:xfrm>
            <a:off x="1417674" y="1150802"/>
            <a:ext cx="6248400" cy="892552"/>
          </a:xfrm>
          <a:prstGeom prst="rect">
            <a:avLst/>
          </a:prstGeom>
          <a:noFill/>
        </p:spPr>
        <p:txBody>
          <a:bodyPr wrap="square" rtlCol="0">
            <a:spAutoFit/>
          </a:bodyPr>
          <a:lstStyle/>
          <a:p>
            <a:pPr algn="ctr"/>
            <a:r>
              <a:rPr lang="en-US" sz="2600" dirty="0" smtClean="0"/>
              <a:t>ATR 500 Missions Flown</a:t>
            </a:r>
          </a:p>
          <a:p>
            <a:pPr algn="ctr"/>
            <a:r>
              <a:rPr lang="en-US" sz="2600" dirty="0" smtClean="0"/>
              <a:t>Between October 2008 and March 2012</a:t>
            </a:r>
            <a:endParaRPr lang="en-US" sz="2600" dirty="0"/>
          </a:p>
        </p:txBody>
      </p:sp>
    </p:spTree>
    <p:extLst>
      <p:ext uri="{BB962C8B-B14F-4D97-AF65-F5344CB8AC3E}">
        <p14:creationId xmlns:p14="http://schemas.microsoft.com/office/powerpoint/2010/main" val="2454451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2" name="Rectangle 1"/>
          <p:cNvSpPr/>
          <p:nvPr/>
        </p:nvSpPr>
        <p:spPr>
          <a:xfrm>
            <a:off x="1143000" y="1828800"/>
            <a:ext cx="7086600" cy="3477875"/>
          </a:xfrm>
          <a:prstGeom prst="rect">
            <a:avLst/>
          </a:prstGeom>
        </p:spPr>
        <p:txBody>
          <a:bodyPr wrap="square">
            <a:spAutoFit/>
          </a:bodyPr>
          <a:lstStyle/>
          <a:p>
            <a:pPr marL="285750" indent="-285750">
              <a:buFont typeface="Arial" panose="020B0604020202020204" pitchFamily="34" charset="0"/>
              <a:buChar char="•"/>
            </a:pPr>
            <a:r>
              <a:rPr lang="en-US" sz="2200" dirty="0" smtClean="0"/>
              <a:t>transferred its second most expensive aircraft to the DOD’s contractor without any documentation of the transfer;</a:t>
            </a:r>
            <a:endParaRPr lang="en-US" sz="2200" dirty="0"/>
          </a:p>
          <a:p>
            <a:endParaRPr lang="en-US" sz="2200" dirty="0"/>
          </a:p>
          <a:p>
            <a:pPr marL="285750" indent="-285750">
              <a:buFont typeface="Arial" panose="020B0604020202020204" pitchFamily="34" charset="0"/>
              <a:buChar char="•"/>
            </a:pPr>
            <a:r>
              <a:rPr lang="en-US" sz="2200" dirty="0" smtClean="0"/>
              <a:t>had no formal agreement with the DOD and its contractors documenting the parameters of the ATR 500’s modifications;</a:t>
            </a:r>
            <a:endParaRPr lang="en-US" sz="2200" dirty="0"/>
          </a:p>
          <a:p>
            <a:endParaRPr lang="en-US" sz="2200" dirty="0"/>
          </a:p>
          <a:p>
            <a:pPr marL="285750" indent="-285750">
              <a:buFont typeface="Arial" panose="020B0604020202020204" pitchFamily="34" charset="0"/>
              <a:buChar char="•"/>
            </a:pPr>
            <a:r>
              <a:rPr lang="en-US" sz="2200" dirty="0" smtClean="0"/>
              <a:t>and spent $8,467,591 on spare parts </a:t>
            </a:r>
            <a:r>
              <a:rPr lang="en-US" sz="2200" dirty="0"/>
              <a:t>for ATR 500 </a:t>
            </a:r>
            <a:r>
              <a:rPr lang="en-US" sz="2200" dirty="0" smtClean="0"/>
              <a:t>that is still un-flyable.</a:t>
            </a:r>
            <a:endParaRPr lang="en-US" sz="2200" dirty="0"/>
          </a:p>
        </p:txBody>
      </p:sp>
      <p:sp>
        <p:nvSpPr>
          <p:cNvPr id="3" name="TextBox 2"/>
          <p:cNvSpPr txBox="1"/>
          <p:nvPr/>
        </p:nvSpPr>
        <p:spPr>
          <a:xfrm>
            <a:off x="496186" y="945054"/>
            <a:ext cx="8229600" cy="1261884"/>
          </a:xfrm>
          <a:prstGeom prst="rect">
            <a:avLst/>
          </a:prstGeom>
          <a:noFill/>
        </p:spPr>
        <p:txBody>
          <a:bodyPr wrap="square" rtlCol="0">
            <a:spAutoFit/>
          </a:bodyPr>
          <a:lstStyle/>
          <a:p>
            <a:pPr lvl="0" algn="ctr"/>
            <a:r>
              <a:rPr lang="en-US" sz="2600" dirty="0" smtClean="0"/>
              <a:t>We found that the </a:t>
            </a:r>
            <a:r>
              <a:rPr lang="en-US" sz="2600" dirty="0"/>
              <a:t>DEA </a:t>
            </a:r>
            <a:r>
              <a:rPr lang="en-US" sz="2600" dirty="0" smtClean="0"/>
              <a:t>…</a:t>
            </a:r>
          </a:p>
          <a:p>
            <a:pPr lvl="0" algn="ctr"/>
            <a:endParaRPr lang="en-US" sz="2600" dirty="0"/>
          </a:p>
          <a:p>
            <a:pPr lvl="0" algn="ctr"/>
            <a:endParaRPr lang="en-US" sz="2400" dirty="0"/>
          </a:p>
        </p:txBody>
      </p:sp>
      <p:pic>
        <p:nvPicPr>
          <p:cNvPr id="5"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46994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3"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1500743321"/>
              </p:ext>
            </p:extLst>
          </p:nvPr>
        </p:nvGraphicFramePr>
        <p:xfrm>
          <a:off x="838200" y="152400"/>
          <a:ext cx="7772399" cy="573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162300" y="304800"/>
            <a:ext cx="2514600" cy="1295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bg1"/>
                </a:solidFill>
                <a:latin typeface="Calibri" panose="020F0502020204030204" pitchFamily="34" charset="0"/>
              </a:rPr>
              <a:t>Office of the Deputy Assistant Secretary of Defense for </a:t>
            </a:r>
            <a:r>
              <a:rPr lang="en-US" sz="1600" dirty="0" err="1">
                <a:solidFill>
                  <a:schemeClr val="bg1"/>
                </a:solidFill>
                <a:latin typeface="Calibri" panose="020F0502020204030204" pitchFamily="34" charset="0"/>
              </a:rPr>
              <a:t>Counternarcotics</a:t>
            </a:r>
            <a:r>
              <a:rPr lang="en-US" sz="1600" dirty="0">
                <a:solidFill>
                  <a:schemeClr val="bg1"/>
                </a:solidFill>
                <a:latin typeface="Calibri" panose="020F0502020204030204" pitchFamily="34" charset="0"/>
              </a:rPr>
              <a:t> and Global Threats</a:t>
            </a:r>
          </a:p>
        </p:txBody>
      </p:sp>
      <p:sp>
        <p:nvSpPr>
          <p:cNvPr id="7" name="Rounded Rectangle 6"/>
          <p:cNvSpPr/>
          <p:nvPr/>
        </p:nvSpPr>
        <p:spPr>
          <a:xfrm>
            <a:off x="4419600" y="1828800"/>
            <a:ext cx="3352800" cy="1066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bg1"/>
                </a:solidFill>
                <a:latin typeface="Calibri" panose="020F0502020204030204" pitchFamily="34" charset="0"/>
              </a:rPr>
              <a:t>Global Discovery Program Office Since February 2013</a:t>
            </a:r>
          </a:p>
          <a:p>
            <a:pPr lvl="0" algn="ctr"/>
            <a:r>
              <a:rPr lang="en-US" sz="1600" dirty="0" smtClean="0">
                <a:solidFill>
                  <a:schemeClr val="bg1"/>
                </a:solidFill>
                <a:latin typeface="Calibri" panose="020F0502020204030204" pitchFamily="34" charset="0"/>
              </a:rPr>
              <a:t>Army Research Laboratory (ARL)</a:t>
            </a:r>
            <a:endParaRPr lang="en-US" sz="1600" dirty="0">
              <a:solidFill>
                <a:schemeClr val="bg1"/>
              </a:solidFill>
              <a:latin typeface="Calibri" panose="020F0502020204030204" pitchFamily="34" charset="0"/>
            </a:endParaRPr>
          </a:p>
        </p:txBody>
      </p:sp>
      <p:sp>
        <p:nvSpPr>
          <p:cNvPr id="8" name="Rounded Rectangle 7"/>
          <p:cNvSpPr/>
          <p:nvPr/>
        </p:nvSpPr>
        <p:spPr>
          <a:xfrm>
            <a:off x="876300" y="1828800"/>
            <a:ext cx="3352800" cy="1066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bg1"/>
                </a:solidFill>
                <a:latin typeface="Calibri" panose="020F0502020204030204" pitchFamily="34" charset="0"/>
              </a:rPr>
              <a:t>Global Discovery Program Office</a:t>
            </a:r>
          </a:p>
          <a:p>
            <a:pPr lvl="0" algn="ctr"/>
            <a:r>
              <a:rPr lang="en-US" sz="1600" dirty="0" smtClean="0">
                <a:solidFill>
                  <a:schemeClr val="bg1"/>
                </a:solidFill>
                <a:latin typeface="Calibri" panose="020F0502020204030204" pitchFamily="34" charset="0"/>
              </a:rPr>
              <a:t>May 2010 – January 2013</a:t>
            </a:r>
          </a:p>
          <a:p>
            <a:pPr lvl="0" algn="ctr"/>
            <a:r>
              <a:rPr lang="en-US" sz="1600" dirty="0" smtClean="0">
                <a:solidFill>
                  <a:schemeClr val="bg1"/>
                </a:solidFill>
                <a:latin typeface="Calibri" panose="020F0502020204030204" pitchFamily="34" charset="0"/>
              </a:rPr>
              <a:t>Naval Surface Warfare Center </a:t>
            </a:r>
          </a:p>
          <a:p>
            <a:pPr lvl="0" algn="ctr"/>
            <a:r>
              <a:rPr lang="en-US" sz="1600" dirty="0" smtClean="0">
                <a:solidFill>
                  <a:schemeClr val="bg1"/>
                </a:solidFill>
                <a:latin typeface="Calibri" panose="020F0502020204030204" pitchFamily="34" charset="0"/>
              </a:rPr>
              <a:t>(NSWC Crane)</a:t>
            </a:r>
            <a:endParaRPr lang="en-US" sz="1600" dirty="0">
              <a:solidFill>
                <a:schemeClr val="bg1"/>
              </a:solidFill>
              <a:latin typeface="Calibri" panose="020F0502020204030204" pitchFamily="34" charset="0"/>
            </a:endParaRPr>
          </a:p>
        </p:txBody>
      </p:sp>
      <p:cxnSp>
        <p:nvCxnSpPr>
          <p:cNvPr id="9" name="Straight Connector 8"/>
          <p:cNvCxnSpPr/>
          <p:nvPr/>
        </p:nvCxnSpPr>
        <p:spPr>
          <a:xfrm>
            <a:off x="3505200" y="1600200"/>
            <a:ext cx="0" cy="2286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1600200"/>
            <a:ext cx="0" cy="2286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59637" y="3276600"/>
            <a:ext cx="2422451" cy="9144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bg1"/>
                </a:solidFill>
                <a:latin typeface="Calibri" panose="020F0502020204030204" pitchFamily="34" charset="0"/>
              </a:rPr>
              <a:t>Contractor</a:t>
            </a:r>
          </a:p>
          <a:p>
            <a:pPr lvl="0" algn="ctr"/>
            <a:r>
              <a:rPr lang="en-US" sz="1600" dirty="0" smtClean="0">
                <a:solidFill>
                  <a:schemeClr val="bg1"/>
                </a:solidFill>
                <a:latin typeface="Calibri" panose="020F0502020204030204" pitchFamily="34" charset="0"/>
              </a:rPr>
              <a:t>Concurrent Technologies Corporation (CTC)</a:t>
            </a:r>
            <a:endParaRPr lang="en-US" sz="1600" dirty="0">
              <a:solidFill>
                <a:schemeClr val="bg1"/>
              </a:solidFill>
              <a:latin typeface="Calibri" panose="020F0502020204030204" pitchFamily="34" charset="0"/>
            </a:endParaRPr>
          </a:p>
        </p:txBody>
      </p:sp>
      <p:sp>
        <p:nvSpPr>
          <p:cNvPr id="13" name="Rounded Rectangle 12"/>
          <p:cNvSpPr/>
          <p:nvPr/>
        </p:nvSpPr>
        <p:spPr>
          <a:xfrm>
            <a:off x="5067300" y="3226981"/>
            <a:ext cx="1905000" cy="1066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bg1"/>
                </a:solidFill>
                <a:latin typeface="Calibri" panose="020F0502020204030204" pitchFamily="34" charset="0"/>
              </a:rPr>
              <a:t>Contractor</a:t>
            </a:r>
          </a:p>
          <a:p>
            <a:pPr lvl="0" algn="ctr"/>
            <a:r>
              <a:rPr lang="en-US" sz="1600" dirty="0" smtClean="0">
                <a:solidFill>
                  <a:schemeClr val="bg1"/>
                </a:solidFill>
                <a:latin typeface="Calibri" panose="020F0502020204030204" pitchFamily="34" charset="0"/>
              </a:rPr>
              <a:t>Sierra Nevada Corporation (SNC)</a:t>
            </a:r>
            <a:endParaRPr lang="en-US" sz="1600" dirty="0">
              <a:solidFill>
                <a:schemeClr val="bg1"/>
              </a:solidFill>
              <a:latin typeface="Calibri" panose="020F0502020204030204" pitchFamily="34" charset="0"/>
            </a:endParaRPr>
          </a:p>
        </p:txBody>
      </p:sp>
      <p:cxnSp>
        <p:nvCxnSpPr>
          <p:cNvPr id="14" name="Straight Connector 13"/>
          <p:cNvCxnSpPr/>
          <p:nvPr/>
        </p:nvCxnSpPr>
        <p:spPr>
          <a:xfrm>
            <a:off x="2438400" y="2895600"/>
            <a:ext cx="0" cy="3810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2895600"/>
            <a:ext cx="0" cy="3810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565451" y="4671556"/>
            <a:ext cx="1562100" cy="1066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chemeClr val="bg1"/>
                </a:solidFill>
                <a:latin typeface="Calibri" panose="020F0502020204030204" pitchFamily="34" charset="0"/>
              </a:rPr>
              <a:t>Subcontractor</a:t>
            </a:r>
          </a:p>
          <a:p>
            <a:pPr lvl="0" algn="ctr"/>
            <a:r>
              <a:rPr lang="en-US" sz="1600" dirty="0" smtClean="0">
                <a:solidFill>
                  <a:schemeClr val="bg1"/>
                </a:solidFill>
                <a:latin typeface="Calibri" panose="020F0502020204030204" pitchFamily="34" charset="0"/>
              </a:rPr>
              <a:t>Summit Aviation</a:t>
            </a:r>
            <a:endParaRPr lang="en-US" sz="1600" dirty="0">
              <a:solidFill>
                <a:schemeClr val="bg1"/>
              </a:solidFill>
              <a:latin typeface="Calibri" panose="020F0502020204030204" pitchFamily="34" charset="0"/>
            </a:endParaRPr>
          </a:p>
        </p:txBody>
      </p:sp>
      <p:cxnSp>
        <p:nvCxnSpPr>
          <p:cNvPr id="22" name="Straight Connector 21"/>
          <p:cNvCxnSpPr/>
          <p:nvPr/>
        </p:nvCxnSpPr>
        <p:spPr>
          <a:xfrm flipH="1">
            <a:off x="2457449" y="4141381"/>
            <a:ext cx="1" cy="35441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8400" y="4495800"/>
            <a:ext cx="1447800" cy="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6200" y="4495800"/>
            <a:ext cx="0" cy="175756"/>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9800" y="4293781"/>
            <a:ext cx="0" cy="20201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572000" y="4495800"/>
            <a:ext cx="1447800" cy="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4495800"/>
            <a:ext cx="0" cy="175756"/>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2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744" y="304800"/>
            <a:ext cx="6781800" cy="1015663"/>
          </a:xfrm>
          <a:prstGeom prst="rect">
            <a:avLst/>
          </a:prstGeom>
          <a:noFill/>
        </p:spPr>
        <p:txBody>
          <a:bodyPr wrap="square" rtlCol="0">
            <a:spAutoFit/>
          </a:bodyPr>
          <a:lstStyle/>
          <a:p>
            <a:pPr algn="ctr"/>
            <a:r>
              <a:rPr lang="en-US" sz="3000" dirty="0" smtClean="0"/>
              <a:t>DOD’s Funding for the Global Discovery Program </a:t>
            </a:r>
            <a:endParaRPr lang="en-US" sz="3000" dirty="0"/>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7"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1984546667"/>
              </p:ext>
            </p:extLst>
          </p:nvPr>
        </p:nvGraphicFramePr>
        <p:xfrm>
          <a:off x="914400" y="1600200"/>
          <a:ext cx="7239000" cy="3962398"/>
        </p:xfrm>
        <a:graphic>
          <a:graphicData uri="http://schemas.openxmlformats.org/drawingml/2006/table">
            <a:tbl>
              <a:tblPr firstRow="1" firstCol="1" bandRow="1">
                <a:tableStyleId>{93296810-A885-4BE3-A3E7-6D5BEEA58F35}</a:tableStyleId>
              </a:tblPr>
              <a:tblGrid>
                <a:gridCol w="1804535"/>
                <a:gridCol w="1508299"/>
                <a:gridCol w="1963083"/>
                <a:gridCol w="1963083"/>
              </a:tblGrid>
              <a:tr h="942781">
                <a:tc>
                  <a:txBody>
                    <a:bodyPr/>
                    <a:lstStyle/>
                    <a:p>
                      <a:pPr marL="0" marR="0" indent="0" algn="ctr">
                        <a:spcBef>
                          <a:spcPts val="0"/>
                        </a:spcBef>
                        <a:spcAft>
                          <a:spcPts val="0"/>
                        </a:spcAft>
                      </a:pPr>
                      <a:r>
                        <a:rPr lang="en-US" sz="1800" dirty="0">
                          <a:effectLst/>
                        </a:rPr>
                        <a:t>Fiscal Year</a:t>
                      </a:r>
                    </a:p>
                    <a:p>
                      <a:pPr marL="0" marR="0" indent="0" algn="ctr">
                        <a:spcBef>
                          <a:spcPts val="0"/>
                        </a:spcBef>
                        <a:spcAft>
                          <a:spcPts val="0"/>
                        </a:spcAft>
                      </a:pPr>
                      <a:r>
                        <a:rPr lang="en-US" sz="1800" dirty="0">
                          <a:effectLst/>
                        </a:rPr>
                        <a:t>(Funds Budgeted)</a:t>
                      </a:r>
                      <a:endParaRPr lang="en-US" sz="18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DOD Program Office</a:t>
                      </a:r>
                      <a:endParaRPr lang="en-US" sz="18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 </a:t>
                      </a:r>
                    </a:p>
                    <a:p>
                      <a:pPr marL="0" marR="0" indent="0" algn="ctr">
                        <a:spcBef>
                          <a:spcPts val="0"/>
                        </a:spcBef>
                        <a:spcAft>
                          <a:spcPts val="0"/>
                        </a:spcAft>
                      </a:pPr>
                      <a:r>
                        <a:rPr lang="en-US" sz="1800" dirty="0">
                          <a:effectLst/>
                        </a:rPr>
                        <a:t>Expended</a:t>
                      </a:r>
                      <a:endParaRPr lang="en-US" sz="18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Cumulative</a:t>
                      </a:r>
                    </a:p>
                    <a:p>
                      <a:pPr marL="0" marR="0" indent="0" algn="ctr">
                        <a:spcBef>
                          <a:spcPts val="0"/>
                        </a:spcBef>
                        <a:spcAft>
                          <a:spcPts val="0"/>
                        </a:spcAft>
                      </a:pPr>
                      <a:r>
                        <a:rPr lang="en-US" sz="1800" dirty="0">
                          <a:effectLst/>
                        </a:rPr>
                        <a:t>Expended</a:t>
                      </a:r>
                      <a:endParaRPr lang="en-US" sz="1800" dirty="0">
                        <a:effectLst/>
                        <a:latin typeface="Verdana"/>
                        <a:ea typeface="Times New Roman"/>
                        <a:cs typeface="Times New Roman"/>
                      </a:endParaRPr>
                    </a:p>
                  </a:txBody>
                  <a:tcPr marL="68580" marR="68580" marT="0" marB="0" anchor="b"/>
                </a:tc>
              </a:tr>
              <a:tr h="535148">
                <a:tc>
                  <a:txBody>
                    <a:bodyPr/>
                    <a:lstStyle/>
                    <a:p>
                      <a:pPr marL="0" marR="0" indent="0" algn="ctr">
                        <a:spcBef>
                          <a:spcPts val="0"/>
                        </a:spcBef>
                        <a:spcAft>
                          <a:spcPts val="0"/>
                        </a:spcAft>
                      </a:pPr>
                      <a:r>
                        <a:rPr lang="en-US" sz="1600">
                          <a:effectLst/>
                        </a:rPr>
                        <a:t>2010</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NSWC Crane</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$26,840,076</a:t>
                      </a:r>
                      <a:endParaRPr lang="en-US" sz="160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$26,840,076</a:t>
                      </a:r>
                      <a:endParaRPr lang="en-US" sz="1600">
                        <a:effectLst/>
                        <a:latin typeface="Verdana"/>
                        <a:ea typeface="Times New Roman"/>
                        <a:cs typeface="Times New Roman"/>
                      </a:endParaRPr>
                    </a:p>
                  </a:txBody>
                  <a:tcPr marL="68580" marR="68580" marT="0" marB="0" anchor="b"/>
                </a:tc>
              </a:tr>
              <a:tr h="535148">
                <a:tc>
                  <a:txBody>
                    <a:bodyPr/>
                    <a:lstStyle/>
                    <a:p>
                      <a:pPr marL="0" marR="0" indent="0" algn="ctr">
                        <a:spcBef>
                          <a:spcPts val="0"/>
                        </a:spcBef>
                        <a:spcAft>
                          <a:spcPts val="0"/>
                        </a:spcAft>
                      </a:pPr>
                      <a:r>
                        <a:rPr lang="en-US" sz="1600">
                          <a:effectLst/>
                        </a:rPr>
                        <a:t>2011</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NSWC Crane</a:t>
                      </a:r>
                      <a:endParaRPr lang="en-US" sz="160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$11,825,071</a:t>
                      </a:r>
                      <a:endParaRPr lang="en-US" sz="160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$38,665,147</a:t>
                      </a:r>
                      <a:endParaRPr lang="en-US" sz="1600">
                        <a:effectLst/>
                        <a:latin typeface="Verdana"/>
                        <a:ea typeface="Times New Roman"/>
                        <a:cs typeface="Times New Roman"/>
                      </a:endParaRPr>
                    </a:p>
                  </a:txBody>
                  <a:tcPr marL="68580" marR="68580" marT="0" marB="0" anchor="b"/>
                </a:tc>
              </a:tr>
              <a:tr h="535148">
                <a:tc>
                  <a:txBody>
                    <a:bodyPr/>
                    <a:lstStyle/>
                    <a:p>
                      <a:pPr marL="0" marR="0" indent="0" algn="ctr">
                        <a:spcBef>
                          <a:spcPts val="0"/>
                        </a:spcBef>
                        <a:spcAft>
                          <a:spcPts val="0"/>
                        </a:spcAft>
                      </a:pPr>
                      <a:r>
                        <a:rPr lang="en-US" sz="1600">
                          <a:effectLst/>
                        </a:rPr>
                        <a:t>2012</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a:effectLst/>
                        </a:rPr>
                        <a:t>NSWC Crane</a:t>
                      </a:r>
                      <a:endParaRPr lang="en-US" sz="160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dirty="0">
                          <a:effectLst/>
                        </a:rPr>
                        <a:t>$5,489,531</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$44,154,678</a:t>
                      </a:r>
                      <a:endParaRPr lang="en-US" sz="1600">
                        <a:effectLst/>
                        <a:latin typeface="Verdana"/>
                        <a:ea typeface="Times New Roman"/>
                        <a:cs typeface="Times New Roman"/>
                      </a:endParaRPr>
                    </a:p>
                  </a:txBody>
                  <a:tcPr marL="68580" marR="68580" marT="0" marB="0" anchor="b"/>
                </a:tc>
              </a:tr>
              <a:tr h="471391">
                <a:tc>
                  <a:txBody>
                    <a:bodyPr/>
                    <a:lstStyle/>
                    <a:p>
                      <a:pPr marL="0" marR="0" indent="0" algn="ctr">
                        <a:spcBef>
                          <a:spcPts val="0"/>
                        </a:spcBef>
                        <a:spcAft>
                          <a:spcPts val="0"/>
                        </a:spcAft>
                      </a:pPr>
                      <a:r>
                        <a:rPr lang="en-US" sz="1600">
                          <a:effectLst/>
                        </a:rPr>
                        <a:t>2013</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smtClean="0">
                          <a:effectLst/>
                        </a:rPr>
                        <a:t>ARL</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dirty="0">
                          <a:effectLst/>
                        </a:rPr>
                        <a:t>$18,365,049</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a:effectLst/>
                        </a:rPr>
                        <a:t>$62,519,727</a:t>
                      </a:r>
                      <a:endParaRPr lang="en-US" sz="1600">
                        <a:effectLst/>
                        <a:latin typeface="Verdana"/>
                        <a:ea typeface="Times New Roman"/>
                        <a:cs typeface="Times New Roman"/>
                      </a:endParaRPr>
                    </a:p>
                  </a:txBody>
                  <a:tcPr marL="68580" marR="68580" marT="0" marB="0" anchor="b"/>
                </a:tc>
              </a:tr>
              <a:tr h="471391">
                <a:tc>
                  <a:txBody>
                    <a:bodyPr/>
                    <a:lstStyle/>
                    <a:p>
                      <a:pPr marL="0" marR="0" indent="0" algn="ctr">
                        <a:spcBef>
                          <a:spcPts val="0"/>
                        </a:spcBef>
                        <a:spcAft>
                          <a:spcPts val="0"/>
                        </a:spcAft>
                      </a:pPr>
                      <a:r>
                        <a:rPr lang="en-US" sz="1600">
                          <a:effectLst/>
                        </a:rPr>
                        <a:t>2014</a:t>
                      </a:r>
                      <a:endParaRPr lang="en-US" sz="160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smtClean="0">
                          <a:effectLst/>
                        </a:rPr>
                        <a:t>ARL</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dirty="0">
                          <a:effectLst/>
                        </a:rPr>
                        <a:t>$3,478,515</a:t>
                      </a:r>
                      <a:endParaRPr lang="en-US" sz="1600"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dirty="0">
                          <a:effectLst/>
                        </a:rPr>
                        <a:t>$65,998,242</a:t>
                      </a:r>
                      <a:endParaRPr lang="en-US" sz="1600" dirty="0">
                        <a:effectLst/>
                        <a:latin typeface="Verdana"/>
                        <a:ea typeface="Times New Roman"/>
                        <a:cs typeface="Times New Roman"/>
                      </a:endParaRPr>
                    </a:p>
                  </a:txBody>
                  <a:tcPr marL="68580" marR="68580" marT="0" marB="0" anchor="b"/>
                </a:tc>
              </a:tr>
              <a:tr h="471391">
                <a:tc gridSpan="2">
                  <a:txBody>
                    <a:bodyPr/>
                    <a:lstStyle/>
                    <a:p>
                      <a:pPr marL="0" marR="0" indent="0" algn="r">
                        <a:spcBef>
                          <a:spcPts val="0"/>
                        </a:spcBef>
                        <a:spcAft>
                          <a:spcPts val="0"/>
                        </a:spcAft>
                      </a:pPr>
                      <a:r>
                        <a:rPr lang="en-US" sz="1600" dirty="0">
                          <a:effectLst/>
                        </a:rPr>
                        <a:t>Total</a:t>
                      </a:r>
                      <a:endParaRPr lang="en-US" sz="1600" dirty="0">
                        <a:effectLst/>
                        <a:latin typeface="Verdana"/>
                        <a:ea typeface="Times New Roman"/>
                        <a:cs typeface="Times New Roman"/>
                      </a:endParaRPr>
                    </a:p>
                  </a:txBody>
                  <a:tcPr marL="68580" marR="68580" marT="0" marB="0" anchor="b"/>
                </a:tc>
                <a:tc hMerge="1">
                  <a:txBody>
                    <a:bodyPr/>
                    <a:lstStyle/>
                    <a:p>
                      <a:endParaRPr lang="en-US"/>
                    </a:p>
                  </a:txBody>
                  <a:tcPr/>
                </a:tc>
                <a:tc>
                  <a:txBody>
                    <a:bodyPr/>
                    <a:lstStyle/>
                    <a:p>
                      <a:pPr marL="0" marR="0" indent="0" algn="r">
                        <a:spcBef>
                          <a:spcPts val="0"/>
                        </a:spcBef>
                        <a:spcAft>
                          <a:spcPts val="0"/>
                        </a:spcAft>
                      </a:pPr>
                      <a:r>
                        <a:rPr lang="en-US" sz="1600" b="1" dirty="0">
                          <a:effectLst/>
                        </a:rPr>
                        <a:t>$65,998,242</a:t>
                      </a:r>
                      <a:endParaRPr lang="en-US" sz="1600" b="1" dirty="0">
                        <a:effectLst/>
                        <a:latin typeface="Verdana"/>
                        <a:ea typeface="Times New Roman"/>
                        <a:cs typeface="Times New Roman"/>
                      </a:endParaRPr>
                    </a:p>
                  </a:txBody>
                  <a:tcPr marL="68580" marR="68580" marT="0" marB="0" anchor="b"/>
                </a:tc>
                <a:tc>
                  <a:txBody>
                    <a:bodyPr/>
                    <a:lstStyle/>
                    <a:p>
                      <a:pPr marL="0" marR="0" indent="0" algn="r">
                        <a:spcBef>
                          <a:spcPts val="0"/>
                        </a:spcBef>
                        <a:spcAft>
                          <a:spcPts val="0"/>
                        </a:spcAft>
                      </a:pPr>
                      <a:r>
                        <a:rPr lang="en-US" sz="1600" dirty="0">
                          <a:effectLst/>
                        </a:rPr>
                        <a:t> </a:t>
                      </a:r>
                      <a:endParaRPr lang="en-US" sz="1600" dirty="0">
                        <a:effectLst/>
                        <a:latin typeface="Verdana"/>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155744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Rectangle 4"/>
          <p:cNvSpPr/>
          <p:nvPr/>
        </p:nvSpPr>
        <p:spPr>
          <a:xfrm>
            <a:off x="747823" y="155407"/>
            <a:ext cx="7696200" cy="430887"/>
          </a:xfrm>
          <a:prstGeom prst="rect">
            <a:avLst/>
          </a:prstGeom>
        </p:spPr>
        <p:txBody>
          <a:bodyPr wrap="square">
            <a:spAutoFit/>
          </a:bodyPr>
          <a:lstStyle/>
          <a:p>
            <a:pPr algn="ctr"/>
            <a:r>
              <a:rPr lang="en-US" sz="2200" dirty="0"/>
              <a:t>Global Discovery Program Problems, Delays, and Overages</a:t>
            </a:r>
          </a:p>
        </p:txBody>
      </p:sp>
      <p:pic>
        <p:nvPicPr>
          <p:cNvPr id="6" name="Picture 5" descr="C:\Users\chinton\Desktop\ATR\Global Discovery.Inside.View from Front.IMG_04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47" y="669931"/>
            <a:ext cx="3876498" cy="5038382"/>
          </a:xfrm>
          <a:prstGeom prst="rect">
            <a:avLst/>
          </a:prstGeom>
          <a:noFill/>
          <a:ln>
            <a:solidFill>
              <a:schemeClr val="tx1"/>
            </a:solidFill>
          </a:ln>
        </p:spPr>
      </p:pic>
      <p:pic>
        <p:nvPicPr>
          <p:cNvPr id="8" name="Picture 7" descr="C:\Users\chinton\Desktop\ATR\IMG_0407.JPG"/>
          <p:cNvPicPr/>
          <p:nvPr/>
        </p:nvPicPr>
        <p:blipFill rotWithShape="1">
          <a:blip r:embed="rId3" cstate="print">
            <a:extLst>
              <a:ext uri="{28A0092B-C50C-407E-A947-70E740481C1C}">
                <a14:useLocalDpi xmlns:a14="http://schemas.microsoft.com/office/drawing/2010/main" val="0"/>
              </a:ext>
            </a:extLst>
          </a:blip>
          <a:srcRect t="11051" b="26700"/>
          <a:stretch/>
        </p:blipFill>
        <p:spPr bwMode="auto">
          <a:xfrm>
            <a:off x="4567570" y="669931"/>
            <a:ext cx="3773805" cy="3132455"/>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C:\Users\chinton\Desktop\ATR\IMG_0012.JPG"/>
          <p:cNvPicPr/>
          <p:nvPr/>
        </p:nvPicPr>
        <p:blipFill rotWithShape="1">
          <a:blip r:embed="rId4" cstate="print">
            <a:extLst>
              <a:ext uri="{28A0092B-C50C-407E-A947-70E740481C1C}">
                <a14:useLocalDpi xmlns:a14="http://schemas.microsoft.com/office/drawing/2010/main" val="0"/>
              </a:ext>
            </a:extLst>
          </a:blip>
          <a:srcRect r="12014" b="8038"/>
          <a:stretch/>
        </p:blipFill>
        <p:spPr bwMode="auto">
          <a:xfrm>
            <a:off x="5051860" y="3871057"/>
            <a:ext cx="2805223" cy="2005525"/>
          </a:xfrm>
          <a:prstGeom prst="rect">
            <a:avLst/>
          </a:prstGeom>
          <a:noFill/>
          <a:ln>
            <a:solidFill>
              <a:schemeClr val="tx1">
                <a:alpha val="85000"/>
              </a:schemeClr>
            </a:solidFill>
          </a:ln>
          <a:extLst>
            <a:ext uri="{53640926-AAD7-44D8-BBD7-CCE9431645EC}">
              <a14:shadowObscured xmlns:a14="http://schemas.microsoft.com/office/drawing/2010/main"/>
            </a:ext>
          </a:extLst>
        </p:spPr>
      </p:pic>
      <p:pic>
        <p:nvPicPr>
          <p:cNvPr id="9" name="Content Placeholder 3" descr="blueseal"/>
          <p:cNvPicPr/>
          <p:nvPr/>
        </p:nvPicPr>
        <p:blipFill rotWithShape="1">
          <a:blip r:embed="rId5"/>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78434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Rectangle 4"/>
          <p:cNvSpPr/>
          <p:nvPr/>
        </p:nvSpPr>
        <p:spPr>
          <a:xfrm>
            <a:off x="762000" y="609600"/>
            <a:ext cx="7696200" cy="430887"/>
          </a:xfrm>
          <a:prstGeom prst="rect">
            <a:avLst/>
          </a:prstGeom>
        </p:spPr>
        <p:txBody>
          <a:bodyPr wrap="square">
            <a:spAutoFit/>
          </a:bodyPr>
          <a:lstStyle/>
          <a:p>
            <a:r>
              <a:rPr lang="en-US" sz="2200" dirty="0"/>
              <a:t>Global Discovery Program Problems, </a:t>
            </a:r>
            <a:r>
              <a:rPr lang="en-US" sz="2200" dirty="0" smtClean="0"/>
              <a:t>Delays, and Overages</a:t>
            </a:r>
            <a:endParaRPr lang="en-US" sz="2200" dirty="0"/>
          </a:p>
        </p:txBody>
      </p:sp>
      <p:pic>
        <p:nvPicPr>
          <p:cNvPr id="7" name="Picture 6" descr="C:\Users\chinton\Desktop\ATR\IMG_00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65" y="1524000"/>
            <a:ext cx="4270065" cy="3575050"/>
          </a:xfrm>
          <a:prstGeom prst="rect">
            <a:avLst/>
          </a:prstGeom>
          <a:noFill/>
          <a:ln>
            <a:solidFill>
              <a:schemeClr val="tx1"/>
            </a:solidFill>
          </a:ln>
        </p:spPr>
      </p:pic>
      <p:pic>
        <p:nvPicPr>
          <p:cNvPr id="8" name="Picture 7" descr="C:\Users\chinton\Desktop\ATR\IMG_00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668" y="1524000"/>
            <a:ext cx="3020532" cy="3276600"/>
          </a:xfrm>
          <a:prstGeom prst="rect">
            <a:avLst/>
          </a:prstGeom>
          <a:noFill/>
          <a:ln>
            <a:solidFill>
              <a:schemeClr val="tx1"/>
            </a:solidFill>
          </a:ln>
        </p:spPr>
      </p:pic>
      <p:pic>
        <p:nvPicPr>
          <p:cNvPr id="10" name="Picture 9" descr="C:\Users\chinton\Desktop\ATR\IMG_0055.JPG"/>
          <p:cNvPicPr/>
          <p:nvPr/>
        </p:nvPicPr>
        <p:blipFill rotWithShape="1">
          <a:blip r:embed="rId4">
            <a:extLst>
              <a:ext uri="{28A0092B-C50C-407E-A947-70E740481C1C}">
                <a14:useLocalDpi xmlns:a14="http://schemas.microsoft.com/office/drawing/2010/main" val="0"/>
              </a:ext>
            </a:extLst>
          </a:blip>
          <a:srcRect l="30125" t="32298" r="42025" b="55402"/>
          <a:stretch/>
        </p:blipFill>
        <p:spPr bwMode="auto">
          <a:xfrm>
            <a:off x="6096000" y="4178300"/>
            <a:ext cx="2196066" cy="1536700"/>
          </a:xfrm>
          <a:prstGeom prst="rect">
            <a:avLst/>
          </a:prstGeom>
          <a:noFill/>
          <a:ln>
            <a:solidFill>
              <a:schemeClr val="tx1"/>
            </a:solidFill>
          </a:ln>
          <a:extLst>
            <a:ext uri="{53640926-AAD7-44D8-BBD7-CCE9431645EC}">
              <a14:shadowObscured xmlns:a14="http://schemas.microsoft.com/office/drawing/2010/main"/>
            </a:ext>
          </a:extLst>
        </p:spPr>
      </p:pic>
      <p:pic>
        <p:nvPicPr>
          <p:cNvPr id="9" name="Content Placeholder 3" descr="blueseal"/>
          <p:cNvPicPr/>
          <p:nvPr/>
        </p:nvPicPr>
        <p:blipFill rotWithShape="1">
          <a:blip r:embed="rId5"/>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55955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chinton\Desktop\ATR\IMG_0460.JPG"/>
          <p:cNvPicPr/>
          <p:nvPr/>
        </p:nvPicPr>
        <p:blipFill rotWithShape="1">
          <a:blip r:embed="rId2" cstate="print">
            <a:extLst>
              <a:ext uri="{28A0092B-C50C-407E-A947-70E740481C1C}">
                <a14:useLocalDpi xmlns:a14="http://schemas.microsoft.com/office/drawing/2010/main" val="0"/>
              </a:ext>
            </a:extLst>
          </a:blip>
          <a:srcRect t="8677" r="17897" b="22727"/>
          <a:stretch/>
        </p:blipFill>
        <p:spPr bwMode="auto">
          <a:xfrm>
            <a:off x="3043570" y="2631591"/>
            <a:ext cx="2895600" cy="3244991"/>
          </a:xfrm>
          <a:prstGeom prst="rect">
            <a:avLst/>
          </a:prstGeom>
          <a:noFill/>
          <a:ln>
            <a:solidFill>
              <a:schemeClr val="tx1"/>
            </a:solidFill>
          </a:ln>
          <a:extLst>
            <a:ext uri="{53640926-AAD7-44D8-BBD7-CCE9431645EC}">
              <a14:shadowObscured xmlns:a14="http://schemas.microsoft.com/office/drawing/2010/main"/>
            </a:ext>
          </a:extLst>
        </p:spPr>
      </p:pic>
      <p:sp>
        <p:nvSpPr>
          <p:cNvPr id="2" name="Rectangle 1"/>
          <p:cNvSpPr/>
          <p:nvPr/>
        </p:nvSpPr>
        <p:spPr>
          <a:xfrm>
            <a:off x="685800" y="533400"/>
            <a:ext cx="7924800" cy="430887"/>
          </a:xfrm>
          <a:prstGeom prst="rect">
            <a:avLst/>
          </a:prstGeom>
        </p:spPr>
        <p:txBody>
          <a:bodyPr wrap="square">
            <a:spAutoFit/>
          </a:bodyPr>
          <a:lstStyle/>
          <a:p>
            <a:pPr algn="ctr"/>
            <a:r>
              <a:rPr lang="en-US" sz="2200" dirty="0"/>
              <a:t>Global Discovery Program Problems, Delays, and Overages</a:t>
            </a:r>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5" name="Picture 4" descr="C:\Users\chinton\Desktop\ATR\IMG_0450.JPG"/>
          <p:cNvPicPr/>
          <p:nvPr/>
        </p:nvPicPr>
        <p:blipFill rotWithShape="1">
          <a:blip r:embed="rId3" cstate="print">
            <a:extLst>
              <a:ext uri="{28A0092B-C50C-407E-A947-70E740481C1C}">
                <a14:useLocalDpi xmlns:a14="http://schemas.microsoft.com/office/drawing/2010/main" val="0"/>
              </a:ext>
            </a:extLst>
          </a:blip>
          <a:srcRect t="11133" b="1953"/>
          <a:stretch/>
        </p:blipFill>
        <p:spPr bwMode="auto">
          <a:xfrm>
            <a:off x="228600" y="1235149"/>
            <a:ext cx="3200400" cy="4038600"/>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descr="C:\Users\chinton\Desktop\ATR\IMG_0451.JPG"/>
          <p:cNvPicPr/>
          <p:nvPr/>
        </p:nvPicPr>
        <p:blipFill rotWithShape="1">
          <a:blip r:embed="rId4" cstate="print">
            <a:extLst>
              <a:ext uri="{28A0092B-C50C-407E-A947-70E740481C1C}">
                <a14:useLocalDpi xmlns:a14="http://schemas.microsoft.com/office/drawing/2010/main" val="0"/>
              </a:ext>
            </a:extLst>
          </a:blip>
          <a:srcRect t="17286"/>
          <a:stretch/>
        </p:blipFill>
        <p:spPr bwMode="auto">
          <a:xfrm>
            <a:off x="5410200" y="1235149"/>
            <a:ext cx="3505200" cy="4038600"/>
          </a:xfrm>
          <a:prstGeom prst="rect">
            <a:avLst/>
          </a:prstGeom>
          <a:noFill/>
          <a:ln>
            <a:solidFill>
              <a:schemeClr val="tx1"/>
            </a:solidFill>
          </a:ln>
          <a:extLst>
            <a:ext uri="{53640926-AAD7-44D8-BBD7-CCE9431645EC}">
              <a14:shadowObscured xmlns:a14="http://schemas.microsoft.com/office/drawing/2010/main"/>
            </a:ext>
          </a:extLst>
        </p:spPr>
      </p:pic>
      <p:pic>
        <p:nvPicPr>
          <p:cNvPr id="8" name="Content Placeholder 3" descr="blueseal"/>
          <p:cNvPicPr/>
          <p:nvPr/>
        </p:nvPicPr>
        <p:blipFill rotWithShape="1">
          <a:blip r:embed="rId5"/>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551492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772400" cy="430887"/>
          </a:xfrm>
          <a:prstGeom prst="rect">
            <a:avLst/>
          </a:prstGeom>
          <a:noFill/>
        </p:spPr>
        <p:txBody>
          <a:bodyPr wrap="square" rtlCol="0">
            <a:spAutoFit/>
          </a:bodyPr>
          <a:lstStyle/>
          <a:p>
            <a:r>
              <a:rPr lang="en-US" sz="2200" dirty="0" smtClean="0"/>
              <a:t>Global Discovery Program Problems, Delays, and Overages</a:t>
            </a:r>
            <a:endParaRPr lang="en-US" sz="22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658" t="1838" r="1658" b="2844"/>
          <a:stretch/>
        </p:blipFill>
        <p:spPr bwMode="auto">
          <a:xfrm>
            <a:off x="838200" y="2233789"/>
            <a:ext cx="3200400" cy="2514600"/>
          </a:xfrm>
          <a:prstGeom prst="rect">
            <a:avLst/>
          </a:prstGeom>
          <a:noFill/>
          <a:ln w="9525" cap="flat" cmpd="sng" algn="ctr">
            <a:solidFill>
              <a:schemeClr val="tx1">
                <a:alpha val="8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descr="C:\Users\rt7687\Documents\01Global Discovery\MX-20 Doublers\FR30 Right.jpg"/>
          <p:cNvPicPr/>
          <p:nvPr/>
        </p:nvPicPr>
        <p:blipFill rotWithShape="1">
          <a:blip r:embed="rId3" cstate="print">
            <a:extLst>
              <a:ext uri="{28A0092B-C50C-407E-A947-70E740481C1C}">
                <a14:useLocalDpi xmlns:a14="http://schemas.microsoft.com/office/drawing/2010/main" val="0"/>
              </a:ext>
            </a:extLst>
          </a:blip>
          <a:srcRect l="1360" t="1582" r="1358" b="1356"/>
          <a:stretch/>
        </p:blipFill>
        <p:spPr bwMode="auto">
          <a:xfrm>
            <a:off x="4238847" y="1752600"/>
            <a:ext cx="2743200" cy="2029461"/>
          </a:xfrm>
          <a:prstGeom prst="rect">
            <a:avLst/>
          </a:prstGeom>
          <a:noFill/>
          <a:ln w="9525" cap="flat" cmpd="sng" algn="ctr">
            <a:solidFill>
              <a:schemeClr val="tx1"/>
            </a:solidFill>
            <a:prstDash val="solid"/>
            <a:round/>
            <a:headEnd type="none" w="med" len="med"/>
            <a:tailEnd type="none" w="med" len="med"/>
          </a:ln>
          <a:scene3d>
            <a:camera prst="orthographicFront">
              <a:rot lat="0" lon="0" rev="0"/>
            </a:camera>
            <a:lightRig rig="threePt" dir="t"/>
          </a:scene3d>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b="2403"/>
          <a:stretch/>
        </p:blipFill>
        <p:spPr bwMode="auto">
          <a:xfrm>
            <a:off x="5943600" y="3245912"/>
            <a:ext cx="1981200" cy="1630888"/>
          </a:xfrm>
          <a:prstGeom prst="rect">
            <a:avLst/>
          </a:prstGeom>
          <a:noFill/>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7" name="Rectangle 6"/>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8" name="Content Placeholder 3" descr="blueseal"/>
          <p:cNvPicPr/>
          <p:nvPr/>
        </p:nvPicPr>
        <p:blipFill rotWithShape="1">
          <a:blip r:embed="rId5"/>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701932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71"/>
          <p:cNvSpPr>
            <a:spLocks noGrp="1"/>
          </p:cNvSpPr>
          <p:nvPr>
            <p:ph type="title"/>
          </p:nvPr>
        </p:nvSpPr>
        <p:spPr>
          <a:xfrm>
            <a:off x="606658" y="5994503"/>
            <a:ext cx="8537342" cy="646331"/>
          </a:xfrm>
          <a:prstGeom prst="rect">
            <a:avLst/>
          </a:prstGeom>
          <a:noFill/>
          <a:ln>
            <a:solidFill>
              <a:schemeClr val="tx1">
                <a:alpha val="69000"/>
              </a:schemeClr>
            </a:solidFill>
          </a:ln>
        </p:spPr>
        <p:txBody>
          <a:bodyPr wrap="square">
            <a:spAutoFit/>
          </a:bodyPr>
          <a:lstStyle/>
          <a:p>
            <a:r>
              <a:rPr lang="en-US" sz="1800" dirty="0" smtClean="0"/>
              <a:t>         U.S</a:t>
            </a:r>
            <a:r>
              <a:rPr lang="en-US" sz="1800" dirty="0"/>
              <a:t>. Department of Justice </a:t>
            </a:r>
            <a:br>
              <a:rPr lang="en-US" sz="1800" dirty="0"/>
            </a:br>
            <a:r>
              <a:rPr lang="en-US" sz="1800" dirty="0" smtClean="0"/>
              <a:t>         Office </a:t>
            </a:r>
            <a:r>
              <a:rPr lang="en-US" sz="1800" dirty="0"/>
              <a:t>of the </a:t>
            </a:r>
            <a:r>
              <a:rPr lang="en-US" sz="1800" dirty="0" smtClean="0"/>
              <a:t>Inspector </a:t>
            </a:r>
            <a:r>
              <a:rPr lang="en-US" sz="1800" dirty="0"/>
              <a:t>General</a:t>
            </a:r>
          </a:p>
        </p:txBody>
      </p:sp>
      <p:sp>
        <p:nvSpPr>
          <p:cNvPr id="5" name="Content Placeholder 4"/>
          <p:cNvSpPr>
            <a:spLocks noGrp="1"/>
          </p:cNvSpPr>
          <p:nvPr>
            <p:ph idx="1"/>
          </p:nvPr>
        </p:nvSpPr>
        <p:spPr/>
        <p:txBody>
          <a:bodyPr/>
          <a:lstStyle/>
          <a:p>
            <a:endParaRPr lang="en-US" dirty="0"/>
          </a:p>
        </p:txBody>
      </p:sp>
      <p:sp>
        <p:nvSpPr>
          <p:cNvPr id="6" name="Flowchart: Terminator 5"/>
          <p:cNvSpPr/>
          <p:nvPr/>
        </p:nvSpPr>
        <p:spPr>
          <a:xfrm>
            <a:off x="3162300" y="5233987"/>
            <a:ext cx="2590800" cy="106363"/>
          </a:xfrm>
          <a:prstGeom prst="flowChartTermina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79900" y="2133600"/>
            <a:ext cx="368300" cy="31305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900000">
            <a:off x="1688133" y="2318475"/>
            <a:ext cx="5600570" cy="2391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114800" y="2026883"/>
            <a:ext cx="685800" cy="762000"/>
          </a:xfrm>
          <a:prstGeom prst="flowChartConnector">
            <a:avLst/>
          </a:prstGeom>
          <a:solidFill>
            <a:schemeClr val="tx1">
              <a:lumMod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362450" y="2316424"/>
            <a:ext cx="190500" cy="182917"/>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8" idx="1"/>
          </p:cNvCxnSpPr>
          <p:nvPr/>
        </p:nvCxnSpPr>
        <p:spPr>
          <a:xfrm flipH="1">
            <a:off x="1143002" y="1713291"/>
            <a:ext cx="640548" cy="2388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1"/>
          </p:cNvCxnSpPr>
          <p:nvPr/>
        </p:nvCxnSpPr>
        <p:spPr>
          <a:xfrm>
            <a:off x="1783550" y="1713291"/>
            <a:ext cx="877567" cy="2388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lowchart: Delay 20"/>
          <p:cNvSpPr/>
          <p:nvPr/>
        </p:nvSpPr>
        <p:spPr>
          <a:xfrm rot="5400000">
            <a:off x="1670517" y="3492500"/>
            <a:ext cx="381000" cy="1600200"/>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6562480" y="3124175"/>
            <a:ext cx="594676" cy="1691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88437" y="3136230"/>
            <a:ext cx="677225" cy="1679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420000">
            <a:off x="1012511" y="3779631"/>
            <a:ext cx="1647334" cy="31686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gonal Stripe 31"/>
          <p:cNvSpPr/>
          <p:nvPr/>
        </p:nvSpPr>
        <p:spPr>
          <a:xfrm>
            <a:off x="1720694" y="4045760"/>
            <a:ext cx="280646" cy="602440"/>
          </a:xfrm>
          <a:prstGeom prst="diagStrip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gonal Stripe 32"/>
          <p:cNvSpPr/>
          <p:nvPr/>
        </p:nvSpPr>
        <p:spPr>
          <a:xfrm rot="-7020000">
            <a:off x="1411653" y="3511204"/>
            <a:ext cx="533400" cy="252986"/>
          </a:xfrm>
          <a:prstGeom prst="diagStrip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lowchart: Delay 36"/>
          <p:cNvSpPr/>
          <p:nvPr/>
        </p:nvSpPr>
        <p:spPr>
          <a:xfrm rot="5340000">
            <a:off x="7036097" y="4356814"/>
            <a:ext cx="354150" cy="1295400"/>
          </a:xfrm>
          <a:prstGeom prst="flowChartDela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gonal Stripe 39"/>
          <p:cNvSpPr/>
          <p:nvPr/>
        </p:nvSpPr>
        <p:spPr>
          <a:xfrm>
            <a:off x="1060917" y="3970168"/>
            <a:ext cx="272347" cy="322432"/>
          </a:xfrm>
          <a:prstGeom prst="diagStrip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gonal Stripe 40"/>
          <p:cNvSpPr/>
          <p:nvPr/>
        </p:nvSpPr>
        <p:spPr>
          <a:xfrm rot="-6060000">
            <a:off x="1038603" y="3780722"/>
            <a:ext cx="210826" cy="253784"/>
          </a:xfrm>
          <a:prstGeom prst="diagStrip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ord 43"/>
          <p:cNvSpPr/>
          <p:nvPr/>
        </p:nvSpPr>
        <p:spPr>
          <a:xfrm rot="-4140000">
            <a:off x="8233390" y="5051606"/>
            <a:ext cx="228600" cy="185822"/>
          </a:xfrm>
          <a:prstGeom prst="chor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252203" y="4734125"/>
            <a:ext cx="188199" cy="4191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ingle Corner Rectangle 45"/>
          <p:cNvSpPr/>
          <p:nvPr/>
        </p:nvSpPr>
        <p:spPr>
          <a:xfrm>
            <a:off x="6740897" y="4648201"/>
            <a:ext cx="304800" cy="167961"/>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Single Corner Rectangle 46"/>
          <p:cNvSpPr/>
          <p:nvPr/>
        </p:nvSpPr>
        <p:spPr>
          <a:xfrm>
            <a:off x="6859818" y="4572000"/>
            <a:ext cx="328619" cy="160180"/>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Single Corner Rectangle 47"/>
          <p:cNvSpPr/>
          <p:nvPr/>
        </p:nvSpPr>
        <p:spPr>
          <a:xfrm>
            <a:off x="7554973" y="4652090"/>
            <a:ext cx="243864" cy="164071"/>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Single Corner Rectangle 48"/>
          <p:cNvSpPr/>
          <p:nvPr/>
        </p:nvSpPr>
        <p:spPr>
          <a:xfrm rot="-480000">
            <a:off x="7004584" y="4648945"/>
            <a:ext cx="304800" cy="146429"/>
          </a:xfrm>
          <a:prstGeom prst="round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Single Corner Rectangle 49"/>
          <p:cNvSpPr/>
          <p:nvPr/>
        </p:nvSpPr>
        <p:spPr>
          <a:xfrm>
            <a:off x="7222249" y="4638178"/>
            <a:ext cx="304800" cy="167961"/>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Single Corner Rectangle 50"/>
          <p:cNvSpPr/>
          <p:nvPr/>
        </p:nvSpPr>
        <p:spPr>
          <a:xfrm rot="540000">
            <a:off x="7325259" y="4633189"/>
            <a:ext cx="303393" cy="152488"/>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Single Corner Rectangle 51"/>
          <p:cNvSpPr/>
          <p:nvPr/>
        </p:nvSpPr>
        <p:spPr>
          <a:xfrm>
            <a:off x="7157156" y="4483099"/>
            <a:ext cx="319799" cy="145347"/>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Single Corner Rectangle 52"/>
          <p:cNvSpPr/>
          <p:nvPr/>
        </p:nvSpPr>
        <p:spPr>
          <a:xfrm rot="480000">
            <a:off x="7401764" y="4536107"/>
            <a:ext cx="284098" cy="148578"/>
          </a:xfrm>
          <a:prstGeom prst="round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81800" y="4483100"/>
            <a:ext cx="242327" cy="14534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Single Corner Rectangle 54"/>
          <p:cNvSpPr/>
          <p:nvPr/>
        </p:nvSpPr>
        <p:spPr>
          <a:xfrm rot="-540000">
            <a:off x="6995877" y="4459490"/>
            <a:ext cx="244530" cy="112510"/>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Single Corner Rectangle 55"/>
          <p:cNvSpPr/>
          <p:nvPr/>
        </p:nvSpPr>
        <p:spPr>
          <a:xfrm>
            <a:off x="7256208" y="4441055"/>
            <a:ext cx="236882" cy="114717"/>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Single Corner Rectangle 56"/>
          <p:cNvSpPr/>
          <p:nvPr/>
        </p:nvSpPr>
        <p:spPr>
          <a:xfrm rot="-540000">
            <a:off x="6853139" y="4359449"/>
            <a:ext cx="285474" cy="136120"/>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Single Corner Rectangle 57"/>
          <p:cNvSpPr/>
          <p:nvPr/>
        </p:nvSpPr>
        <p:spPr>
          <a:xfrm>
            <a:off x="6973650" y="4325487"/>
            <a:ext cx="272391" cy="115569"/>
          </a:xfrm>
          <a:prstGeom prst="round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Single Corner Rectangle 58"/>
          <p:cNvSpPr/>
          <p:nvPr/>
        </p:nvSpPr>
        <p:spPr>
          <a:xfrm rot="720000">
            <a:off x="7327727" y="4427670"/>
            <a:ext cx="272324" cy="121321"/>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ingle Corner Rectangle 59"/>
          <p:cNvSpPr/>
          <p:nvPr/>
        </p:nvSpPr>
        <p:spPr>
          <a:xfrm rot="540000">
            <a:off x="7240407" y="4292600"/>
            <a:ext cx="286642" cy="148456"/>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Single Corner Rectangle 60"/>
          <p:cNvSpPr/>
          <p:nvPr/>
        </p:nvSpPr>
        <p:spPr>
          <a:xfrm>
            <a:off x="7074957" y="4232856"/>
            <a:ext cx="274665" cy="129797"/>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hord 61"/>
          <p:cNvSpPr/>
          <p:nvPr/>
        </p:nvSpPr>
        <p:spPr>
          <a:xfrm rot="-4140000">
            <a:off x="8488388" y="5060653"/>
            <a:ext cx="228600" cy="203200"/>
          </a:xfrm>
          <a:prstGeom prst="chor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502582" y="4773765"/>
            <a:ext cx="200091" cy="4191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52204" y="4187081"/>
            <a:ext cx="450469" cy="5920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8219989" y="3693993"/>
            <a:ext cx="493770" cy="408107"/>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320000">
            <a:off x="7820212" y="4134735"/>
            <a:ext cx="540460" cy="14984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Single Corner Rectangle 66"/>
          <p:cNvSpPr/>
          <p:nvPr/>
        </p:nvSpPr>
        <p:spPr>
          <a:xfrm rot="-960000">
            <a:off x="7463889" y="4020536"/>
            <a:ext cx="261765" cy="164809"/>
          </a:xfrm>
          <a:prstGeom prst="round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hord 67"/>
          <p:cNvSpPr/>
          <p:nvPr/>
        </p:nvSpPr>
        <p:spPr>
          <a:xfrm rot="2580000">
            <a:off x="7771034" y="4028152"/>
            <a:ext cx="147458" cy="176180"/>
          </a:xfrm>
          <a:prstGeom prst="chor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Single Corner Rectangle 68"/>
          <p:cNvSpPr/>
          <p:nvPr/>
        </p:nvSpPr>
        <p:spPr>
          <a:xfrm rot="3720000">
            <a:off x="8489990" y="4403483"/>
            <a:ext cx="531061" cy="141130"/>
          </a:xfrm>
          <a:prstGeom prst="round1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3000000">
            <a:off x="8849184" y="4668107"/>
            <a:ext cx="117291" cy="140076"/>
          </a:xfrm>
          <a:prstGeom prst="flowChartDelay">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85801" y="457200"/>
            <a:ext cx="7614108" cy="1107996"/>
          </a:xfrm>
          <a:prstGeom prst="rect">
            <a:avLst/>
          </a:prstGeom>
          <a:noFill/>
        </p:spPr>
        <p:txBody>
          <a:bodyPr wrap="square" rtlCol="0">
            <a:spAutoFit/>
          </a:bodyPr>
          <a:lstStyle/>
          <a:p>
            <a:pPr algn="ctr"/>
            <a:r>
              <a:rPr lang="en-US" sz="2200" dirty="0" smtClean="0"/>
              <a:t>DEA and DOD spent more than $86 million on an aircraft to fly surveillance operations in Afghanistan; over 7 years after the purchase, the aircraft has never flown in Afghanistan.</a:t>
            </a:r>
            <a:endParaRPr lang="en-US" sz="2200" dirty="0"/>
          </a:p>
        </p:txBody>
      </p:sp>
      <p:pic>
        <p:nvPicPr>
          <p:cNvPr id="71" name="Content Placeholder 3" descr="blueseal"/>
          <p:cNvPicPr/>
          <p:nvPr/>
        </p:nvPicPr>
        <p:blipFill rotWithShape="1">
          <a:blip r:embed="rId3"/>
          <a:srcRect l="5799" t="5811" r="4347" b="4407"/>
          <a:stretch/>
        </p:blipFill>
        <p:spPr bwMode="auto">
          <a:xfrm>
            <a:off x="77216" y="5810207"/>
            <a:ext cx="1066800" cy="1014925"/>
          </a:xfrm>
          <a:prstGeom prst="ellipse">
            <a:avLst/>
          </a:prstGeom>
          <a:noFill/>
          <a:ln w="9525">
            <a:noFill/>
            <a:miter lim="800000"/>
            <a:headEnd/>
            <a:tailEnd/>
          </a:ln>
        </p:spPr>
      </p:pic>
    </p:spTree>
    <p:extLst>
      <p:ext uri="{BB962C8B-B14F-4D97-AF65-F5344CB8AC3E}">
        <p14:creationId xmlns:p14="http://schemas.microsoft.com/office/powerpoint/2010/main" val="886821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525" y="766831"/>
            <a:ext cx="8001000" cy="430887"/>
          </a:xfrm>
          <a:prstGeom prst="rect">
            <a:avLst/>
          </a:prstGeom>
        </p:spPr>
        <p:txBody>
          <a:bodyPr wrap="square">
            <a:spAutoFit/>
          </a:bodyPr>
          <a:lstStyle/>
          <a:p>
            <a:pPr algn="ctr"/>
            <a:r>
              <a:rPr lang="en-US" sz="2200" b="1" dirty="0"/>
              <a:t>Global Discovery Program Intended Delivery Dates Missed</a:t>
            </a:r>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168139307"/>
              </p:ext>
            </p:extLst>
          </p:nvPr>
        </p:nvGraphicFramePr>
        <p:xfrm>
          <a:off x="914400" y="3276600"/>
          <a:ext cx="7016116" cy="525780"/>
        </p:xfrm>
        <a:graphic>
          <a:graphicData uri="http://schemas.openxmlformats.org/drawingml/2006/table">
            <a:tbl>
              <a:tblPr>
                <a:tableStyleId>{5C22544A-7EE6-4342-B048-85BDC9FD1C3A}</a:tableStyleId>
              </a:tblPr>
              <a:tblGrid>
                <a:gridCol w="1455042"/>
                <a:gridCol w="1375255"/>
                <a:gridCol w="1435309"/>
                <a:gridCol w="1375255"/>
                <a:gridCol w="1375255"/>
              </a:tblGrid>
              <a:tr h="525780">
                <a:tc>
                  <a:txBody>
                    <a:bodyPr/>
                    <a:lstStyle/>
                    <a:p>
                      <a:pPr marL="0" marR="0" algn="ctr">
                        <a:spcBef>
                          <a:spcPts val="300"/>
                        </a:spcBef>
                        <a:spcAft>
                          <a:spcPts val="300"/>
                        </a:spcAft>
                      </a:pPr>
                      <a:r>
                        <a:rPr lang="en-US" sz="1800" dirty="0">
                          <a:solidFill>
                            <a:schemeClr val="tx1"/>
                          </a:solidFill>
                          <a:effectLst/>
                        </a:rPr>
                        <a:t>2012</a:t>
                      </a:r>
                      <a:endParaRPr lang="en-US" sz="1800" dirty="0">
                        <a:solidFill>
                          <a:schemeClr val="tx1"/>
                        </a:solidFill>
                        <a:effectLst/>
                        <a:latin typeface="Verdana"/>
                        <a:ea typeface="Times New Roman"/>
                        <a:cs typeface="Times New Roman"/>
                      </a:endParaRPr>
                    </a:p>
                  </a:txBody>
                  <a:tcPr marL="19050" marR="19050" marT="0" marB="0" anchor="ctr">
                    <a:solidFill>
                      <a:schemeClr val="accent6">
                        <a:lumMod val="75000"/>
                      </a:schemeClr>
                    </a:solidFill>
                  </a:tcPr>
                </a:tc>
                <a:tc>
                  <a:txBody>
                    <a:bodyPr/>
                    <a:lstStyle/>
                    <a:p>
                      <a:pPr marL="0" marR="0" algn="ctr">
                        <a:spcBef>
                          <a:spcPts val="300"/>
                        </a:spcBef>
                        <a:spcAft>
                          <a:spcPts val="300"/>
                        </a:spcAft>
                      </a:pPr>
                      <a:r>
                        <a:rPr lang="en-US" sz="1800" dirty="0">
                          <a:solidFill>
                            <a:schemeClr val="tx1"/>
                          </a:solidFill>
                          <a:effectLst/>
                        </a:rPr>
                        <a:t>2013</a:t>
                      </a:r>
                      <a:endParaRPr lang="en-US" sz="1800" dirty="0">
                        <a:solidFill>
                          <a:schemeClr val="tx1"/>
                        </a:solidFill>
                        <a:effectLst/>
                        <a:latin typeface="Verdana"/>
                        <a:ea typeface="Times New Roman"/>
                        <a:cs typeface="Times New Roman"/>
                      </a:endParaRPr>
                    </a:p>
                  </a:txBody>
                  <a:tcPr marL="19050" marR="19050" marT="0" marB="0" anchor="ctr">
                    <a:solidFill>
                      <a:schemeClr val="accent6">
                        <a:lumMod val="75000"/>
                      </a:schemeClr>
                    </a:solidFill>
                  </a:tcPr>
                </a:tc>
                <a:tc>
                  <a:txBody>
                    <a:bodyPr/>
                    <a:lstStyle/>
                    <a:p>
                      <a:pPr marL="0" marR="0" algn="ctr">
                        <a:spcBef>
                          <a:spcPts val="300"/>
                        </a:spcBef>
                        <a:spcAft>
                          <a:spcPts val="300"/>
                        </a:spcAft>
                      </a:pPr>
                      <a:r>
                        <a:rPr lang="en-US" sz="1800" dirty="0" smtClean="0">
                          <a:solidFill>
                            <a:schemeClr val="tx1"/>
                          </a:solidFill>
                          <a:effectLst/>
                        </a:rPr>
                        <a:t>2014</a:t>
                      </a:r>
                      <a:endParaRPr lang="en-US" sz="1800" dirty="0">
                        <a:solidFill>
                          <a:schemeClr val="tx1"/>
                        </a:solidFill>
                        <a:effectLst/>
                        <a:latin typeface="Verdana"/>
                        <a:ea typeface="Times New Roman"/>
                        <a:cs typeface="Times New Roman"/>
                      </a:endParaRPr>
                    </a:p>
                  </a:txBody>
                  <a:tcPr marL="19050" marR="19050" marT="0" marB="0" anchor="ctr">
                    <a:solidFill>
                      <a:schemeClr val="accent6">
                        <a:lumMod val="75000"/>
                      </a:schemeClr>
                    </a:solidFill>
                  </a:tcPr>
                </a:tc>
                <a:tc>
                  <a:txBody>
                    <a:bodyPr/>
                    <a:lstStyle/>
                    <a:p>
                      <a:pPr marL="0" marR="0" algn="ctr">
                        <a:spcBef>
                          <a:spcPts val="300"/>
                        </a:spcBef>
                        <a:spcAft>
                          <a:spcPts val="300"/>
                        </a:spcAft>
                      </a:pPr>
                      <a:r>
                        <a:rPr lang="en-US" sz="1800" dirty="0">
                          <a:solidFill>
                            <a:schemeClr val="tx1"/>
                          </a:solidFill>
                          <a:effectLst/>
                        </a:rPr>
                        <a:t>2015</a:t>
                      </a:r>
                      <a:endParaRPr lang="en-US" sz="1800" dirty="0">
                        <a:solidFill>
                          <a:schemeClr val="tx1"/>
                        </a:solidFill>
                        <a:effectLst/>
                        <a:latin typeface="Verdana"/>
                        <a:ea typeface="Times New Roman"/>
                        <a:cs typeface="Times New Roman"/>
                      </a:endParaRPr>
                    </a:p>
                  </a:txBody>
                  <a:tcPr marL="19050" marR="19050" marT="0" marB="0" anchor="ctr">
                    <a:solidFill>
                      <a:schemeClr val="accent6">
                        <a:lumMod val="75000"/>
                      </a:schemeClr>
                    </a:solidFill>
                  </a:tcPr>
                </a:tc>
                <a:tc>
                  <a:txBody>
                    <a:bodyPr/>
                    <a:lstStyle/>
                    <a:p>
                      <a:pPr marL="0" marR="0" algn="ctr">
                        <a:spcBef>
                          <a:spcPts val="300"/>
                        </a:spcBef>
                        <a:spcAft>
                          <a:spcPts val="300"/>
                        </a:spcAft>
                      </a:pPr>
                      <a:r>
                        <a:rPr lang="en-US" sz="1800" dirty="0">
                          <a:solidFill>
                            <a:schemeClr val="tx1"/>
                          </a:solidFill>
                          <a:effectLst/>
                        </a:rPr>
                        <a:t>2016</a:t>
                      </a:r>
                      <a:endParaRPr lang="en-US" sz="1800" dirty="0">
                        <a:solidFill>
                          <a:schemeClr val="tx1"/>
                        </a:solidFill>
                        <a:effectLst/>
                        <a:latin typeface="Verdana"/>
                        <a:ea typeface="Times New Roman"/>
                        <a:cs typeface="Times New Roman"/>
                      </a:endParaRPr>
                    </a:p>
                  </a:txBody>
                  <a:tcPr marL="19050" marR="19050" marT="0" marB="0" anchor="ctr">
                    <a:solidFill>
                      <a:schemeClr val="accent6">
                        <a:lumMod val="75000"/>
                      </a:schemeClr>
                    </a:solidFill>
                  </a:tcPr>
                </a:tc>
              </a:tr>
            </a:tbl>
          </a:graphicData>
        </a:graphic>
      </p:graphicFrame>
      <p:cxnSp>
        <p:nvCxnSpPr>
          <p:cNvPr id="4" name="AutoShape 30"/>
          <p:cNvCxnSpPr>
            <a:cxnSpLocks noChangeShapeType="1"/>
          </p:cNvCxnSpPr>
          <p:nvPr/>
        </p:nvCxnSpPr>
        <p:spPr bwMode="auto">
          <a:xfrm flipV="1">
            <a:off x="1981200" y="3886199"/>
            <a:ext cx="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Rounded Rectangle 5"/>
          <p:cNvSpPr>
            <a:spLocks/>
          </p:cNvSpPr>
          <p:nvPr/>
        </p:nvSpPr>
        <p:spPr>
          <a:xfrm>
            <a:off x="1010092" y="4343399"/>
            <a:ext cx="1580707" cy="1143001"/>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December:</a:t>
            </a:r>
            <a:endParaRPr lang="en-US" sz="1400" dirty="0">
              <a:solidFill>
                <a:schemeClr val="bg1"/>
              </a:solidFill>
              <a:effectLst/>
              <a:latin typeface="Verdana"/>
              <a:ea typeface="Times New Roman"/>
              <a:cs typeface="Times New Roman"/>
            </a:endParaRPr>
          </a:p>
          <a:p>
            <a:pPr marL="0" marR="0" algn="ctr">
              <a:spcBef>
                <a:spcPts val="0"/>
              </a:spcBef>
              <a:spcAft>
                <a:spcPts val="600"/>
              </a:spcAft>
            </a:pPr>
            <a:r>
              <a:rPr lang="en-US" sz="1400" dirty="0">
                <a:solidFill>
                  <a:schemeClr val="bg1"/>
                </a:solidFill>
                <a:effectLst/>
                <a:latin typeface="Verdana"/>
                <a:ea typeface="Times New Roman"/>
                <a:cs typeface="Times New Roman"/>
              </a:rPr>
              <a:t>1st Delivery Date Missed</a:t>
            </a:r>
          </a:p>
        </p:txBody>
      </p:sp>
      <p:sp>
        <p:nvSpPr>
          <p:cNvPr id="7" name="Rounded Rectangle 6"/>
          <p:cNvSpPr>
            <a:spLocks/>
          </p:cNvSpPr>
          <p:nvPr/>
        </p:nvSpPr>
        <p:spPr>
          <a:xfrm>
            <a:off x="2917751" y="4267198"/>
            <a:ext cx="1676400" cy="1066802"/>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December:</a:t>
            </a:r>
            <a:endParaRPr lang="en-US" sz="1400" dirty="0">
              <a:solidFill>
                <a:schemeClr val="bg1"/>
              </a:solidFill>
              <a:effectLst/>
              <a:latin typeface="Verdana"/>
              <a:ea typeface="Times New Roman"/>
              <a:cs typeface="Times New Roman"/>
            </a:endParaRPr>
          </a:p>
          <a:p>
            <a:pPr marL="0" marR="0" algn="ctr">
              <a:spcBef>
                <a:spcPts val="0"/>
              </a:spcBef>
              <a:spcAft>
                <a:spcPts val="0"/>
              </a:spcAft>
            </a:pPr>
            <a:r>
              <a:rPr lang="en-US" sz="1400" dirty="0">
                <a:solidFill>
                  <a:schemeClr val="bg1"/>
                </a:solidFill>
                <a:effectLst/>
                <a:latin typeface="Verdana"/>
                <a:ea typeface="Times New Roman"/>
                <a:cs typeface="Times New Roman"/>
              </a:rPr>
              <a:t>2nd Delivery Date Missed</a:t>
            </a:r>
          </a:p>
        </p:txBody>
      </p:sp>
      <p:cxnSp>
        <p:nvCxnSpPr>
          <p:cNvPr id="8" name="AutoShape 46"/>
          <p:cNvCxnSpPr>
            <a:cxnSpLocks noChangeShapeType="1"/>
          </p:cNvCxnSpPr>
          <p:nvPr/>
        </p:nvCxnSpPr>
        <p:spPr bwMode="auto">
          <a:xfrm flipV="1">
            <a:off x="3429000" y="3886199"/>
            <a:ext cx="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Rounded Rectangle 8"/>
          <p:cNvSpPr>
            <a:spLocks/>
          </p:cNvSpPr>
          <p:nvPr/>
        </p:nvSpPr>
        <p:spPr>
          <a:xfrm>
            <a:off x="4651744" y="4302637"/>
            <a:ext cx="1524000" cy="990601"/>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September:</a:t>
            </a:r>
            <a:endParaRPr lang="en-US" sz="1400" dirty="0">
              <a:solidFill>
                <a:schemeClr val="bg1"/>
              </a:solidFill>
              <a:effectLst/>
              <a:latin typeface="Verdana"/>
              <a:ea typeface="Times New Roman"/>
              <a:cs typeface="Times New Roman"/>
            </a:endParaRPr>
          </a:p>
          <a:p>
            <a:pPr marL="0" marR="0" algn="ctr">
              <a:spcBef>
                <a:spcPts val="0"/>
              </a:spcBef>
              <a:spcAft>
                <a:spcPts val="600"/>
              </a:spcAft>
            </a:pPr>
            <a:r>
              <a:rPr lang="en-US" sz="1400" dirty="0">
                <a:solidFill>
                  <a:schemeClr val="bg1"/>
                </a:solidFill>
                <a:effectLst/>
                <a:latin typeface="Verdana"/>
                <a:ea typeface="Times New Roman"/>
                <a:cs typeface="Times New Roman"/>
              </a:rPr>
              <a:t>5</a:t>
            </a:r>
            <a:r>
              <a:rPr lang="en-US" sz="1400" baseline="30000" dirty="0">
                <a:solidFill>
                  <a:schemeClr val="bg1"/>
                </a:solidFill>
                <a:effectLst/>
                <a:latin typeface="Verdana"/>
                <a:ea typeface="Times New Roman"/>
                <a:cs typeface="Times New Roman"/>
              </a:rPr>
              <a:t>th</a:t>
            </a:r>
            <a:r>
              <a:rPr lang="en-US" sz="1400" dirty="0">
                <a:solidFill>
                  <a:schemeClr val="bg1"/>
                </a:solidFill>
                <a:effectLst/>
                <a:latin typeface="Verdana"/>
                <a:ea typeface="Times New Roman"/>
                <a:cs typeface="Times New Roman"/>
              </a:rPr>
              <a:t> Delivery Date Missed</a:t>
            </a:r>
          </a:p>
        </p:txBody>
      </p:sp>
      <p:sp>
        <p:nvSpPr>
          <p:cNvPr id="11" name="Rounded Rectangle 10"/>
          <p:cNvSpPr>
            <a:spLocks/>
          </p:cNvSpPr>
          <p:nvPr/>
        </p:nvSpPr>
        <p:spPr>
          <a:xfrm>
            <a:off x="2243499" y="1789814"/>
            <a:ext cx="1905000" cy="1066800"/>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March:</a:t>
            </a:r>
            <a:endParaRPr lang="en-US" sz="1400" dirty="0">
              <a:solidFill>
                <a:schemeClr val="bg1"/>
              </a:solidFill>
              <a:effectLst/>
              <a:latin typeface="Verdana"/>
              <a:ea typeface="Times New Roman"/>
              <a:cs typeface="Times New Roman"/>
            </a:endParaRPr>
          </a:p>
          <a:p>
            <a:pPr marL="0" marR="0" algn="ctr">
              <a:spcBef>
                <a:spcPts val="0"/>
              </a:spcBef>
              <a:spcAft>
                <a:spcPts val="0"/>
              </a:spcAft>
            </a:pPr>
            <a:r>
              <a:rPr lang="en-US" sz="1400" dirty="0">
                <a:solidFill>
                  <a:schemeClr val="bg1"/>
                </a:solidFill>
                <a:effectLst/>
                <a:latin typeface="Verdana"/>
                <a:ea typeface="Times New Roman"/>
                <a:cs typeface="Times New Roman"/>
              </a:rPr>
              <a:t>3</a:t>
            </a:r>
            <a:r>
              <a:rPr lang="en-US" sz="1400" baseline="30000" dirty="0">
                <a:solidFill>
                  <a:schemeClr val="bg1"/>
                </a:solidFill>
                <a:effectLst/>
                <a:latin typeface="Verdana"/>
                <a:ea typeface="Times New Roman"/>
                <a:cs typeface="Times New Roman"/>
              </a:rPr>
              <a:t>rd</a:t>
            </a:r>
            <a:r>
              <a:rPr lang="en-US" sz="1400" dirty="0">
                <a:solidFill>
                  <a:schemeClr val="bg1"/>
                </a:solidFill>
                <a:effectLst/>
                <a:latin typeface="Verdana"/>
                <a:ea typeface="Times New Roman"/>
                <a:cs typeface="Times New Roman"/>
              </a:rPr>
              <a:t> </a:t>
            </a:r>
            <a:r>
              <a:rPr lang="en-US" sz="1400" dirty="0" smtClean="0">
                <a:solidFill>
                  <a:schemeClr val="bg1"/>
                </a:solidFill>
                <a:effectLst/>
                <a:latin typeface="Verdana"/>
                <a:ea typeface="Times New Roman"/>
                <a:cs typeface="Times New Roman"/>
              </a:rPr>
              <a:t>Delivery</a:t>
            </a:r>
          </a:p>
          <a:p>
            <a:pPr marL="0" marR="0" algn="ctr">
              <a:spcBef>
                <a:spcPts val="0"/>
              </a:spcBef>
              <a:spcAft>
                <a:spcPts val="0"/>
              </a:spcAft>
            </a:pPr>
            <a:r>
              <a:rPr lang="en-US" sz="1400" dirty="0" smtClean="0">
                <a:solidFill>
                  <a:schemeClr val="bg1"/>
                </a:solidFill>
                <a:effectLst/>
                <a:latin typeface="Verdana"/>
                <a:ea typeface="Times New Roman"/>
                <a:cs typeface="Times New Roman"/>
              </a:rPr>
              <a:t>Date </a:t>
            </a:r>
            <a:r>
              <a:rPr lang="en-US" sz="1400" dirty="0">
                <a:solidFill>
                  <a:schemeClr val="bg1"/>
                </a:solidFill>
                <a:effectLst/>
                <a:latin typeface="Verdana"/>
                <a:ea typeface="Times New Roman"/>
                <a:cs typeface="Times New Roman"/>
              </a:rPr>
              <a:t>Missed</a:t>
            </a:r>
          </a:p>
        </p:txBody>
      </p:sp>
      <p:sp>
        <p:nvSpPr>
          <p:cNvPr id="12" name="Rounded Rectangle 11"/>
          <p:cNvSpPr>
            <a:spLocks/>
          </p:cNvSpPr>
          <p:nvPr/>
        </p:nvSpPr>
        <p:spPr>
          <a:xfrm>
            <a:off x="4343400" y="1693235"/>
            <a:ext cx="1447800" cy="1109330"/>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July:</a:t>
            </a:r>
            <a:endParaRPr lang="en-US" sz="1400" dirty="0">
              <a:solidFill>
                <a:schemeClr val="bg1"/>
              </a:solidFill>
              <a:effectLst/>
              <a:latin typeface="Verdana"/>
              <a:ea typeface="Times New Roman"/>
              <a:cs typeface="Times New Roman"/>
            </a:endParaRPr>
          </a:p>
          <a:p>
            <a:pPr marL="0" marR="0" algn="ctr">
              <a:spcBef>
                <a:spcPts val="0"/>
              </a:spcBef>
              <a:spcAft>
                <a:spcPts val="0"/>
              </a:spcAft>
            </a:pPr>
            <a:r>
              <a:rPr lang="en-US" sz="1400" dirty="0">
                <a:solidFill>
                  <a:schemeClr val="bg1"/>
                </a:solidFill>
                <a:effectLst/>
                <a:latin typeface="Verdana"/>
                <a:ea typeface="Times New Roman"/>
                <a:cs typeface="Times New Roman"/>
              </a:rPr>
              <a:t>4</a:t>
            </a:r>
            <a:r>
              <a:rPr lang="en-US" sz="1400" baseline="30000" dirty="0">
                <a:solidFill>
                  <a:schemeClr val="bg1"/>
                </a:solidFill>
                <a:effectLst/>
                <a:latin typeface="Verdana"/>
                <a:ea typeface="Times New Roman"/>
                <a:cs typeface="Times New Roman"/>
              </a:rPr>
              <a:t>th</a:t>
            </a:r>
            <a:r>
              <a:rPr lang="en-US" sz="1400" dirty="0">
                <a:solidFill>
                  <a:schemeClr val="bg1"/>
                </a:solidFill>
                <a:effectLst/>
                <a:latin typeface="Verdana"/>
                <a:ea typeface="Times New Roman"/>
                <a:cs typeface="Times New Roman"/>
              </a:rPr>
              <a:t> Delivery Date Missed</a:t>
            </a:r>
          </a:p>
        </p:txBody>
      </p:sp>
      <p:sp>
        <p:nvSpPr>
          <p:cNvPr id="13" name="Rounded Rectangle 12"/>
          <p:cNvSpPr>
            <a:spLocks/>
          </p:cNvSpPr>
          <p:nvPr/>
        </p:nvSpPr>
        <p:spPr>
          <a:xfrm>
            <a:off x="6477000" y="1676400"/>
            <a:ext cx="1524000" cy="1143000"/>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bg1"/>
                </a:solidFill>
                <a:effectLst/>
                <a:latin typeface="Verdana"/>
                <a:ea typeface="Times New Roman"/>
                <a:cs typeface="Times New Roman"/>
              </a:rPr>
              <a:t>January:</a:t>
            </a:r>
            <a:endParaRPr lang="en-US" sz="1400" dirty="0">
              <a:solidFill>
                <a:schemeClr val="bg1"/>
              </a:solidFill>
              <a:effectLst/>
              <a:latin typeface="Verdana"/>
              <a:ea typeface="Times New Roman"/>
              <a:cs typeface="Times New Roman"/>
            </a:endParaRPr>
          </a:p>
          <a:p>
            <a:pPr marL="0" marR="0" algn="ctr">
              <a:spcBef>
                <a:spcPts val="0"/>
              </a:spcBef>
              <a:spcAft>
                <a:spcPts val="0"/>
              </a:spcAft>
            </a:pPr>
            <a:r>
              <a:rPr lang="en-US" sz="1400" dirty="0">
                <a:solidFill>
                  <a:schemeClr val="bg1"/>
                </a:solidFill>
                <a:effectLst/>
                <a:latin typeface="Verdana"/>
                <a:ea typeface="Times New Roman"/>
                <a:cs typeface="Times New Roman"/>
              </a:rPr>
              <a:t>Frame Repair Completion</a:t>
            </a:r>
          </a:p>
          <a:p>
            <a:pPr marL="0" marR="0" algn="ctr">
              <a:spcBef>
                <a:spcPts val="0"/>
              </a:spcBef>
              <a:spcAft>
                <a:spcPts val="0"/>
              </a:spcAft>
            </a:pPr>
            <a:r>
              <a:rPr lang="en-US" sz="1400" dirty="0">
                <a:solidFill>
                  <a:schemeClr val="bg1"/>
                </a:solidFill>
                <a:effectLst/>
                <a:latin typeface="Verdana"/>
                <a:ea typeface="Times New Roman"/>
                <a:cs typeface="Times New Roman"/>
              </a:rPr>
              <a:t>Missed</a:t>
            </a:r>
          </a:p>
        </p:txBody>
      </p:sp>
      <p:cxnSp>
        <p:nvCxnSpPr>
          <p:cNvPr id="15" name="AutoShape 46"/>
          <p:cNvCxnSpPr>
            <a:cxnSpLocks noChangeShapeType="1"/>
          </p:cNvCxnSpPr>
          <p:nvPr/>
        </p:nvCxnSpPr>
        <p:spPr bwMode="auto">
          <a:xfrm flipV="1">
            <a:off x="4876800" y="3845437"/>
            <a:ext cx="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37"/>
          <p:cNvCxnSpPr>
            <a:cxnSpLocks noChangeShapeType="1"/>
          </p:cNvCxnSpPr>
          <p:nvPr/>
        </p:nvCxnSpPr>
        <p:spPr bwMode="auto">
          <a:xfrm>
            <a:off x="3962400" y="2819400"/>
            <a:ext cx="0" cy="422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37"/>
          <p:cNvCxnSpPr>
            <a:cxnSpLocks noChangeShapeType="1"/>
          </p:cNvCxnSpPr>
          <p:nvPr/>
        </p:nvCxnSpPr>
        <p:spPr bwMode="auto">
          <a:xfrm>
            <a:off x="4610100" y="2802565"/>
            <a:ext cx="0" cy="422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37"/>
          <p:cNvCxnSpPr>
            <a:cxnSpLocks noChangeShapeType="1"/>
          </p:cNvCxnSpPr>
          <p:nvPr/>
        </p:nvCxnSpPr>
        <p:spPr bwMode="auto">
          <a:xfrm>
            <a:off x="6705600" y="2819398"/>
            <a:ext cx="0" cy="422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Rounded Rectangle 18"/>
          <p:cNvSpPr>
            <a:spLocks/>
          </p:cNvSpPr>
          <p:nvPr/>
        </p:nvSpPr>
        <p:spPr>
          <a:xfrm>
            <a:off x="6675474" y="4270740"/>
            <a:ext cx="1706526" cy="11430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bg1"/>
                </a:solidFill>
                <a:effectLst/>
                <a:latin typeface="Verdana"/>
                <a:ea typeface="Times New Roman"/>
                <a:cs typeface="Times New Roman"/>
              </a:rPr>
              <a:t>June:</a:t>
            </a:r>
          </a:p>
          <a:p>
            <a:pPr marL="0" marR="0" algn="ctr">
              <a:spcBef>
                <a:spcPts val="0"/>
              </a:spcBef>
              <a:spcAft>
                <a:spcPts val="0"/>
              </a:spcAft>
            </a:pPr>
            <a:r>
              <a:rPr lang="en-US" sz="1400" b="1" dirty="0" smtClean="0">
                <a:solidFill>
                  <a:schemeClr val="bg1"/>
                </a:solidFill>
                <a:effectLst/>
                <a:latin typeface="Verdana"/>
                <a:ea typeface="Times New Roman"/>
                <a:cs typeface="Times New Roman"/>
              </a:rPr>
              <a:t>6</a:t>
            </a:r>
            <a:r>
              <a:rPr lang="en-US" sz="1400" b="1" baseline="30000" dirty="0" smtClean="0">
                <a:solidFill>
                  <a:schemeClr val="bg1"/>
                </a:solidFill>
                <a:effectLst/>
                <a:latin typeface="Verdana"/>
                <a:ea typeface="Times New Roman"/>
                <a:cs typeface="Times New Roman"/>
              </a:rPr>
              <a:t>th</a:t>
            </a:r>
            <a:r>
              <a:rPr lang="en-US" sz="1400" b="1" dirty="0" smtClean="0">
                <a:solidFill>
                  <a:schemeClr val="bg1"/>
                </a:solidFill>
                <a:effectLst/>
                <a:latin typeface="Verdana"/>
                <a:ea typeface="Times New Roman"/>
                <a:cs typeface="Times New Roman"/>
              </a:rPr>
              <a:t> Delivery Date Missed</a:t>
            </a:r>
            <a:endParaRPr lang="en-US" sz="1400" dirty="0">
              <a:solidFill>
                <a:schemeClr val="bg1"/>
              </a:solidFill>
              <a:effectLst/>
              <a:latin typeface="Verdana"/>
              <a:ea typeface="Times New Roman"/>
              <a:cs typeface="Times New Roman"/>
            </a:endParaRPr>
          </a:p>
        </p:txBody>
      </p:sp>
      <p:cxnSp>
        <p:nvCxnSpPr>
          <p:cNvPr id="20" name="AutoShape 46"/>
          <p:cNvCxnSpPr>
            <a:cxnSpLocks noChangeShapeType="1"/>
          </p:cNvCxnSpPr>
          <p:nvPr/>
        </p:nvCxnSpPr>
        <p:spPr bwMode="auto">
          <a:xfrm flipV="1">
            <a:off x="7239000" y="3813540"/>
            <a:ext cx="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 name="Rectangle 21"/>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23"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672161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6934200" cy="492443"/>
          </a:xfrm>
          <a:prstGeom prst="rect">
            <a:avLst/>
          </a:prstGeom>
          <a:noFill/>
        </p:spPr>
        <p:txBody>
          <a:bodyPr wrap="square" rtlCol="0">
            <a:spAutoFit/>
          </a:bodyPr>
          <a:lstStyle/>
          <a:p>
            <a:r>
              <a:rPr lang="en-US" sz="2600" dirty="0" smtClean="0"/>
              <a:t>Global Discovery Program  Additional  Costs</a:t>
            </a:r>
            <a:endParaRPr lang="en-US" sz="2600" dirty="0"/>
          </a:p>
        </p:txBody>
      </p:sp>
      <p:pic>
        <p:nvPicPr>
          <p:cNvPr id="3" name="Picture 2" descr="S:\INTERNAL AUDITS\Issued and in Follow-up Process\16-16 DEA MOU with DoD\Ft. Worth Trip 1.12.15\New Hangar.jpg"/>
          <p:cNvPicPr/>
          <p:nvPr/>
        </p:nvPicPr>
        <p:blipFill rotWithShape="1">
          <a:blip r:embed="rId2" cstate="print">
            <a:extLst>
              <a:ext uri="{28A0092B-C50C-407E-A947-70E740481C1C}">
                <a14:useLocalDpi xmlns:a14="http://schemas.microsoft.com/office/drawing/2010/main" val="0"/>
              </a:ext>
            </a:extLst>
          </a:blip>
          <a:srcRect l="3648" b="26512"/>
          <a:stretch/>
        </p:blipFill>
        <p:spPr bwMode="auto">
          <a:xfrm>
            <a:off x="1828800" y="1676400"/>
            <a:ext cx="5562600" cy="3352800"/>
          </a:xfrm>
          <a:prstGeom prst="rect">
            <a:avLst/>
          </a:prstGeom>
          <a:noFill/>
          <a:ln>
            <a:solidFill>
              <a:schemeClr val="tx1"/>
            </a:solidFill>
          </a:ln>
        </p:spPr>
      </p:pic>
      <p:sp>
        <p:nvSpPr>
          <p:cNvPr id="5" name="Rectangle 4"/>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48996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6477000" cy="584775"/>
          </a:xfrm>
          <a:prstGeom prst="rect">
            <a:avLst/>
          </a:prstGeom>
          <a:noFill/>
        </p:spPr>
        <p:txBody>
          <a:bodyPr wrap="square" rtlCol="0">
            <a:spAutoFit/>
          </a:bodyPr>
          <a:lstStyle/>
          <a:p>
            <a:pPr algn="ctr"/>
            <a:r>
              <a:rPr lang="en-US" sz="3200" dirty="0" smtClean="0"/>
              <a:t>Lack of MOU Oversight </a:t>
            </a:r>
            <a:endParaRPr lang="en-US" sz="3200" dirty="0"/>
          </a:p>
        </p:txBody>
      </p:sp>
      <p:sp>
        <p:nvSpPr>
          <p:cNvPr id="3" name="TextBox 2"/>
          <p:cNvSpPr txBox="1"/>
          <p:nvPr/>
        </p:nvSpPr>
        <p:spPr>
          <a:xfrm>
            <a:off x="662763" y="1981200"/>
            <a:ext cx="7924800" cy="3139321"/>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smtClean="0"/>
              <a:t>At the onset on our audit, DEA did not provide us all the MOUs related to its aviation operations in Afghanistan.</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DEA requires only MOUs with a funding element to be tracked in UFMS and reported on its annual budget.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Non-funding MOUs are informally tracked by each division, but no universal listing exists.</a:t>
            </a:r>
          </a:p>
          <a:p>
            <a:endParaRPr lang="en-US" sz="2200" dirty="0"/>
          </a:p>
        </p:txBody>
      </p:sp>
      <p:sp>
        <p:nvSpPr>
          <p:cNvPr id="5" name="Rectangle 4"/>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6"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234463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63256" y="457200"/>
            <a:ext cx="6858000" cy="584775"/>
          </a:xfrm>
          <a:prstGeom prst="rect">
            <a:avLst/>
          </a:prstGeom>
          <a:noFill/>
        </p:spPr>
        <p:txBody>
          <a:bodyPr wrap="square" rtlCol="0">
            <a:spAutoFit/>
          </a:bodyPr>
          <a:lstStyle/>
          <a:p>
            <a:pPr algn="ctr"/>
            <a:r>
              <a:rPr lang="en-US" sz="3200" dirty="0" smtClean="0"/>
              <a:t>DEA MOUs with DOD</a:t>
            </a:r>
            <a:endParaRPr lang="en-US" sz="3200" dirty="0"/>
          </a:p>
        </p:txBody>
      </p:sp>
      <p:sp>
        <p:nvSpPr>
          <p:cNvPr id="23" name="Rectangle 2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graphicFrame>
        <p:nvGraphicFramePr>
          <p:cNvPr id="2" name="Table 1"/>
          <p:cNvGraphicFramePr>
            <a:graphicFrameLocks noGrp="1"/>
          </p:cNvGraphicFramePr>
          <p:nvPr>
            <p:extLst>
              <p:ext uri="{D42A27DB-BD31-4B8C-83A1-F6EECF244321}">
                <p14:modId xmlns:p14="http://schemas.microsoft.com/office/powerpoint/2010/main" val="632841009"/>
              </p:ext>
            </p:extLst>
          </p:nvPr>
        </p:nvGraphicFramePr>
        <p:xfrm>
          <a:off x="2108783" y="1143000"/>
          <a:ext cx="4766945" cy="2879409"/>
        </p:xfrm>
        <a:graphic>
          <a:graphicData uri="http://schemas.openxmlformats.org/drawingml/2006/table">
            <a:tbl>
              <a:tblPr firstRow="1" firstCol="1" bandRow="1">
                <a:tableStyleId>{69C7853C-536D-4A76-A0AE-DD22124D55A5}</a:tableStyleId>
              </a:tblPr>
              <a:tblGrid>
                <a:gridCol w="2207784"/>
                <a:gridCol w="2559161"/>
              </a:tblGrid>
              <a:tr h="613610">
                <a:tc>
                  <a:txBody>
                    <a:bodyPr/>
                    <a:lstStyle/>
                    <a:p>
                      <a:pPr marL="0" marR="0" algn="ctr">
                        <a:spcBef>
                          <a:spcPts val="0"/>
                        </a:spcBef>
                        <a:spcAft>
                          <a:spcPts val="0"/>
                        </a:spcAft>
                      </a:pPr>
                      <a:r>
                        <a:rPr lang="en-US" sz="1800" dirty="0">
                          <a:effectLst/>
                        </a:rPr>
                        <a:t>Fiscal Year</a:t>
                      </a:r>
                      <a:endParaRPr lang="en-US" sz="18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800" dirty="0">
                          <a:effectLst/>
                        </a:rPr>
                        <a:t>Amount</a:t>
                      </a:r>
                      <a:endParaRPr lang="en-US" sz="1800" dirty="0">
                        <a:effectLst/>
                        <a:latin typeface="Verdana"/>
                        <a:ea typeface="Times New Roman"/>
                        <a:cs typeface="Times New Roman"/>
                      </a:endParaRPr>
                    </a:p>
                  </a:txBody>
                  <a:tcPr marL="68580" marR="68580" marT="0" marB="0" anchor="b"/>
                </a:tc>
              </a:tr>
              <a:tr h="453989">
                <a:tc>
                  <a:txBody>
                    <a:bodyPr/>
                    <a:lstStyle/>
                    <a:p>
                      <a:pPr marL="0" marR="0" algn="ctr">
                        <a:spcBef>
                          <a:spcPts val="0"/>
                        </a:spcBef>
                        <a:spcAft>
                          <a:spcPts val="0"/>
                        </a:spcAft>
                      </a:pPr>
                      <a:r>
                        <a:rPr lang="en-US" sz="1800" b="0" dirty="0">
                          <a:effectLst/>
                        </a:rPr>
                        <a:t>2012</a:t>
                      </a:r>
                      <a:endParaRPr lang="en-US" sz="1800" b="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800" dirty="0">
                          <a:effectLst/>
                        </a:rPr>
                        <a:t>$3,255,000</a:t>
                      </a:r>
                      <a:endParaRPr lang="en-US" sz="1800" dirty="0">
                        <a:effectLst/>
                        <a:latin typeface="Verdana"/>
                        <a:ea typeface="Times New Roman"/>
                        <a:cs typeface="Times New Roman"/>
                      </a:endParaRPr>
                    </a:p>
                  </a:txBody>
                  <a:tcPr marL="68580" marR="68580" marT="0" marB="0" anchor="b"/>
                </a:tc>
              </a:tr>
              <a:tr h="453989">
                <a:tc>
                  <a:txBody>
                    <a:bodyPr/>
                    <a:lstStyle/>
                    <a:p>
                      <a:pPr marL="0" marR="0" algn="ctr">
                        <a:spcBef>
                          <a:spcPts val="0"/>
                        </a:spcBef>
                        <a:spcAft>
                          <a:spcPts val="0"/>
                        </a:spcAft>
                      </a:pPr>
                      <a:r>
                        <a:rPr lang="en-US" sz="1800" b="0" dirty="0">
                          <a:effectLst/>
                        </a:rPr>
                        <a:t>2013</a:t>
                      </a:r>
                      <a:endParaRPr lang="en-US" sz="1800" b="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800" dirty="0">
                          <a:effectLst/>
                        </a:rPr>
                        <a:t>$6,640,000</a:t>
                      </a:r>
                      <a:endParaRPr lang="en-US" sz="1800" dirty="0">
                        <a:effectLst/>
                        <a:latin typeface="Verdana"/>
                        <a:ea typeface="Times New Roman"/>
                        <a:cs typeface="Times New Roman"/>
                      </a:endParaRPr>
                    </a:p>
                  </a:txBody>
                  <a:tcPr marL="68580" marR="68580" marT="0" marB="0" anchor="b"/>
                </a:tc>
              </a:tr>
              <a:tr h="453989">
                <a:tc>
                  <a:txBody>
                    <a:bodyPr/>
                    <a:lstStyle/>
                    <a:p>
                      <a:pPr marL="0" marR="0" algn="ctr">
                        <a:spcBef>
                          <a:spcPts val="0"/>
                        </a:spcBef>
                        <a:spcAft>
                          <a:spcPts val="0"/>
                        </a:spcAft>
                      </a:pPr>
                      <a:r>
                        <a:rPr lang="en-US" sz="1800" b="0" dirty="0">
                          <a:effectLst/>
                        </a:rPr>
                        <a:t>2014</a:t>
                      </a:r>
                      <a:endParaRPr lang="en-US" sz="1800" b="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800" dirty="0">
                          <a:effectLst/>
                        </a:rPr>
                        <a:t>$6,560,000</a:t>
                      </a:r>
                      <a:endParaRPr lang="en-US" sz="1800" dirty="0">
                        <a:effectLst/>
                        <a:latin typeface="Verdana"/>
                        <a:ea typeface="Times New Roman"/>
                        <a:cs typeface="Times New Roman"/>
                      </a:endParaRPr>
                    </a:p>
                  </a:txBody>
                  <a:tcPr marL="68580" marR="68580" marT="0" marB="0" anchor="b"/>
                </a:tc>
              </a:tr>
              <a:tr h="453989">
                <a:tc>
                  <a:txBody>
                    <a:bodyPr/>
                    <a:lstStyle/>
                    <a:p>
                      <a:pPr marL="0" marR="0" algn="ctr">
                        <a:spcBef>
                          <a:spcPts val="0"/>
                        </a:spcBef>
                        <a:spcAft>
                          <a:spcPts val="0"/>
                        </a:spcAft>
                      </a:pPr>
                      <a:r>
                        <a:rPr lang="en-US" sz="1800" b="0" dirty="0">
                          <a:effectLst/>
                        </a:rPr>
                        <a:t>2015</a:t>
                      </a:r>
                      <a:endParaRPr lang="en-US" sz="1800" b="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800" dirty="0">
                          <a:effectLst/>
                        </a:rPr>
                        <a:t>$3,880,000</a:t>
                      </a:r>
                      <a:endParaRPr lang="en-US" sz="1800" dirty="0">
                        <a:effectLst/>
                        <a:latin typeface="Verdana"/>
                        <a:ea typeface="Times New Roman"/>
                        <a:cs typeface="Times New Roman"/>
                      </a:endParaRPr>
                    </a:p>
                  </a:txBody>
                  <a:tcPr marL="68580" marR="68580" marT="0" marB="0" anchor="b"/>
                </a:tc>
              </a:tr>
              <a:tr h="449843">
                <a:tc gridSpan="2">
                  <a:txBody>
                    <a:bodyPr/>
                    <a:lstStyle/>
                    <a:p>
                      <a:pPr marL="0" marR="0" algn="r">
                        <a:spcBef>
                          <a:spcPts val="0"/>
                        </a:spcBef>
                        <a:spcAft>
                          <a:spcPts val="0"/>
                        </a:spcAft>
                      </a:pPr>
                      <a:r>
                        <a:rPr lang="en-US" sz="1800" dirty="0">
                          <a:effectLst/>
                        </a:rPr>
                        <a:t>Total $20,335,000</a:t>
                      </a:r>
                      <a:endParaRPr lang="en-US" sz="1800" dirty="0">
                        <a:effectLst/>
                        <a:latin typeface="Verdana"/>
                        <a:ea typeface="Times New Roman"/>
                        <a:cs typeface="Times New Roman"/>
                      </a:endParaRPr>
                    </a:p>
                  </a:txBody>
                  <a:tcPr marL="68580" marR="68580" marT="0" marB="0" anchor="b"/>
                </a:tc>
                <a:tc hMerge="1">
                  <a:txBody>
                    <a:bodyPr/>
                    <a:lstStyle/>
                    <a:p>
                      <a:endParaRPr lang="en-US"/>
                    </a:p>
                  </a:txBody>
                  <a:tcPr/>
                </a:tc>
              </a:tr>
            </a:tbl>
          </a:graphicData>
        </a:graphic>
      </p:graphicFrame>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
        <p:nvSpPr>
          <p:cNvPr id="3" name="TextBox 2"/>
          <p:cNvSpPr txBox="1"/>
          <p:nvPr/>
        </p:nvSpPr>
        <p:spPr>
          <a:xfrm>
            <a:off x="820479" y="4394791"/>
            <a:ext cx="7159256" cy="1015663"/>
          </a:xfrm>
          <a:prstGeom prst="rect">
            <a:avLst/>
          </a:prstGeom>
          <a:noFill/>
        </p:spPr>
        <p:txBody>
          <a:bodyPr wrap="square" rtlCol="0">
            <a:spAutoFit/>
          </a:bodyPr>
          <a:lstStyle/>
          <a:p>
            <a:pPr algn="ctr"/>
            <a:r>
              <a:rPr lang="en-US" sz="2000" dirty="0" smtClean="0"/>
              <a:t>The MOUs were intended to support the DEA’s two Beech King Air 350s operating in Afghanistan until the deployment of the Global Discovery aircraft.</a:t>
            </a:r>
            <a:endParaRPr lang="en-US" sz="2000" dirty="0"/>
          </a:p>
        </p:txBody>
      </p:sp>
    </p:spTree>
    <p:extLst>
      <p:ext uri="{BB962C8B-B14F-4D97-AF65-F5344CB8AC3E}">
        <p14:creationId xmlns:p14="http://schemas.microsoft.com/office/powerpoint/2010/main" val="289635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518907" y="1981200"/>
            <a:ext cx="4114800" cy="635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4"/>
          </p:cNvCxnSpPr>
          <p:nvPr/>
        </p:nvCxnSpPr>
        <p:spPr>
          <a:xfrm flipV="1">
            <a:off x="2447703" y="4445295"/>
            <a:ext cx="4219797" cy="202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2"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
        <p:nvSpPr>
          <p:cNvPr id="5" name="TextBox 4"/>
          <p:cNvSpPr txBox="1"/>
          <p:nvPr/>
        </p:nvSpPr>
        <p:spPr>
          <a:xfrm>
            <a:off x="1099930" y="990600"/>
            <a:ext cx="6705600" cy="584775"/>
          </a:xfrm>
          <a:prstGeom prst="rect">
            <a:avLst/>
          </a:prstGeom>
          <a:noFill/>
        </p:spPr>
        <p:txBody>
          <a:bodyPr wrap="square" rtlCol="0">
            <a:spAutoFit/>
          </a:bodyPr>
          <a:lstStyle/>
          <a:p>
            <a:pPr algn="ctr"/>
            <a:r>
              <a:rPr lang="en-US" sz="3200" dirty="0" smtClean="0"/>
              <a:t>MOU Expenditure Review</a:t>
            </a:r>
            <a:endParaRPr lang="en-US" sz="3200" dirty="0"/>
          </a:p>
        </p:txBody>
      </p:sp>
      <p:sp>
        <p:nvSpPr>
          <p:cNvPr id="6" name="Flowchart: Connector 5"/>
          <p:cNvSpPr/>
          <p:nvPr/>
        </p:nvSpPr>
        <p:spPr>
          <a:xfrm>
            <a:off x="1143000" y="1905000"/>
            <a:ext cx="2819400" cy="2819400"/>
          </a:xfrm>
          <a:prstGeom prst="flowChartConnector">
            <a:avLst/>
          </a:prstGeom>
          <a:solidFill>
            <a:schemeClr val="accent4">
              <a:lumMod val="60000"/>
              <a:lumOff val="40000"/>
            </a:schemeClr>
          </a:solidFill>
          <a:ln>
            <a:solidFill>
              <a:schemeClr val="tx1"/>
            </a:solidFill>
          </a:ln>
          <a:effectLst>
            <a:outerShdw blurRad="76200" dir="13500000" sy="23000" kx="1200000" algn="br" rotWithShape="0">
              <a:prstClr val="black">
                <a:alpha val="20000"/>
              </a:prstClr>
            </a:outerShdw>
          </a:effectLst>
          <a:scene3d>
            <a:camera prst="perspective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62150" y="2057400"/>
            <a:ext cx="533400" cy="1435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00497" y="3492795"/>
            <a:ext cx="295054" cy="11554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a:off x="5715000" y="2540295"/>
            <a:ext cx="1905000" cy="1905000"/>
          </a:xfrm>
          <a:prstGeom prst="flowChartConnector">
            <a:avLst/>
          </a:prstGeom>
          <a:solidFill>
            <a:schemeClr val="bg2">
              <a:lumMod val="20000"/>
              <a:lumOff val="80000"/>
            </a:schemeClr>
          </a:solidFill>
          <a:ln>
            <a:solidFill>
              <a:schemeClr val="tx1"/>
            </a:solidFill>
          </a:ln>
          <a:effectLst>
            <a:outerShdw blurRad="76200" dir="13500000" sy="23000" kx="1200000" algn="br" rotWithShape="0">
              <a:prstClr val="black">
                <a:alpha val="20000"/>
              </a:prstClr>
            </a:outerShdw>
          </a:effectLst>
          <a:scene3d>
            <a:camera prst="perspective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447703" y="2458015"/>
            <a:ext cx="1219200" cy="830997"/>
          </a:xfrm>
          <a:prstGeom prst="rect">
            <a:avLst/>
          </a:prstGeom>
          <a:noFill/>
        </p:spPr>
        <p:txBody>
          <a:bodyPr wrap="square" rtlCol="0">
            <a:spAutoFit/>
          </a:bodyPr>
          <a:lstStyle/>
          <a:p>
            <a:pPr algn="ctr"/>
            <a:r>
              <a:rPr lang="en-US" sz="1600" dirty="0" smtClean="0">
                <a:solidFill>
                  <a:schemeClr val="bg1"/>
                </a:solidFill>
                <a:latin typeface="Calibri" panose="020F0502020204030204" pitchFamily="34" charset="0"/>
              </a:rPr>
              <a:t>Sample $8,000,964 60%</a:t>
            </a:r>
            <a:endParaRPr lang="en-US" sz="1600" dirty="0">
              <a:solidFill>
                <a:schemeClr val="bg1"/>
              </a:solidFill>
              <a:latin typeface="Calibri" panose="020F0502020204030204" pitchFamily="34" charset="0"/>
            </a:endParaRPr>
          </a:p>
        </p:txBody>
      </p:sp>
      <p:sp>
        <p:nvSpPr>
          <p:cNvPr id="22" name="TextBox 21"/>
          <p:cNvSpPr txBox="1"/>
          <p:nvPr/>
        </p:nvSpPr>
        <p:spPr>
          <a:xfrm>
            <a:off x="1143000" y="3104416"/>
            <a:ext cx="1304703" cy="769441"/>
          </a:xfrm>
          <a:prstGeom prst="rect">
            <a:avLst/>
          </a:prstGeom>
          <a:noFill/>
        </p:spPr>
        <p:txBody>
          <a:bodyPr wrap="square" rtlCol="0">
            <a:spAutoFit/>
          </a:bodyPr>
          <a:lstStyle/>
          <a:p>
            <a:pPr algn="ctr"/>
            <a:r>
              <a:rPr lang="en-US" sz="1600" dirty="0" smtClean="0">
                <a:solidFill>
                  <a:schemeClr val="bg1"/>
                </a:solidFill>
                <a:latin typeface="Calibri" panose="020F0502020204030204" pitchFamily="34" charset="0"/>
              </a:rPr>
              <a:t>Non-Sample</a:t>
            </a:r>
            <a:r>
              <a:rPr lang="en-US" sz="1400" dirty="0" smtClean="0">
                <a:solidFill>
                  <a:schemeClr val="bg1"/>
                </a:solidFill>
                <a:latin typeface="Calibri" panose="020F0502020204030204" pitchFamily="34" charset="0"/>
              </a:rPr>
              <a:t> $5,329,483 40%</a:t>
            </a:r>
            <a:endParaRPr lang="en-US" sz="1400" dirty="0">
              <a:solidFill>
                <a:schemeClr val="bg1"/>
              </a:solidFill>
              <a:latin typeface="Calibri" panose="020F0502020204030204" pitchFamily="34" charset="0"/>
            </a:endParaRPr>
          </a:p>
        </p:txBody>
      </p:sp>
      <p:cxnSp>
        <p:nvCxnSpPr>
          <p:cNvPr id="33" name="Straight Connector 32"/>
          <p:cNvCxnSpPr>
            <a:stCxn id="12" idx="3"/>
          </p:cNvCxnSpPr>
          <p:nvPr/>
        </p:nvCxnSpPr>
        <p:spPr>
          <a:xfrm flipV="1">
            <a:off x="5993981" y="3581400"/>
            <a:ext cx="673519" cy="584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2" idx="4"/>
          </p:cNvCxnSpPr>
          <p:nvPr/>
        </p:nvCxnSpPr>
        <p:spPr>
          <a:xfrm>
            <a:off x="6667500" y="3581400"/>
            <a:ext cx="0" cy="8638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718976" y="2996625"/>
            <a:ext cx="1905000" cy="523220"/>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Non-Personnel </a:t>
            </a:r>
          </a:p>
          <a:p>
            <a:pPr algn="ctr"/>
            <a:r>
              <a:rPr lang="en-US" sz="1400" dirty="0" smtClean="0">
                <a:solidFill>
                  <a:schemeClr val="bg1"/>
                </a:solidFill>
                <a:latin typeface="Calibri" panose="020F0502020204030204" pitchFamily="34" charset="0"/>
              </a:rPr>
              <a:t>Sample $6,810,003</a:t>
            </a:r>
            <a:endParaRPr lang="en-US" sz="1400" dirty="0">
              <a:solidFill>
                <a:schemeClr val="bg1"/>
              </a:solidFill>
              <a:latin typeface="Calibri" panose="020F0502020204030204" pitchFamily="34" charset="0"/>
            </a:endParaRPr>
          </a:p>
        </p:txBody>
      </p:sp>
      <p:sp>
        <p:nvSpPr>
          <p:cNvPr id="37" name="TextBox 36"/>
          <p:cNvSpPr txBox="1"/>
          <p:nvPr/>
        </p:nvSpPr>
        <p:spPr>
          <a:xfrm>
            <a:off x="4419600" y="3733800"/>
            <a:ext cx="1295400" cy="830997"/>
          </a:xfrm>
          <a:prstGeom prst="rect">
            <a:avLst/>
          </a:prstGeom>
          <a:noFill/>
        </p:spPr>
        <p:txBody>
          <a:bodyPr wrap="square" rtlCol="0">
            <a:spAutoFit/>
          </a:bodyPr>
          <a:lstStyle/>
          <a:p>
            <a:pPr algn="ctr"/>
            <a:r>
              <a:rPr lang="en-US" sz="1600" dirty="0" smtClean="0">
                <a:latin typeface="Calibri" panose="020F0502020204030204" pitchFamily="34" charset="0"/>
              </a:rPr>
              <a:t>Personnel Sample $1,190,961</a:t>
            </a:r>
            <a:endParaRPr lang="en-US" sz="1600" dirty="0">
              <a:latin typeface="Calibri" panose="020F0502020204030204" pitchFamily="34" charset="0"/>
            </a:endParaRPr>
          </a:p>
        </p:txBody>
      </p:sp>
      <p:cxnSp>
        <p:nvCxnSpPr>
          <p:cNvPr id="39" name="Straight Connector 38"/>
          <p:cNvCxnSpPr/>
          <p:nvPr/>
        </p:nvCxnSpPr>
        <p:spPr>
          <a:xfrm flipH="1">
            <a:off x="5715000" y="4267200"/>
            <a:ext cx="381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562600" y="4305300"/>
            <a:ext cx="1524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60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2" name="TextBox 1"/>
          <p:cNvSpPr txBox="1"/>
          <p:nvPr/>
        </p:nvSpPr>
        <p:spPr>
          <a:xfrm>
            <a:off x="937437" y="838200"/>
            <a:ext cx="7315200" cy="954107"/>
          </a:xfrm>
          <a:prstGeom prst="rect">
            <a:avLst/>
          </a:prstGeom>
          <a:noFill/>
        </p:spPr>
        <p:txBody>
          <a:bodyPr wrap="square" rtlCol="0">
            <a:spAutoFit/>
          </a:bodyPr>
          <a:lstStyle/>
          <a:p>
            <a:pPr algn="ctr"/>
            <a:r>
              <a:rPr lang="en-US" sz="2800" dirty="0" smtClean="0"/>
              <a:t>DEA Unallowable Global Discovery Program MOUs Costs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944185018"/>
              </p:ext>
            </p:extLst>
          </p:nvPr>
        </p:nvGraphicFramePr>
        <p:xfrm>
          <a:off x="1295400" y="1981200"/>
          <a:ext cx="6415863" cy="2830157"/>
        </p:xfrm>
        <a:graphic>
          <a:graphicData uri="http://schemas.openxmlformats.org/drawingml/2006/table">
            <a:tbl>
              <a:tblPr firstRow="1" firstCol="1" bandRow="1">
                <a:tableStyleId>{69C7853C-536D-4A76-A0AE-DD22124D55A5}</a:tableStyleId>
              </a:tblPr>
              <a:tblGrid>
                <a:gridCol w="3690756"/>
                <a:gridCol w="2725107"/>
              </a:tblGrid>
              <a:tr h="487680">
                <a:tc>
                  <a:txBody>
                    <a:bodyPr/>
                    <a:lstStyle/>
                    <a:p>
                      <a:pPr marL="0" marR="0" indent="0" algn="ctr">
                        <a:spcBef>
                          <a:spcPts val="0"/>
                        </a:spcBef>
                        <a:spcAft>
                          <a:spcPts val="0"/>
                        </a:spcAft>
                        <a:tabLst>
                          <a:tab pos="962660" algn="l"/>
                        </a:tabLst>
                      </a:pPr>
                      <a:r>
                        <a:rPr lang="en-US" sz="1800" dirty="0">
                          <a:effectLst/>
                        </a:rPr>
                        <a:t>Expenditure</a:t>
                      </a:r>
                      <a:endParaRPr lang="en-US" sz="18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smtClean="0">
                          <a:effectLst/>
                        </a:rPr>
                        <a:t>Question Cost</a:t>
                      </a:r>
                      <a:endParaRPr lang="en-US" sz="1800" dirty="0">
                        <a:effectLst/>
                        <a:latin typeface="Verdana"/>
                        <a:ea typeface="Times New Roman"/>
                        <a:cs typeface="Times New Roman"/>
                      </a:endParaRPr>
                    </a:p>
                  </a:txBody>
                  <a:tcPr marL="68580" marR="68580" marT="0" marB="0" anchor="b"/>
                </a:tc>
              </a:tr>
              <a:tr h="555513">
                <a:tc>
                  <a:txBody>
                    <a:bodyPr/>
                    <a:lstStyle/>
                    <a:p>
                      <a:pPr marL="0" marR="0" indent="0">
                        <a:spcBef>
                          <a:spcPts val="0"/>
                        </a:spcBef>
                        <a:spcAft>
                          <a:spcPts val="0"/>
                        </a:spcAft>
                      </a:pPr>
                      <a:r>
                        <a:rPr lang="en-US" sz="1800" b="0" dirty="0">
                          <a:effectLst/>
                        </a:rPr>
                        <a:t>ATR 500 Maintenance</a:t>
                      </a:r>
                      <a:endParaRPr lang="en-US" sz="18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$1,411,611</a:t>
                      </a:r>
                      <a:endParaRPr lang="en-US" sz="1800" dirty="0">
                        <a:effectLst/>
                        <a:latin typeface="Verdana"/>
                        <a:ea typeface="Times New Roman"/>
                        <a:cs typeface="Times New Roman"/>
                      </a:endParaRPr>
                    </a:p>
                  </a:txBody>
                  <a:tcPr marL="68580" marR="68580" marT="0" marB="0" anchor="b"/>
                </a:tc>
              </a:tr>
              <a:tr h="675938">
                <a:tc>
                  <a:txBody>
                    <a:bodyPr/>
                    <a:lstStyle/>
                    <a:p>
                      <a:pPr marL="0" marR="0" indent="0">
                        <a:spcBef>
                          <a:spcPts val="0"/>
                        </a:spcBef>
                        <a:spcAft>
                          <a:spcPts val="0"/>
                        </a:spcAft>
                      </a:pPr>
                      <a:r>
                        <a:rPr lang="en-US" sz="1800" b="0" dirty="0">
                          <a:effectLst/>
                        </a:rPr>
                        <a:t>Pilot, Mechanic, and Support Staff Training</a:t>
                      </a:r>
                      <a:endParaRPr lang="en-US" sz="18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$207,218</a:t>
                      </a:r>
                      <a:endParaRPr lang="en-US" sz="1800" dirty="0">
                        <a:effectLst/>
                        <a:latin typeface="Verdana"/>
                        <a:ea typeface="Times New Roman"/>
                        <a:cs typeface="Times New Roman"/>
                      </a:endParaRPr>
                    </a:p>
                  </a:txBody>
                  <a:tcPr marL="68580" marR="68580" marT="0" marB="0" anchor="b"/>
                </a:tc>
              </a:tr>
              <a:tr h="555513">
                <a:tc>
                  <a:txBody>
                    <a:bodyPr/>
                    <a:lstStyle/>
                    <a:p>
                      <a:pPr marL="0" marR="0" indent="0">
                        <a:spcBef>
                          <a:spcPts val="0"/>
                        </a:spcBef>
                        <a:spcAft>
                          <a:spcPts val="0"/>
                        </a:spcAft>
                      </a:pPr>
                      <a:r>
                        <a:rPr lang="en-US" sz="1800" b="0" dirty="0">
                          <a:effectLst/>
                        </a:rPr>
                        <a:t>Travel</a:t>
                      </a:r>
                      <a:endParaRPr lang="en-US" sz="18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$45,870</a:t>
                      </a:r>
                      <a:endParaRPr lang="en-US" sz="1800" dirty="0">
                        <a:effectLst/>
                        <a:latin typeface="Verdana"/>
                        <a:ea typeface="Times New Roman"/>
                        <a:cs typeface="Times New Roman"/>
                      </a:endParaRPr>
                    </a:p>
                  </a:txBody>
                  <a:tcPr marL="68580" marR="68580" marT="0" marB="0" anchor="b"/>
                </a:tc>
              </a:tr>
              <a:tr h="555513">
                <a:tc>
                  <a:txBody>
                    <a:bodyPr/>
                    <a:lstStyle/>
                    <a:p>
                      <a:pPr marL="0" marR="0" indent="0" algn="r">
                        <a:spcBef>
                          <a:spcPts val="0"/>
                        </a:spcBef>
                        <a:spcAft>
                          <a:spcPts val="0"/>
                        </a:spcAft>
                      </a:pPr>
                      <a:r>
                        <a:rPr lang="en-US" sz="1800" b="1" dirty="0">
                          <a:effectLst/>
                        </a:rPr>
                        <a:t>Total</a:t>
                      </a:r>
                      <a:endParaRPr lang="en-US" sz="1800" b="1"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b="1" dirty="0">
                          <a:effectLst/>
                        </a:rPr>
                        <a:t>$1,664,699</a:t>
                      </a:r>
                      <a:endParaRPr lang="en-US" sz="1800" b="1" dirty="0">
                        <a:effectLst/>
                        <a:latin typeface="Verdana"/>
                        <a:ea typeface="Times New Roman"/>
                        <a:cs typeface="Times New Roman"/>
                      </a:endParaRPr>
                    </a:p>
                  </a:txBody>
                  <a:tcPr marL="68580" marR="68580" marT="0" marB="0" anchor="b"/>
                </a:tc>
              </a:tr>
            </a:tbl>
          </a:graphicData>
        </a:graphic>
      </p:graphicFrame>
      <p:pic>
        <p:nvPicPr>
          <p:cNvPr id="5"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352656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437" y="625540"/>
            <a:ext cx="7315200" cy="584775"/>
          </a:xfrm>
          <a:prstGeom prst="rect">
            <a:avLst/>
          </a:prstGeom>
          <a:noFill/>
        </p:spPr>
        <p:txBody>
          <a:bodyPr wrap="square" rtlCol="0">
            <a:spAutoFit/>
          </a:bodyPr>
          <a:lstStyle/>
          <a:p>
            <a:pPr algn="ctr"/>
            <a:r>
              <a:rPr lang="en-US" sz="3200" dirty="0" smtClean="0"/>
              <a:t>DEA Unallowable MOU Costs</a:t>
            </a:r>
            <a:endParaRPr lang="en-US" sz="3200" dirty="0"/>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graphicFrame>
        <p:nvGraphicFramePr>
          <p:cNvPr id="5" name="Table 4"/>
          <p:cNvGraphicFramePr>
            <a:graphicFrameLocks noGrp="1"/>
          </p:cNvGraphicFramePr>
          <p:nvPr>
            <p:extLst>
              <p:ext uri="{D42A27DB-BD31-4B8C-83A1-F6EECF244321}">
                <p14:modId xmlns:p14="http://schemas.microsoft.com/office/powerpoint/2010/main" val="951346192"/>
              </p:ext>
            </p:extLst>
          </p:nvPr>
        </p:nvGraphicFramePr>
        <p:xfrm>
          <a:off x="552893" y="1447800"/>
          <a:ext cx="7829108" cy="4201899"/>
        </p:xfrm>
        <a:graphic>
          <a:graphicData uri="http://schemas.openxmlformats.org/drawingml/2006/table">
            <a:tbl>
              <a:tblPr firstRow="1" firstCol="1" bandRow="1">
                <a:tableStyleId>{69C7853C-536D-4A76-A0AE-DD22124D55A5}</a:tableStyleId>
              </a:tblPr>
              <a:tblGrid>
                <a:gridCol w="6003916"/>
                <a:gridCol w="1825192"/>
              </a:tblGrid>
              <a:tr h="661879">
                <a:tc>
                  <a:txBody>
                    <a:bodyPr/>
                    <a:lstStyle/>
                    <a:p>
                      <a:pPr marL="0" marR="0" indent="0" algn="ctr">
                        <a:spcBef>
                          <a:spcPts val="0"/>
                        </a:spcBef>
                        <a:spcAft>
                          <a:spcPts val="0"/>
                        </a:spcAft>
                        <a:tabLst>
                          <a:tab pos="962660" algn="l"/>
                        </a:tabLst>
                      </a:pPr>
                      <a:r>
                        <a:rPr lang="en-US" sz="1800" dirty="0" smtClean="0">
                          <a:effectLst/>
                        </a:rPr>
                        <a:t>Expenditure/Unallowable Use</a:t>
                      </a:r>
                      <a:endParaRPr lang="en-US" sz="18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800" dirty="0">
                          <a:effectLst/>
                        </a:rPr>
                        <a:t>Questioned</a:t>
                      </a:r>
                    </a:p>
                    <a:p>
                      <a:pPr marL="0" marR="0" indent="0" algn="ctr">
                        <a:spcBef>
                          <a:spcPts val="0"/>
                        </a:spcBef>
                        <a:spcAft>
                          <a:spcPts val="0"/>
                        </a:spcAft>
                      </a:pPr>
                      <a:r>
                        <a:rPr lang="en-US" sz="1800" dirty="0">
                          <a:effectLst/>
                        </a:rPr>
                        <a:t>Cost</a:t>
                      </a:r>
                      <a:endParaRPr lang="en-US" sz="1800" dirty="0">
                        <a:effectLst/>
                        <a:latin typeface="Verdana"/>
                        <a:ea typeface="Times New Roman"/>
                        <a:cs typeface="Times New Roman"/>
                      </a:endParaRPr>
                    </a:p>
                  </a:txBody>
                  <a:tcPr marL="68580" marR="68580" marT="0" marB="0" anchor="b"/>
                </a:tc>
              </a:tr>
              <a:tr h="330940">
                <a:tc>
                  <a:txBody>
                    <a:bodyPr/>
                    <a:lstStyle/>
                    <a:p>
                      <a:pPr marL="0" marR="0" indent="0">
                        <a:spcBef>
                          <a:spcPts val="0"/>
                        </a:spcBef>
                        <a:spcAft>
                          <a:spcPts val="0"/>
                        </a:spcAft>
                      </a:pPr>
                      <a:r>
                        <a:rPr lang="en-US" sz="1600" b="0" dirty="0">
                          <a:effectLst/>
                        </a:rPr>
                        <a:t>Maintenance of Aircraft not in Afghanistan</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$602,196</a:t>
                      </a:r>
                      <a:endParaRPr lang="en-US" sz="1600" dirty="0">
                        <a:effectLst/>
                        <a:latin typeface="Verdana"/>
                        <a:ea typeface="Times New Roman"/>
                        <a:cs typeface="Times New Roman"/>
                      </a:endParaRPr>
                    </a:p>
                  </a:txBody>
                  <a:tcPr marL="68580" marR="68580" marT="0" marB="0" anchor="b"/>
                </a:tc>
              </a:tr>
              <a:tr h="661879">
                <a:tc>
                  <a:txBody>
                    <a:bodyPr/>
                    <a:lstStyle/>
                    <a:p>
                      <a:pPr marL="0" marR="0" indent="0">
                        <a:spcBef>
                          <a:spcPts val="0"/>
                        </a:spcBef>
                        <a:spcAft>
                          <a:spcPts val="0"/>
                        </a:spcAft>
                      </a:pPr>
                      <a:r>
                        <a:rPr lang="en-US" sz="1600" b="0" dirty="0">
                          <a:effectLst/>
                        </a:rPr>
                        <a:t>Training (including travel to training</a:t>
                      </a:r>
                      <a:r>
                        <a:rPr lang="en-US" sz="1600" b="0" dirty="0" smtClean="0">
                          <a:effectLst/>
                        </a:rPr>
                        <a:t>) for DEA and L-3 employees that did not go</a:t>
                      </a:r>
                      <a:r>
                        <a:rPr lang="en-US" sz="1600" b="0" baseline="0" dirty="0" smtClean="0">
                          <a:effectLst/>
                        </a:rPr>
                        <a:t> to Afghanistan</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$32,211</a:t>
                      </a:r>
                      <a:endParaRPr lang="en-US" sz="1600" dirty="0">
                        <a:effectLst/>
                        <a:latin typeface="Verdana"/>
                        <a:ea typeface="Times New Roman"/>
                        <a:cs typeface="Times New Roman"/>
                      </a:endParaRPr>
                    </a:p>
                  </a:txBody>
                  <a:tcPr marL="68580" marR="68580" marT="0" marB="0" anchor="b"/>
                </a:tc>
              </a:tr>
              <a:tr h="555101">
                <a:tc>
                  <a:txBody>
                    <a:bodyPr/>
                    <a:lstStyle/>
                    <a:p>
                      <a:pPr marL="0" marR="0" indent="0">
                        <a:spcBef>
                          <a:spcPts val="0"/>
                        </a:spcBef>
                        <a:spcAft>
                          <a:spcPts val="0"/>
                        </a:spcAft>
                      </a:pPr>
                      <a:r>
                        <a:rPr lang="en-US" sz="1600" b="0" dirty="0">
                          <a:effectLst/>
                        </a:rPr>
                        <a:t>Camp Alvarado Generator Fuel and Service in </a:t>
                      </a:r>
                      <a:r>
                        <a:rPr lang="en-US" sz="1600" b="0" dirty="0" smtClean="0">
                          <a:effectLst/>
                        </a:rPr>
                        <a:t>2011</a:t>
                      </a:r>
                    </a:p>
                    <a:p>
                      <a:pPr marL="0" marR="0" indent="0">
                        <a:spcBef>
                          <a:spcPts val="0"/>
                        </a:spcBef>
                        <a:spcAft>
                          <a:spcPts val="0"/>
                        </a:spcAft>
                      </a:pPr>
                      <a:r>
                        <a:rPr lang="en-US" sz="1600" b="0" dirty="0" smtClean="0">
                          <a:effectLst/>
                        </a:rPr>
                        <a:t>spent outside the period of performance</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$20,247</a:t>
                      </a:r>
                      <a:endParaRPr lang="en-US" sz="1600" dirty="0">
                        <a:effectLst/>
                        <a:latin typeface="Verdana"/>
                        <a:ea typeface="Times New Roman"/>
                        <a:cs typeface="Times New Roman"/>
                      </a:endParaRPr>
                    </a:p>
                  </a:txBody>
                  <a:tcPr marL="68580" marR="68580" marT="0" marB="0" anchor="b"/>
                </a:tc>
              </a:tr>
              <a:tr h="476067">
                <a:tc>
                  <a:txBody>
                    <a:bodyPr/>
                    <a:lstStyle/>
                    <a:p>
                      <a:pPr marL="0" marR="0" indent="0">
                        <a:spcBef>
                          <a:spcPts val="0"/>
                        </a:spcBef>
                        <a:spcAft>
                          <a:spcPts val="0"/>
                        </a:spcAft>
                      </a:pPr>
                      <a:r>
                        <a:rPr lang="en-US" sz="1600" b="0" dirty="0">
                          <a:effectLst/>
                        </a:rPr>
                        <a:t>Missions in Haiti, the Bahamas, Peru, and Florida</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$8,122</a:t>
                      </a:r>
                      <a:endParaRPr lang="en-US" sz="1600" dirty="0">
                        <a:effectLst/>
                        <a:latin typeface="Verdana"/>
                        <a:ea typeface="Times New Roman"/>
                        <a:cs typeface="Times New Roman"/>
                      </a:endParaRPr>
                    </a:p>
                  </a:txBody>
                  <a:tcPr marL="68580" marR="68580" marT="0" marB="0" anchor="b"/>
                </a:tc>
              </a:tr>
              <a:tr h="407755">
                <a:tc>
                  <a:txBody>
                    <a:bodyPr/>
                    <a:lstStyle/>
                    <a:p>
                      <a:pPr marL="0" marR="0" indent="0">
                        <a:spcBef>
                          <a:spcPts val="0"/>
                        </a:spcBef>
                        <a:spcAft>
                          <a:spcPts val="0"/>
                        </a:spcAft>
                      </a:pPr>
                      <a:r>
                        <a:rPr lang="en-US" sz="1600" b="0" dirty="0">
                          <a:effectLst/>
                        </a:rPr>
                        <a:t>Duplicate </a:t>
                      </a:r>
                      <a:r>
                        <a:rPr lang="en-US" sz="1600" b="0" dirty="0" smtClean="0">
                          <a:effectLst/>
                        </a:rPr>
                        <a:t>Expenditures</a:t>
                      </a:r>
                    </a:p>
                    <a:p>
                      <a:pPr marL="0" marR="0" indent="0">
                        <a:spcBef>
                          <a:spcPts val="0"/>
                        </a:spcBef>
                        <a:spcAft>
                          <a:spcPts val="0"/>
                        </a:spcAft>
                      </a:pPr>
                      <a:r>
                        <a:rPr lang="en-US" sz="1600" b="0" dirty="0" smtClean="0">
                          <a:effectLst/>
                        </a:rPr>
                        <a:t>(travel-related </a:t>
                      </a:r>
                      <a:r>
                        <a:rPr lang="en-US" sz="1600" b="0" dirty="0">
                          <a:effectLst/>
                        </a:rPr>
                        <a:t>and generator service in Kabul)</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$6,776</a:t>
                      </a:r>
                      <a:endParaRPr lang="en-US" sz="1600" dirty="0">
                        <a:effectLst/>
                        <a:latin typeface="Verdana"/>
                        <a:ea typeface="Times New Roman"/>
                        <a:cs typeface="Times New Roman"/>
                      </a:endParaRPr>
                    </a:p>
                  </a:txBody>
                  <a:tcPr marL="68580" marR="68580" marT="0" marB="0" anchor="b"/>
                </a:tc>
              </a:tr>
              <a:tr h="697413">
                <a:tc>
                  <a:txBody>
                    <a:bodyPr/>
                    <a:lstStyle/>
                    <a:p>
                      <a:pPr marL="0" marR="0" indent="0">
                        <a:spcBef>
                          <a:spcPts val="0"/>
                        </a:spcBef>
                        <a:spcAft>
                          <a:spcPts val="0"/>
                        </a:spcAft>
                      </a:pPr>
                      <a:r>
                        <a:rPr lang="en-US" sz="1600" b="0" dirty="0">
                          <a:effectLst/>
                        </a:rPr>
                        <a:t>Other (satellite phone service, room cleaning, Fed Ex charges, travel for L-3 employee unrelated to DEA’s Aviation Program)</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$1,489</a:t>
                      </a:r>
                      <a:endParaRPr lang="en-US" sz="1600" dirty="0">
                        <a:effectLst/>
                        <a:latin typeface="Verdana"/>
                        <a:ea typeface="Times New Roman"/>
                        <a:cs typeface="Times New Roman"/>
                      </a:endParaRPr>
                    </a:p>
                  </a:txBody>
                  <a:tcPr marL="68580" marR="68580" marT="0" marB="0" anchor="b"/>
                </a:tc>
              </a:tr>
              <a:tr h="330940">
                <a:tc>
                  <a:txBody>
                    <a:bodyPr/>
                    <a:lstStyle/>
                    <a:p>
                      <a:pPr marL="0" marR="0" indent="0" algn="r">
                        <a:spcBef>
                          <a:spcPts val="0"/>
                        </a:spcBef>
                        <a:spcAft>
                          <a:spcPts val="0"/>
                        </a:spcAft>
                      </a:pPr>
                      <a:r>
                        <a:rPr lang="en-US" sz="1600" dirty="0">
                          <a:effectLst/>
                        </a:rPr>
                        <a:t>Total</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b="1" dirty="0">
                          <a:effectLst/>
                        </a:rPr>
                        <a:t>$671,041</a:t>
                      </a:r>
                      <a:endParaRPr lang="en-US" sz="1600" b="1" dirty="0">
                        <a:effectLst/>
                        <a:latin typeface="Verdana"/>
                        <a:ea typeface="Times New Roman"/>
                        <a:cs typeface="Times New Roman"/>
                      </a:endParaRPr>
                    </a:p>
                  </a:txBody>
                  <a:tcPr marL="68580" marR="68580" marT="0" marB="0" anchor="b"/>
                </a:tc>
              </a:tr>
            </a:tbl>
          </a:graphicData>
        </a:graphic>
      </p:graphicFrame>
      <p:pic>
        <p:nvPicPr>
          <p:cNvPr id="6"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072502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781800" cy="584775"/>
          </a:xfrm>
          <a:prstGeom prst="rect">
            <a:avLst/>
          </a:prstGeom>
          <a:noFill/>
        </p:spPr>
        <p:txBody>
          <a:bodyPr wrap="square" rtlCol="0">
            <a:spAutoFit/>
          </a:bodyPr>
          <a:lstStyle/>
          <a:p>
            <a:pPr algn="ctr"/>
            <a:r>
              <a:rPr lang="en-US" sz="3200" dirty="0" smtClean="0"/>
              <a:t>DEA Unsupported MOU Costs</a:t>
            </a:r>
            <a:endParaRPr lang="en-US" sz="3200" dirty="0"/>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graphicFrame>
        <p:nvGraphicFramePr>
          <p:cNvPr id="5" name="Table 4"/>
          <p:cNvGraphicFramePr>
            <a:graphicFrameLocks noGrp="1"/>
          </p:cNvGraphicFramePr>
          <p:nvPr>
            <p:extLst>
              <p:ext uri="{D42A27DB-BD31-4B8C-83A1-F6EECF244321}">
                <p14:modId xmlns:p14="http://schemas.microsoft.com/office/powerpoint/2010/main" val="2702236768"/>
              </p:ext>
            </p:extLst>
          </p:nvPr>
        </p:nvGraphicFramePr>
        <p:xfrm>
          <a:off x="1358014" y="1752600"/>
          <a:ext cx="6490586" cy="2613660"/>
        </p:xfrm>
        <a:graphic>
          <a:graphicData uri="http://schemas.openxmlformats.org/drawingml/2006/table">
            <a:tbl>
              <a:tblPr firstRow="1" firstCol="1" bandRow="1">
                <a:tableStyleId>{69C7853C-536D-4A76-A0AE-DD22124D55A5}</a:tableStyleId>
              </a:tblPr>
              <a:tblGrid>
                <a:gridCol w="4650935"/>
                <a:gridCol w="1839651"/>
              </a:tblGrid>
              <a:tr h="373380">
                <a:tc>
                  <a:txBody>
                    <a:bodyPr/>
                    <a:lstStyle/>
                    <a:p>
                      <a:pPr marL="0" marR="0" indent="0" algn="ctr">
                        <a:spcBef>
                          <a:spcPts val="0"/>
                        </a:spcBef>
                        <a:spcAft>
                          <a:spcPts val="0"/>
                        </a:spcAft>
                      </a:pPr>
                      <a:r>
                        <a:rPr lang="en-US" sz="2000" dirty="0">
                          <a:effectLst/>
                        </a:rPr>
                        <a:t>Expenditure</a:t>
                      </a:r>
                      <a:endParaRPr lang="en-US" sz="20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2000" dirty="0">
                          <a:effectLst/>
                        </a:rPr>
                        <a:t>Question Cost</a:t>
                      </a:r>
                      <a:endParaRPr lang="en-US" sz="2000" dirty="0">
                        <a:effectLst/>
                        <a:latin typeface="Verdana"/>
                        <a:ea typeface="Times New Roman"/>
                        <a:cs typeface="Times New Roman"/>
                      </a:endParaRPr>
                    </a:p>
                  </a:txBody>
                  <a:tcPr marL="68580" marR="68580" marT="0" marB="0" anchor="b"/>
                </a:tc>
              </a:tr>
              <a:tr h="373380">
                <a:tc>
                  <a:txBody>
                    <a:bodyPr/>
                    <a:lstStyle/>
                    <a:p>
                      <a:pPr marL="0" marR="0" indent="0">
                        <a:spcBef>
                          <a:spcPts val="0"/>
                        </a:spcBef>
                        <a:spcAft>
                          <a:spcPts val="0"/>
                        </a:spcAft>
                      </a:pPr>
                      <a:r>
                        <a:rPr lang="en-US" sz="1600" b="0" dirty="0">
                          <a:effectLst/>
                        </a:rPr>
                        <a:t>Camp Alvarado Electricity and Generator Service</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$51,946</a:t>
                      </a:r>
                      <a:endParaRPr lang="en-US" sz="1600" dirty="0">
                        <a:effectLst/>
                        <a:latin typeface="Verdana"/>
                        <a:ea typeface="Times New Roman"/>
                        <a:cs typeface="Times New Roman"/>
                      </a:endParaRPr>
                    </a:p>
                  </a:txBody>
                  <a:tcPr marL="68580" marR="68580" marT="0" marB="0" anchor="b"/>
                </a:tc>
              </a:tr>
              <a:tr h="373380">
                <a:tc>
                  <a:txBody>
                    <a:bodyPr/>
                    <a:lstStyle/>
                    <a:p>
                      <a:pPr marL="0" marR="0" indent="0">
                        <a:spcBef>
                          <a:spcPts val="0"/>
                        </a:spcBef>
                        <a:spcAft>
                          <a:spcPts val="0"/>
                        </a:spcAft>
                      </a:pPr>
                      <a:r>
                        <a:rPr lang="en-US" sz="1600" b="0" dirty="0">
                          <a:effectLst/>
                        </a:rPr>
                        <a:t>Training</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$12,875</a:t>
                      </a:r>
                      <a:endParaRPr lang="en-US" sz="1600" dirty="0">
                        <a:effectLst/>
                        <a:latin typeface="Verdana"/>
                        <a:ea typeface="Times New Roman"/>
                        <a:cs typeface="Times New Roman"/>
                      </a:endParaRPr>
                    </a:p>
                  </a:txBody>
                  <a:tcPr marL="68580" marR="68580" marT="0" marB="0" anchor="b"/>
                </a:tc>
              </a:tr>
              <a:tr h="373380">
                <a:tc>
                  <a:txBody>
                    <a:bodyPr/>
                    <a:lstStyle/>
                    <a:p>
                      <a:pPr marL="0" marR="0" indent="0">
                        <a:spcBef>
                          <a:spcPts val="0"/>
                        </a:spcBef>
                        <a:spcAft>
                          <a:spcPts val="0"/>
                        </a:spcAft>
                      </a:pPr>
                      <a:r>
                        <a:rPr lang="en-US" sz="1600" b="0" dirty="0">
                          <a:effectLst/>
                        </a:rPr>
                        <a:t>Maintenance of Aircraft</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$12,366</a:t>
                      </a:r>
                      <a:endParaRPr lang="en-US" sz="1600" dirty="0">
                        <a:effectLst/>
                        <a:latin typeface="Verdana"/>
                        <a:ea typeface="Times New Roman"/>
                        <a:cs typeface="Times New Roman"/>
                      </a:endParaRPr>
                    </a:p>
                  </a:txBody>
                  <a:tcPr marL="68580" marR="68580" marT="0" marB="0" anchor="b"/>
                </a:tc>
              </a:tr>
              <a:tr h="373380">
                <a:tc>
                  <a:txBody>
                    <a:bodyPr/>
                    <a:lstStyle/>
                    <a:p>
                      <a:pPr marL="0" marR="0" indent="0">
                        <a:spcBef>
                          <a:spcPts val="0"/>
                        </a:spcBef>
                        <a:spcAft>
                          <a:spcPts val="0"/>
                        </a:spcAft>
                      </a:pPr>
                      <a:r>
                        <a:rPr lang="en-US" sz="1600" b="0" dirty="0">
                          <a:effectLst/>
                        </a:rPr>
                        <a:t>Travel</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$950</a:t>
                      </a:r>
                      <a:endParaRPr lang="en-US" sz="1600" dirty="0">
                        <a:effectLst/>
                        <a:latin typeface="Verdana"/>
                        <a:ea typeface="Times New Roman"/>
                        <a:cs typeface="Times New Roman"/>
                      </a:endParaRPr>
                    </a:p>
                  </a:txBody>
                  <a:tcPr marL="68580" marR="68580" marT="0" marB="0" anchor="b"/>
                </a:tc>
              </a:tr>
              <a:tr h="373380">
                <a:tc>
                  <a:txBody>
                    <a:bodyPr/>
                    <a:lstStyle/>
                    <a:p>
                      <a:pPr marL="0" marR="0" indent="0">
                        <a:spcBef>
                          <a:spcPts val="0"/>
                        </a:spcBef>
                        <a:spcAft>
                          <a:spcPts val="0"/>
                        </a:spcAft>
                      </a:pPr>
                      <a:r>
                        <a:rPr lang="en-US" sz="1600" b="0" dirty="0">
                          <a:effectLst/>
                        </a:rPr>
                        <a:t>Other (Communications)</a:t>
                      </a:r>
                      <a:endParaRPr lang="en-US" sz="1600" b="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dirty="0">
                          <a:effectLst/>
                        </a:rPr>
                        <a:t>$71</a:t>
                      </a:r>
                      <a:endParaRPr lang="en-US" sz="1600" dirty="0">
                        <a:effectLst/>
                        <a:latin typeface="Verdana"/>
                        <a:ea typeface="Times New Roman"/>
                        <a:cs typeface="Times New Roman"/>
                      </a:endParaRPr>
                    </a:p>
                  </a:txBody>
                  <a:tcPr marL="68580" marR="68580" marT="0" marB="0" anchor="b"/>
                </a:tc>
              </a:tr>
              <a:tr h="373380">
                <a:tc>
                  <a:txBody>
                    <a:bodyPr/>
                    <a:lstStyle/>
                    <a:p>
                      <a:pPr marL="0" marR="0" indent="0" algn="r">
                        <a:spcBef>
                          <a:spcPts val="0"/>
                        </a:spcBef>
                        <a:spcAft>
                          <a:spcPts val="0"/>
                        </a:spcAft>
                      </a:pPr>
                      <a:r>
                        <a:rPr lang="en-US" sz="1600" dirty="0">
                          <a:effectLst/>
                        </a:rPr>
                        <a:t>Total</a:t>
                      </a:r>
                      <a:endParaRPr lang="en-US" sz="1600" dirty="0">
                        <a:effectLst/>
                        <a:latin typeface="Verdana"/>
                        <a:ea typeface="Times New Roman"/>
                        <a:cs typeface="Times New Roman"/>
                      </a:endParaRPr>
                    </a:p>
                  </a:txBody>
                  <a:tcPr marL="68580" marR="68580" marT="0" marB="0" anchor="b"/>
                </a:tc>
                <a:tc>
                  <a:txBody>
                    <a:bodyPr/>
                    <a:lstStyle/>
                    <a:p>
                      <a:pPr marL="0" marR="0" indent="0" algn="ctr">
                        <a:spcBef>
                          <a:spcPts val="0"/>
                        </a:spcBef>
                        <a:spcAft>
                          <a:spcPts val="0"/>
                        </a:spcAft>
                      </a:pPr>
                      <a:r>
                        <a:rPr lang="en-US" sz="1600" b="1" dirty="0">
                          <a:effectLst/>
                        </a:rPr>
                        <a:t>$78,208</a:t>
                      </a:r>
                      <a:endParaRPr lang="en-US" sz="1600" b="1" dirty="0">
                        <a:effectLst/>
                        <a:latin typeface="Verdana"/>
                        <a:ea typeface="Times New Roman"/>
                        <a:cs typeface="Times New Roman"/>
                      </a:endParaRPr>
                    </a:p>
                  </a:txBody>
                  <a:tcPr marL="68580" marR="68580" marT="0" marB="0" anchor="b"/>
                </a:tc>
              </a:tr>
            </a:tbl>
          </a:graphicData>
        </a:graphic>
      </p:graphicFrame>
      <p:pic>
        <p:nvPicPr>
          <p:cNvPr id="6"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399224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6781800" cy="492443"/>
          </a:xfrm>
          <a:prstGeom prst="rect">
            <a:avLst/>
          </a:prstGeom>
          <a:noFill/>
        </p:spPr>
        <p:txBody>
          <a:bodyPr wrap="square" rtlCol="0">
            <a:spAutoFit/>
          </a:bodyPr>
          <a:lstStyle/>
          <a:p>
            <a:pPr algn="ctr"/>
            <a:r>
              <a:rPr lang="en-US" sz="2600" dirty="0" smtClean="0"/>
              <a:t>DEA’s Lack of Contractor Oversight</a:t>
            </a:r>
            <a:endParaRPr lang="en-US" sz="2600" dirty="0"/>
          </a:p>
        </p:txBody>
      </p:sp>
      <p:sp>
        <p:nvSpPr>
          <p:cNvPr id="3" name="TextBox 2"/>
          <p:cNvSpPr txBox="1"/>
          <p:nvPr/>
        </p:nvSpPr>
        <p:spPr>
          <a:xfrm>
            <a:off x="609600" y="1676400"/>
            <a:ext cx="7924800"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We reviewed </a:t>
            </a:r>
            <a:r>
              <a:rPr lang="en-US" sz="2000" dirty="0"/>
              <a:t>217 direct labor and 331 special pay expenditures </a:t>
            </a:r>
            <a:r>
              <a:rPr lang="en-US" sz="2000" dirty="0" smtClean="0"/>
              <a:t>for the 9 months between FYs 2012 and 2014 ($1,190,961).</a:t>
            </a:r>
          </a:p>
          <a:p>
            <a:endParaRPr lang="en-US" sz="2000" dirty="0"/>
          </a:p>
          <a:p>
            <a:pPr marL="285750" indent="-285750">
              <a:buFont typeface="Arial" panose="020B0604020202020204" pitchFamily="34" charset="0"/>
              <a:buChar char="•"/>
            </a:pPr>
            <a:r>
              <a:rPr lang="en-US" sz="2000" dirty="0" smtClean="0"/>
              <a:t>We found initially </a:t>
            </a:r>
            <a:r>
              <a:rPr lang="en-US" sz="2000" dirty="0"/>
              <a:t>133 (61 percent) direct labor and </a:t>
            </a:r>
            <a:r>
              <a:rPr lang="en-US" sz="2000" dirty="0" smtClean="0"/>
              <a:t>90 (27 </a:t>
            </a:r>
            <a:r>
              <a:rPr lang="en-US" sz="2000" dirty="0"/>
              <a:t>percent) special pay expenditures could not be reconciled to L-3’s payroll reports, approved timecards, and other payroll supporting documentation provided by L‑3</a:t>
            </a:r>
            <a:r>
              <a:rPr lang="en-US" sz="2000" dirty="0" smtClean="0"/>
              <a:t>.  </a:t>
            </a:r>
          </a:p>
          <a:p>
            <a:endParaRPr lang="en-US" sz="2000" dirty="0"/>
          </a:p>
          <a:p>
            <a:pPr marL="285750" indent="-285750">
              <a:buFont typeface="Arial" panose="020B0604020202020204" pitchFamily="34" charset="0"/>
              <a:buChar char="•"/>
            </a:pPr>
            <a:r>
              <a:rPr lang="en-US" sz="2000" dirty="0"/>
              <a:t>DEA approved and paid overbillings made by L-3 for </a:t>
            </a:r>
            <a:r>
              <a:rPr lang="en-US" sz="2000" dirty="0" smtClean="0"/>
              <a:t>$47,453.</a:t>
            </a:r>
          </a:p>
          <a:p>
            <a:endParaRPr lang="en-US" sz="2000" dirty="0"/>
          </a:p>
          <a:p>
            <a:endParaRPr lang="en-US" dirty="0"/>
          </a:p>
        </p:txBody>
      </p:sp>
      <p:sp>
        <p:nvSpPr>
          <p:cNvPr id="6" name="Rectangle 5"/>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7"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554772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6019800" cy="1077218"/>
          </a:xfrm>
          <a:prstGeom prst="rect">
            <a:avLst/>
          </a:prstGeom>
          <a:noFill/>
        </p:spPr>
        <p:txBody>
          <a:bodyPr wrap="square" rtlCol="0">
            <a:spAutoFit/>
          </a:bodyPr>
          <a:lstStyle/>
          <a:p>
            <a:pPr algn="ctr"/>
            <a:r>
              <a:rPr lang="en-US" sz="3200" dirty="0" smtClean="0"/>
              <a:t>Insufficient MOU</a:t>
            </a:r>
          </a:p>
          <a:p>
            <a:pPr algn="ctr"/>
            <a:r>
              <a:rPr lang="en-US" sz="3200" dirty="0" smtClean="0"/>
              <a:t>Reporting Requirements</a:t>
            </a:r>
            <a:endParaRPr lang="en-US" sz="3200" dirty="0"/>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TextBox 4"/>
          <p:cNvSpPr txBox="1"/>
          <p:nvPr/>
        </p:nvSpPr>
        <p:spPr>
          <a:xfrm>
            <a:off x="533400" y="4289840"/>
            <a:ext cx="8229600" cy="1538883"/>
          </a:xfrm>
          <a:prstGeom prst="rect">
            <a:avLst/>
          </a:prstGeom>
          <a:noFill/>
        </p:spPr>
        <p:txBody>
          <a:bodyPr wrap="square" rtlCol="0">
            <a:spAutoFit/>
          </a:bodyPr>
          <a:lstStyle/>
          <a:p>
            <a:endParaRPr lang="en-US" dirty="0" smtClean="0"/>
          </a:p>
          <a:p>
            <a:pPr algn="ctr"/>
            <a:r>
              <a:rPr lang="en-US" sz="2000" dirty="0" smtClean="0"/>
              <a:t>We found that the DEA did not return $153,132 of unused funds to the DOD .   DEA also failed to submit </a:t>
            </a:r>
            <a:r>
              <a:rPr lang="en-US" sz="2000" dirty="0"/>
              <a:t>f</a:t>
            </a:r>
            <a:r>
              <a:rPr lang="en-US" sz="2000" dirty="0" smtClean="0"/>
              <a:t>inal accounting reports to the  DOD.</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8636201"/>
              </p:ext>
            </p:extLst>
          </p:nvPr>
        </p:nvGraphicFramePr>
        <p:xfrm>
          <a:off x="1269679" y="1799351"/>
          <a:ext cx="6528441" cy="2468880"/>
        </p:xfrm>
        <a:graphic>
          <a:graphicData uri="http://schemas.openxmlformats.org/drawingml/2006/table">
            <a:tbl>
              <a:tblPr firstRow="1" firstCol="1" bandRow="1">
                <a:tableStyleId>{69C7853C-536D-4A76-A0AE-DD22124D55A5}</a:tableStyleId>
              </a:tblPr>
              <a:tblGrid>
                <a:gridCol w="1702175"/>
                <a:gridCol w="1212036"/>
                <a:gridCol w="1346707"/>
                <a:gridCol w="1144701"/>
                <a:gridCol w="1122822"/>
              </a:tblGrid>
              <a:tr h="480060">
                <a:tc>
                  <a:txBody>
                    <a:bodyPr/>
                    <a:lstStyle/>
                    <a:p>
                      <a:pPr marL="0" marR="0" algn="ctr">
                        <a:spcBef>
                          <a:spcPts val="0"/>
                        </a:spcBef>
                        <a:spcAft>
                          <a:spcPts val="0"/>
                        </a:spcAft>
                      </a:pPr>
                      <a:r>
                        <a:rPr lang="en-US" sz="1800" dirty="0" smtClean="0">
                          <a:effectLst/>
                        </a:rPr>
                        <a:t>MOU</a:t>
                      </a:r>
                    </a:p>
                    <a:p>
                      <a:pPr marL="0" marR="0" algn="ctr">
                        <a:spcBef>
                          <a:spcPts val="0"/>
                        </a:spcBef>
                        <a:spcAft>
                          <a:spcPts val="0"/>
                        </a:spcAft>
                      </a:pPr>
                      <a:r>
                        <a:rPr lang="en-US" sz="1800" dirty="0" smtClean="0">
                          <a:effectLst/>
                        </a:rPr>
                        <a:t>FY</a:t>
                      </a:r>
                      <a:endParaRPr lang="en-US" sz="18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800" dirty="0">
                          <a:effectLst/>
                        </a:rPr>
                        <a:t>Due By</a:t>
                      </a:r>
                      <a:endParaRPr lang="en-US" sz="18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800" dirty="0">
                          <a:effectLst/>
                        </a:rPr>
                        <a:t>Date Returned</a:t>
                      </a:r>
                      <a:endParaRPr lang="en-US" sz="18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800" dirty="0">
                          <a:effectLst/>
                        </a:rPr>
                        <a:t>Late (Months)</a:t>
                      </a:r>
                      <a:endParaRPr lang="en-US" sz="18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800" dirty="0">
                          <a:effectLst/>
                        </a:rPr>
                        <a:t>Amount</a:t>
                      </a:r>
                      <a:endParaRPr lang="en-US" sz="1800" dirty="0">
                        <a:effectLst/>
                        <a:latin typeface="Verdana"/>
                        <a:ea typeface="Times New Roman"/>
                        <a:cs typeface="Times New Roman"/>
                      </a:endParaRPr>
                    </a:p>
                  </a:txBody>
                  <a:tcPr marL="68580" marR="68580" marT="0" marB="0" anchor="b"/>
                </a:tc>
              </a:tr>
              <a:tr h="480060">
                <a:tc>
                  <a:txBody>
                    <a:bodyPr/>
                    <a:lstStyle/>
                    <a:p>
                      <a:pPr marL="0" marR="0" algn="ctr">
                        <a:spcBef>
                          <a:spcPts val="0"/>
                        </a:spcBef>
                        <a:spcAft>
                          <a:spcPts val="0"/>
                        </a:spcAft>
                      </a:pPr>
                      <a:r>
                        <a:rPr lang="en-US" sz="1600" b="0" dirty="0">
                          <a:effectLst/>
                        </a:rPr>
                        <a:t>2012</a:t>
                      </a:r>
                      <a:endParaRPr lang="en-US" sz="1600" b="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09/30/12</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02/12/15</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28</a:t>
                      </a:r>
                      <a:endParaRPr lang="en-US" sz="160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600" dirty="0">
                          <a:effectLst/>
                        </a:rPr>
                        <a:t>$28,658</a:t>
                      </a:r>
                      <a:endParaRPr lang="en-US" sz="1600" dirty="0">
                        <a:effectLst/>
                        <a:latin typeface="Verdana"/>
                        <a:ea typeface="Times New Roman"/>
                        <a:cs typeface="Times New Roman"/>
                      </a:endParaRPr>
                    </a:p>
                  </a:txBody>
                  <a:tcPr marL="68580" marR="68580" marT="0" marB="0" anchor="b"/>
                </a:tc>
              </a:tr>
              <a:tr h="480060">
                <a:tc>
                  <a:txBody>
                    <a:bodyPr/>
                    <a:lstStyle/>
                    <a:p>
                      <a:pPr marL="0" marR="0" algn="ctr">
                        <a:spcBef>
                          <a:spcPts val="0"/>
                        </a:spcBef>
                        <a:spcAft>
                          <a:spcPts val="0"/>
                        </a:spcAft>
                      </a:pPr>
                      <a:r>
                        <a:rPr lang="en-US" sz="1600" b="0" dirty="0">
                          <a:effectLst/>
                        </a:rPr>
                        <a:t>2013</a:t>
                      </a:r>
                      <a:endParaRPr lang="en-US" sz="1600" b="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09/30/13</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01/14/15</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15</a:t>
                      </a:r>
                      <a:endParaRPr lang="en-US" sz="160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600" dirty="0">
                          <a:effectLst/>
                        </a:rPr>
                        <a:t>$84,474</a:t>
                      </a:r>
                      <a:endParaRPr lang="en-US" sz="1600" dirty="0">
                        <a:effectLst/>
                        <a:latin typeface="Verdana"/>
                        <a:ea typeface="Times New Roman"/>
                        <a:cs typeface="Times New Roman"/>
                      </a:endParaRPr>
                    </a:p>
                  </a:txBody>
                  <a:tcPr marL="68580" marR="68580" marT="0" marB="0" anchor="b"/>
                </a:tc>
              </a:tr>
              <a:tr h="480060">
                <a:tc>
                  <a:txBody>
                    <a:bodyPr/>
                    <a:lstStyle/>
                    <a:p>
                      <a:pPr marL="0" marR="0" algn="ctr">
                        <a:spcBef>
                          <a:spcPts val="0"/>
                        </a:spcBef>
                        <a:spcAft>
                          <a:spcPts val="0"/>
                        </a:spcAft>
                      </a:pPr>
                      <a:r>
                        <a:rPr lang="en-US" sz="1600" b="0" dirty="0">
                          <a:effectLst/>
                        </a:rPr>
                        <a:t>2014</a:t>
                      </a:r>
                      <a:endParaRPr lang="en-US" sz="1600" b="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a:effectLst/>
                        </a:rPr>
                        <a:t>09/30/14</a:t>
                      </a:r>
                      <a:endParaRPr lang="en-US" sz="160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01/14/15</a:t>
                      </a:r>
                      <a:endParaRPr lang="en-US" sz="1600" dirty="0">
                        <a:effectLst/>
                        <a:latin typeface="Verdana"/>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a:effectLst/>
                        </a:rPr>
                        <a:t>3</a:t>
                      </a:r>
                      <a:endParaRPr lang="en-US" sz="1600" dirty="0">
                        <a:effectLst/>
                        <a:latin typeface="Verdana"/>
                        <a:ea typeface="Times New Roman"/>
                        <a:cs typeface="Times New Roman"/>
                      </a:endParaRPr>
                    </a:p>
                  </a:txBody>
                  <a:tcPr marL="68580" marR="68580" marT="0" marB="0" anchor="b"/>
                </a:tc>
                <a:tc>
                  <a:txBody>
                    <a:bodyPr/>
                    <a:lstStyle/>
                    <a:p>
                      <a:pPr marL="0" marR="0" algn="r">
                        <a:spcBef>
                          <a:spcPts val="0"/>
                        </a:spcBef>
                        <a:spcAft>
                          <a:spcPts val="0"/>
                        </a:spcAft>
                      </a:pPr>
                      <a:r>
                        <a:rPr lang="en-US" sz="1600" dirty="0">
                          <a:effectLst/>
                        </a:rPr>
                        <a:t>$40,000</a:t>
                      </a:r>
                      <a:endParaRPr lang="en-US" sz="1600" dirty="0">
                        <a:effectLst/>
                        <a:latin typeface="Verdana"/>
                        <a:ea typeface="Times New Roman"/>
                        <a:cs typeface="Times New Roman"/>
                      </a:endParaRPr>
                    </a:p>
                  </a:txBody>
                  <a:tcPr marL="68580" marR="68580" marT="0" marB="0" anchor="b"/>
                </a:tc>
              </a:tr>
              <a:tr h="480060">
                <a:tc>
                  <a:txBody>
                    <a:bodyPr/>
                    <a:lstStyle/>
                    <a:p>
                      <a:pPr marL="0" marR="0" algn="r">
                        <a:spcBef>
                          <a:spcPts val="0"/>
                        </a:spcBef>
                        <a:spcAft>
                          <a:spcPts val="0"/>
                        </a:spcAft>
                      </a:pPr>
                      <a:r>
                        <a:rPr lang="en-US" sz="1600">
                          <a:effectLst/>
                        </a:rPr>
                        <a:t> </a:t>
                      </a:r>
                      <a:endParaRPr lang="en-US" sz="1600">
                        <a:effectLst/>
                        <a:latin typeface="Verdana"/>
                        <a:ea typeface="Times New Roman"/>
                        <a:cs typeface="Times New Roman"/>
                      </a:endParaRPr>
                    </a:p>
                  </a:txBody>
                  <a:tcPr marL="68580" marR="68580" marT="0" marB="0" anchor="b"/>
                </a:tc>
                <a:tc gridSpan="3">
                  <a:txBody>
                    <a:bodyPr/>
                    <a:lstStyle/>
                    <a:p>
                      <a:pPr marL="0" marR="0" algn="r">
                        <a:spcBef>
                          <a:spcPts val="0"/>
                        </a:spcBef>
                        <a:spcAft>
                          <a:spcPts val="0"/>
                        </a:spcAft>
                      </a:pPr>
                      <a:r>
                        <a:rPr lang="en-US" sz="1600" b="1" dirty="0">
                          <a:effectLst/>
                        </a:rPr>
                        <a:t>Total</a:t>
                      </a:r>
                      <a:endParaRPr lang="en-US" sz="1600" b="1" dirty="0">
                        <a:effectLst/>
                        <a:latin typeface="Verdana"/>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r>
                        <a:rPr lang="en-US" sz="1600" b="1" dirty="0">
                          <a:effectLst/>
                        </a:rPr>
                        <a:t>$153,132</a:t>
                      </a:r>
                      <a:endParaRPr lang="en-US" sz="1600" b="1" dirty="0">
                        <a:effectLst/>
                        <a:latin typeface="Verdana"/>
                        <a:ea typeface="Times New Roman"/>
                        <a:cs typeface="Times New Roman"/>
                      </a:endParaRPr>
                    </a:p>
                  </a:txBody>
                  <a:tcPr marL="68580" marR="68580" marT="0" marB="0" anchor="b"/>
                </a:tc>
              </a:tr>
            </a:tbl>
          </a:graphicData>
        </a:graphic>
      </p:graphicFrame>
      <p:pic>
        <p:nvPicPr>
          <p:cNvPr id="7"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930035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4" name="TextBox 3"/>
          <p:cNvSpPr txBox="1"/>
          <p:nvPr/>
        </p:nvSpPr>
        <p:spPr>
          <a:xfrm>
            <a:off x="2640419" y="965775"/>
            <a:ext cx="5684874" cy="584775"/>
          </a:xfrm>
          <a:prstGeom prst="rect">
            <a:avLst/>
          </a:prstGeom>
          <a:noFill/>
        </p:spPr>
        <p:txBody>
          <a:bodyPr wrap="square" rtlCol="0">
            <a:spAutoFit/>
          </a:bodyPr>
          <a:lstStyle/>
          <a:p>
            <a:pPr algn="ctr"/>
            <a:r>
              <a:rPr lang="en-US" sz="3200" dirty="0" smtClean="0"/>
              <a:t>DEA’s Mission in Afghanistan</a:t>
            </a:r>
            <a:endParaRPr lang="en-US" sz="3200" dirty="0"/>
          </a:p>
        </p:txBody>
      </p:sp>
      <p:pic>
        <p:nvPicPr>
          <p:cNvPr id="5" name="Picture 4" descr="C:\Users\chinton\Desktop\DEA_badge_C.png"/>
          <p:cNvPicPr/>
          <p:nvPr/>
        </p:nvPicPr>
        <p:blipFill rotWithShape="1">
          <a:blip r:embed="rId2" cstate="print">
            <a:extLst>
              <a:ext uri="{28A0092B-C50C-407E-A947-70E740481C1C}">
                <a14:useLocalDpi xmlns:a14="http://schemas.microsoft.com/office/drawing/2010/main" val="0"/>
              </a:ext>
            </a:extLst>
          </a:blip>
          <a:srcRect/>
          <a:stretch/>
        </p:blipFill>
        <p:spPr bwMode="auto">
          <a:xfrm>
            <a:off x="1312235" y="466922"/>
            <a:ext cx="1267047" cy="1582479"/>
          </a:xfrm>
          <a:prstGeom prst="rect">
            <a:avLst/>
          </a:prstGeom>
          <a:solidFill>
            <a:srgbClr val="C0C0C0"/>
          </a:solidFill>
          <a:ln>
            <a:noFill/>
          </a:ln>
        </p:spPr>
      </p:pic>
      <p:sp>
        <p:nvSpPr>
          <p:cNvPr id="8" name="Rectangle 7"/>
          <p:cNvSpPr/>
          <p:nvPr/>
        </p:nvSpPr>
        <p:spPr>
          <a:xfrm>
            <a:off x="400493" y="2362200"/>
            <a:ext cx="7924800" cy="3046988"/>
          </a:xfrm>
          <a:prstGeom prst="rect">
            <a:avLst/>
          </a:prstGeom>
        </p:spPr>
        <p:txBody>
          <a:bodyPr wrap="square">
            <a:spAutoFit/>
          </a:bodyPr>
          <a:lstStyle/>
          <a:p>
            <a:pPr marL="914400" lvl="1" indent="-457200">
              <a:buFont typeface="Arial" panose="020B0604020202020204" pitchFamily="34" charset="0"/>
              <a:buChar char="•"/>
            </a:pPr>
            <a:r>
              <a:rPr lang="en-US" sz="2400" dirty="0"/>
              <a:t>Deny narcotic-generated funding to terrorists and </a:t>
            </a:r>
            <a:r>
              <a:rPr lang="en-US" sz="2400" dirty="0" smtClean="0"/>
              <a:t>insurgents.</a:t>
            </a:r>
          </a:p>
          <a:p>
            <a:pPr lvl="1"/>
            <a:endParaRPr lang="en-US" sz="2400" dirty="0"/>
          </a:p>
          <a:p>
            <a:pPr marL="914400" lvl="1" indent="-457200">
              <a:buFont typeface="Arial" panose="020B0604020202020204" pitchFamily="34" charset="0"/>
              <a:buChar char="•"/>
            </a:pPr>
            <a:r>
              <a:rPr lang="en-US" sz="2400" dirty="0"/>
              <a:t>Break the nexus between the insurgency and drug </a:t>
            </a:r>
            <a:r>
              <a:rPr lang="en-US" sz="2400" dirty="0" smtClean="0"/>
              <a:t>trafficking.</a:t>
            </a:r>
          </a:p>
          <a:p>
            <a:pPr lvl="1"/>
            <a:endParaRPr lang="en-US" sz="2400" dirty="0"/>
          </a:p>
          <a:p>
            <a:pPr marL="914400" lvl="1" indent="-457200">
              <a:buFont typeface="Arial" panose="020B0604020202020204" pitchFamily="34" charset="0"/>
              <a:buChar char="•"/>
            </a:pPr>
            <a:r>
              <a:rPr lang="en-US" sz="2400" dirty="0" smtClean="0"/>
              <a:t>Promote </a:t>
            </a:r>
            <a:r>
              <a:rPr lang="en-US" sz="2400" dirty="0"/>
              <a:t>the rule of </a:t>
            </a:r>
            <a:r>
              <a:rPr lang="en-US" sz="2400" dirty="0" smtClean="0"/>
              <a:t>law and diminish the overall </a:t>
            </a:r>
            <a:r>
              <a:rPr lang="en-US" sz="2400" dirty="0"/>
              <a:t>drug threat from </a:t>
            </a:r>
            <a:r>
              <a:rPr lang="en-US" sz="2400" dirty="0" smtClean="0"/>
              <a:t>Afghanistan.</a:t>
            </a:r>
            <a:endParaRPr lang="en-US" sz="2400" dirty="0"/>
          </a:p>
        </p:txBody>
      </p:sp>
      <p:pic>
        <p:nvPicPr>
          <p:cNvPr id="7"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197301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1" name="Straight Connector 1080"/>
          <p:cNvCxnSpPr/>
          <p:nvPr/>
        </p:nvCxnSpPr>
        <p:spPr>
          <a:xfrm flipV="1">
            <a:off x="1295400" y="1524000"/>
            <a:ext cx="3683295" cy="2014538"/>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a:off x="4610100" y="1295400"/>
            <a:ext cx="3009900" cy="2152650"/>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a:off x="4191000" y="1524000"/>
            <a:ext cx="2971800" cy="2114682"/>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a:endCxn id="31" idx="3"/>
          </p:cNvCxnSpPr>
          <p:nvPr/>
        </p:nvCxnSpPr>
        <p:spPr>
          <a:xfrm>
            <a:off x="3771900" y="1752600"/>
            <a:ext cx="3009900" cy="2080260"/>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a:off x="3505200" y="1905000"/>
            <a:ext cx="2552700" cy="1877353"/>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a:off x="3162300" y="2133600"/>
            <a:ext cx="2095500" cy="1648753"/>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600200" y="1524000"/>
            <a:ext cx="3962400" cy="2286708"/>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362200" y="1524000"/>
            <a:ext cx="3886200" cy="2308859"/>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00400" y="2209800"/>
            <a:ext cx="2590800" cy="1600200"/>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76800" y="2716530"/>
            <a:ext cx="1676400" cy="1139191"/>
          </a:xfrm>
          <a:prstGeom prst="line">
            <a:avLst/>
          </a:prstGeom>
          <a:ln cap="rnd">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00500" y="2362200"/>
            <a:ext cx="2247900" cy="1493520"/>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1" idx="0"/>
          </p:cNvCxnSpPr>
          <p:nvPr/>
        </p:nvCxnSpPr>
        <p:spPr>
          <a:xfrm>
            <a:off x="2743200" y="2362200"/>
            <a:ext cx="1714500" cy="1447800"/>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71700" y="2667354"/>
            <a:ext cx="1409700" cy="1142646"/>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2957976"/>
            <a:ext cx="1143000" cy="874883"/>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3162654"/>
            <a:ext cx="838200" cy="670205"/>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4" name="TextBox 3"/>
          <p:cNvSpPr txBox="1"/>
          <p:nvPr/>
        </p:nvSpPr>
        <p:spPr>
          <a:xfrm>
            <a:off x="1295400" y="381000"/>
            <a:ext cx="6629400" cy="523220"/>
          </a:xfrm>
          <a:prstGeom prst="rect">
            <a:avLst/>
          </a:prstGeom>
          <a:noFill/>
        </p:spPr>
        <p:txBody>
          <a:bodyPr wrap="square" rtlCol="0">
            <a:spAutoFit/>
          </a:bodyPr>
          <a:lstStyle/>
          <a:p>
            <a:pPr algn="ctr"/>
            <a:r>
              <a:rPr lang="en-US" sz="2800" dirty="0"/>
              <a:t>Insufficient </a:t>
            </a:r>
            <a:r>
              <a:rPr lang="en-US" sz="2800" dirty="0" smtClean="0"/>
              <a:t>Performance Metrics</a:t>
            </a:r>
            <a:endParaRPr lang="en-US" sz="2800" dirty="0"/>
          </a:p>
        </p:txBody>
      </p:sp>
      <p:sp>
        <p:nvSpPr>
          <p:cNvPr id="5" name="TextBox 4"/>
          <p:cNvSpPr txBox="1"/>
          <p:nvPr/>
        </p:nvSpPr>
        <p:spPr>
          <a:xfrm>
            <a:off x="969335" y="4343400"/>
            <a:ext cx="7488865" cy="1077218"/>
          </a:xfrm>
          <a:prstGeom prst="rect">
            <a:avLst/>
          </a:prstGeom>
          <a:noFill/>
        </p:spPr>
        <p:txBody>
          <a:bodyPr wrap="square" rtlCol="0">
            <a:spAutoFit/>
          </a:bodyPr>
          <a:lstStyle/>
          <a:p>
            <a:pPr algn="ctr"/>
            <a:r>
              <a:rPr lang="en-US" sz="2200" dirty="0" smtClean="0"/>
              <a:t>DEA entered into MOUs that lacked goals</a:t>
            </a:r>
            <a:r>
              <a:rPr lang="en-US" sz="2200" dirty="0"/>
              <a:t>, objectives, or any other measurable performance </a:t>
            </a:r>
            <a:r>
              <a:rPr lang="en-US" sz="2200" dirty="0" smtClean="0"/>
              <a:t>metrics.</a:t>
            </a:r>
          </a:p>
          <a:p>
            <a:endParaRPr lang="en-US" sz="2000" dirty="0" smtClean="0"/>
          </a:p>
        </p:txBody>
      </p:sp>
      <p:graphicFrame>
        <p:nvGraphicFramePr>
          <p:cNvPr id="6" name="Diagram 5"/>
          <p:cNvGraphicFramePr/>
          <p:nvPr>
            <p:extLst>
              <p:ext uri="{D42A27DB-BD31-4B8C-83A1-F6EECF244321}">
                <p14:modId xmlns:p14="http://schemas.microsoft.com/office/powerpoint/2010/main" val="23868512"/>
              </p:ext>
            </p:extLst>
          </p:nvPr>
        </p:nvGraphicFramePr>
        <p:xfrm>
          <a:off x="2138916" y="1066800"/>
          <a:ext cx="4572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771900" y="2792729"/>
            <a:ext cx="419100" cy="98962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9" name="Rectangle 8"/>
          <p:cNvSpPr/>
          <p:nvPr/>
        </p:nvSpPr>
        <p:spPr>
          <a:xfrm>
            <a:off x="4521495" y="2514600"/>
            <a:ext cx="457200" cy="129610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3810000"/>
            <a:ext cx="4648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p:nvPr/>
        </p:nvSpPr>
        <p:spPr>
          <a:xfrm>
            <a:off x="5257800" y="2209800"/>
            <a:ext cx="533400" cy="157255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6" name="Straight Connector 1055"/>
          <p:cNvCxnSpPr/>
          <p:nvPr/>
        </p:nvCxnSpPr>
        <p:spPr>
          <a:xfrm flipV="1">
            <a:off x="5676900" y="2996076"/>
            <a:ext cx="1295400" cy="859644"/>
          </a:xfrm>
          <a:prstGeom prst="line">
            <a:avLst/>
          </a:prstGeom>
          <a:ln>
            <a:solidFill>
              <a:schemeClr val="accent6">
                <a:lumMod val="20000"/>
                <a:lumOff val="80000"/>
                <a:alpha val="17000"/>
              </a:schemeClr>
            </a:solidFill>
          </a:ln>
          <a:effectLst>
            <a:outerShdw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flipV="1">
            <a:off x="6553200" y="3244214"/>
            <a:ext cx="838200" cy="565786"/>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sp>
        <p:nvSpPr>
          <p:cNvPr id="1079" name="Rectangle 1078"/>
          <p:cNvSpPr/>
          <p:nvPr/>
        </p:nvSpPr>
        <p:spPr>
          <a:xfrm>
            <a:off x="3062175" y="3164868"/>
            <a:ext cx="381000" cy="61969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5" name="Straight Connector 1084"/>
          <p:cNvCxnSpPr/>
          <p:nvPr/>
        </p:nvCxnSpPr>
        <p:spPr>
          <a:xfrm flipV="1">
            <a:off x="1041991" y="1295400"/>
            <a:ext cx="3568109" cy="1962106"/>
          </a:xfrm>
          <a:prstGeom prst="line">
            <a:avLst/>
          </a:prstGeom>
          <a:ln>
            <a:solidFill>
              <a:schemeClr val="accent6">
                <a:lumMod val="20000"/>
                <a:lumOff val="80000"/>
                <a:alpha val="17000"/>
              </a:schemeClr>
            </a:solidFill>
          </a:ln>
        </p:spPr>
        <p:style>
          <a:lnRef idx="1">
            <a:schemeClr val="accent1"/>
          </a:lnRef>
          <a:fillRef idx="0">
            <a:schemeClr val="accent1"/>
          </a:fillRef>
          <a:effectRef idx="0">
            <a:schemeClr val="accent1"/>
          </a:effectRef>
          <a:fontRef idx="minor">
            <a:schemeClr val="tx1"/>
          </a:fontRef>
        </p:style>
      </p:cxnSp>
      <p:pic>
        <p:nvPicPr>
          <p:cNvPr id="32" name="Content Placeholder 3" descr="blueseal"/>
          <p:cNvPicPr/>
          <p:nvPr/>
        </p:nvPicPr>
        <p:blipFill rotWithShape="1">
          <a:blip r:embed="rId8"/>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83495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305800" cy="892552"/>
          </a:xfrm>
          <a:prstGeom prst="rect">
            <a:avLst/>
          </a:prstGeom>
          <a:noFill/>
        </p:spPr>
        <p:txBody>
          <a:bodyPr wrap="square" rtlCol="0">
            <a:spAutoFit/>
          </a:bodyPr>
          <a:lstStyle/>
          <a:p>
            <a:pPr algn="ctr"/>
            <a:r>
              <a:rPr lang="en-US" sz="2600" dirty="0" smtClean="0"/>
              <a:t>DEA’s Performance in Afghanistan</a:t>
            </a:r>
          </a:p>
          <a:p>
            <a:pPr algn="ctr"/>
            <a:r>
              <a:rPr lang="en-US" sz="2600" dirty="0" smtClean="0"/>
              <a:t>Missions Flown October 2011 through February 2015</a:t>
            </a:r>
            <a:endParaRPr lang="en-US" sz="2600" dirty="0"/>
          </a:p>
        </p:txBody>
      </p:sp>
      <p:graphicFrame>
        <p:nvGraphicFramePr>
          <p:cNvPr id="3" name="Chart 2"/>
          <p:cNvGraphicFramePr/>
          <p:nvPr>
            <p:extLst>
              <p:ext uri="{D42A27DB-BD31-4B8C-83A1-F6EECF244321}">
                <p14:modId xmlns:p14="http://schemas.microsoft.com/office/powerpoint/2010/main" val="3573887194"/>
              </p:ext>
            </p:extLst>
          </p:nvPr>
        </p:nvGraphicFramePr>
        <p:xfrm>
          <a:off x="838200" y="1447800"/>
          <a:ext cx="7462284"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268149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74336704"/>
              </p:ext>
            </p:extLst>
          </p:nvPr>
        </p:nvGraphicFramePr>
        <p:xfrm>
          <a:off x="733879" y="609600"/>
          <a:ext cx="7880032"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TextBox 4"/>
          <p:cNvSpPr txBox="1"/>
          <p:nvPr/>
        </p:nvSpPr>
        <p:spPr>
          <a:xfrm>
            <a:off x="1066800" y="228600"/>
            <a:ext cx="7086600" cy="830997"/>
          </a:xfrm>
          <a:prstGeom prst="rect">
            <a:avLst/>
          </a:prstGeom>
          <a:noFill/>
        </p:spPr>
        <p:txBody>
          <a:bodyPr wrap="square" rtlCol="0">
            <a:spAutoFit/>
          </a:bodyPr>
          <a:lstStyle/>
          <a:p>
            <a:pPr algn="ctr"/>
            <a:r>
              <a:rPr lang="en-US" sz="2400" dirty="0" smtClean="0"/>
              <a:t>DEA’s Afghanistan Mission Requests Declined</a:t>
            </a:r>
          </a:p>
          <a:p>
            <a:pPr algn="ctr"/>
            <a:r>
              <a:rPr lang="en-US" sz="2400" dirty="0" smtClean="0"/>
              <a:t>February 2012 through January 2015</a:t>
            </a:r>
            <a:endParaRPr lang="en-US" sz="2400" dirty="0"/>
          </a:p>
        </p:txBody>
      </p:sp>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898698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08675501"/>
              </p:ext>
            </p:extLst>
          </p:nvPr>
        </p:nvGraphicFramePr>
        <p:xfrm>
          <a:off x="533400" y="914400"/>
          <a:ext cx="8229600" cy="488598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a:t>U.S. Department of Justice </a:t>
            </a:r>
            <a:br>
              <a:rPr lang="en-US" dirty="0"/>
            </a:br>
            <a:r>
              <a:rPr lang="en-US" dirty="0"/>
              <a:t>Office of the </a:t>
            </a:r>
            <a:r>
              <a:rPr lang="en-US" dirty="0" smtClean="0"/>
              <a:t>Inspector </a:t>
            </a:r>
            <a:r>
              <a:rPr lang="en-US" dirty="0"/>
              <a:t>General</a:t>
            </a:r>
          </a:p>
        </p:txBody>
      </p:sp>
      <p:sp>
        <p:nvSpPr>
          <p:cNvPr id="5" name="TextBox 4"/>
          <p:cNvSpPr txBox="1"/>
          <p:nvPr/>
        </p:nvSpPr>
        <p:spPr>
          <a:xfrm>
            <a:off x="152400" y="381000"/>
            <a:ext cx="8915400" cy="430887"/>
          </a:xfrm>
          <a:prstGeom prst="rect">
            <a:avLst/>
          </a:prstGeom>
          <a:noFill/>
        </p:spPr>
        <p:txBody>
          <a:bodyPr wrap="square" rtlCol="0">
            <a:spAutoFit/>
          </a:bodyPr>
          <a:lstStyle/>
          <a:p>
            <a:pPr algn="ctr"/>
            <a:r>
              <a:rPr lang="en-US" sz="2200" dirty="0" smtClean="0"/>
              <a:t>DEA’s Surveillance Aircraft in Afghanistan between FYs 2011 and 2014</a:t>
            </a:r>
            <a:endParaRPr lang="en-US" sz="2200" dirty="0"/>
          </a:p>
        </p:txBody>
      </p:sp>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634235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4"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
        <p:nvSpPr>
          <p:cNvPr id="5" name="TextBox 4"/>
          <p:cNvSpPr txBox="1"/>
          <p:nvPr/>
        </p:nvSpPr>
        <p:spPr>
          <a:xfrm>
            <a:off x="1676400" y="488315"/>
            <a:ext cx="5715000" cy="646331"/>
          </a:xfrm>
          <a:prstGeom prst="rect">
            <a:avLst/>
          </a:prstGeom>
          <a:noFill/>
        </p:spPr>
        <p:txBody>
          <a:bodyPr wrap="square" rtlCol="0">
            <a:spAutoFit/>
          </a:bodyPr>
          <a:lstStyle/>
          <a:p>
            <a:pPr algn="ctr"/>
            <a:r>
              <a:rPr lang="en-US" sz="3600" dirty="0" smtClean="0"/>
              <a:t>Conclusion</a:t>
            </a:r>
            <a:endParaRPr lang="en-US" sz="3600" dirty="0"/>
          </a:p>
        </p:txBody>
      </p:sp>
      <p:sp>
        <p:nvSpPr>
          <p:cNvPr id="6" name="TextBox 5"/>
          <p:cNvSpPr txBox="1"/>
          <p:nvPr/>
        </p:nvSpPr>
        <p:spPr>
          <a:xfrm>
            <a:off x="836473" y="1371600"/>
            <a:ext cx="7412665"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$86 million spent on the Global Discovery Program has been an ineffective and wasteful use of government resources.</a:t>
            </a:r>
          </a:p>
          <a:p>
            <a:endParaRPr lang="en-US" sz="2200" dirty="0" smtClean="0"/>
          </a:p>
          <a:p>
            <a:pPr marL="285750" indent="-285750">
              <a:buFont typeface="Arial" panose="020B0604020202020204" pitchFamily="34" charset="0"/>
              <a:buChar char="•"/>
            </a:pPr>
            <a:r>
              <a:rPr lang="en-US" sz="2200" dirty="0" smtClean="0"/>
              <a:t>DEA removed its aviation operations from Afghanistan in July 2015 and the latest completion date for the Global Discovery Program is now December 2016.</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Lack of MOU oversight - $2,383,193 was diverted to the Global Discovery Program and spent on</a:t>
            </a:r>
          </a:p>
          <a:p>
            <a:r>
              <a:rPr lang="en-US" sz="2200" dirty="0" smtClean="0"/>
              <a:t>    non-Afghanistan operations and $78,208 could not be    </a:t>
            </a:r>
          </a:p>
          <a:p>
            <a:r>
              <a:rPr lang="en-US" sz="2200" dirty="0"/>
              <a:t> </a:t>
            </a:r>
            <a:r>
              <a:rPr lang="en-US" sz="2200" dirty="0" smtClean="0"/>
              <a:t>   supported.</a:t>
            </a:r>
            <a:endParaRPr lang="en-US" sz="2200" dirty="0"/>
          </a:p>
        </p:txBody>
      </p:sp>
    </p:spTree>
    <p:extLst>
      <p:ext uri="{BB962C8B-B14F-4D97-AF65-F5344CB8AC3E}">
        <p14:creationId xmlns:p14="http://schemas.microsoft.com/office/powerpoint/2010/main" val="4182170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scull\Desktop\Global Discovey\.BMP.Global Discovery Report Phot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061" y="990600"/>
            <a:ext cx="8226241"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2" name="TextBox 1"/>
          <p:cNvSpPr txBox="1"/>
          <p:nvPr/>
        </p:nvSpPr>
        <p:spPr>
          <a:xfrm>
            <a:off x="466061" y="304800"/>
            <a:ext cx="7162800" cy="492443"/>
          </a:xfrm>
          <a:prstGeom prst="rect">
            <a:avLst/>
          </a:prstGeom>
          <a:noFill/>
        </p:spPr>
        <p:txBody>
          <a:bodyPr wrap="square" rtlCol="0">
            <a:spAutoFit/>
          </a:bodyPr>
          <a:lstStyle/>
          <a:p>
            <a:r>
              <a:rPr lang="en-US" sz="2600" dirty="0" smtClean="0"/>
              <a:t>A Picture is Worth a Thousand Words…</a:t>
            </a:r>
            <a:endParaRPr lang="en-US" sz="2600" dirty="0"/>
          </a:p>
        </p:txBody>
      </p:sp>
      <p:pic>
        <p:nvPicPr>
          <p:cNvPr id="7" name="Content Placeholder 3" descr="blueseal"/>
          <p:cNvPicPr/>
          <p:nvPr/>
        </p:nvPicPr>
        <p:blipFill rotWithShape="1">
          <a:blip r:embed="rId4"/>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4290599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pic>
        <p:nvPicPr>
          <p:cNvPr id="4"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
        <p:nvSpPr>
          <p:cNvPr id="2" name="TextBox 1"/>
          <p:cNvSpPr txBox="1"/>
          <p:nvPr/>
        </p:nvSpPr>
        <p:spPr>
          <a:xfrm>
            <a:off x="2667000" y="2438399"/>
            <a:ext cx="3733800" cy="769441"/>
          </a:xfrm>
          <a:prstGeom prst="rect">
            <a:avLst/>
          </a:prstGeom>
          <a:noFill/>
        </p:spPr>
        <p:txBody>
          <a:bodyPr wrap="square" rtlCol="0">
            <a:sp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452594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044125"/>
            <a:ext cx="8229600" cy="646331"/>
          </a:xfrm>
          <a:prstGeom prst="rect">
            <a:avLst/>
          </a:prstGeom>
          <a:noFill/>
          <a:ln>
            <a:solidFill>
              <a:schemeClr val="tx1"/>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16" name="Rectangle 15"/>
          <p:cNvSpPr/>
          <p:nvPr/>
        </p:nvSpPr>
        <p:spPr>
          <a:xfrm>
            <a:off x="3810000" y="682198"/>
            <a:ext cx="4229100" cy="369332"/>
          </a:xfrm>
          <a:prstGeom prst="rect">
            <a:avLst/>
          </a:prstGeom>
        </p:spPr>
        <p:txBody>
          <a:bodyPr wrap="square">
            <a:spAutoFit/>
          </a:bodyPr>
          <a:lstStyle/>
          <a:p>
            <a:pPr algn="r"/>
            <a:endParaRPr lang="en-US" dirty="0"/>
          </a:p>
        </p:txBody>
      </p:sp>
      <p:sp>
        <p:nvSpPr>
          <p:cNvPr id="2" name="TextBox 1"/>
          <p:cNvSpPr txBox="1"/>
          <p:nvPr/>
        </p:nvSpPr>
        <p:spPr>
          <a:xfrm>
            <a:off x="524540" y="3224242"/>
            <a:ext cx="7924800" cy="2954655"/>
          </a:xfrm>
          <a:prstGeom prst="rect">
            <a:avLst/>
          </a:prstGeom>
          <a:noFill/>
        </p:spPr>
        <p:txBody>
          <a:bodyPr wrap="square" rtlCol="0">
            <a:spAutoFit/>
          </a:bodyPr>
          <a:lstStyle/>
          <a:p>
            <a:pPr lvl="2"/>
            <a:endParaRPr lang="en-US" sz="2400" dirty="0" smtClean="0"/>
          </a:p>
          <a:p>
            <a:pPr lvl="2" algn="ctr"/>
            <a:r>
              <a:rPr lang="en-US" sz="2400" dirty="0" smtClean="0"/>
              <a:t>Allegation that DEA misused </a:t>
            </a:r>
            <a:r>
              <a:rPr lang="en-US" sz="2400" dirty="0"/>
              <a:t>DOD funds that were intended to support DEA’s counternarcotic aviation operations in Afghanistan by misdirecting, diverting and spending the money for purposes unrelated to the DEA’s Afghanistan Aviation </a:t>
            </a:r>
            <a:r>
              <a:rPr lang="en-US" sz="2400" dirty="0" smtClean="0"/>
              <a:t>Operations.</a:t>
            </a:r>
          </a:p>
          <a:p>
            <a:pPr lvl="1"/>
            <a:endParaRPr lang="en-US" dirty="0"/>
          </a:p>
        </p:txBody>
      </p:sp>
      <p:pic>
        <p:nvPicPr>
          <p:cNvPr id="6" name="Picture 5" descr="C:\Users\chinton\Desktop\whis holding pap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684" y="152400"/>
            <a:ext cx="4191000" cy="3307633"/>
          </a:xfrm>
          <a:prstGeom prst="rect">
            <a:avLst/>
          </a:prstGeom>
          <a:noFill/>
          <a:ln>
            <a:solidFill>
              <a:schemeClr val="tx1"/>
            </a:solidFill>
          </a:ln>
        </p:spPr>
      </p:pic>
      <p:pic>
        <p:nvPicPr>
          <p:cNvPr id="7" name="Content Placeholder 3" descr="blueseal"/>
          <p:cNvPicPr/>
          <p:nvPr/>
        </p:nvPicPr>
        <p:blipFill rotWithShape="1">
          <a:blip r:embed="rId4"/>
          <a:srcRect l="5799" t="5811" r="4347" b="4407"/>
          <a:stretch/>
        </p:blipFill>
        <p:spPr bwMode="auto">
          <a:xfrm>
            <a:off x="76200" y="5814722"/>
            <a:ext cx="1066800" cy="1014925"/>
          </a:xfrm>
          <a:prstGeom prst="ellipse">
            <a:avLst/>
          </a:prstGeom>
          <a:noFill/>
          <a:ln w="9525">
            <a:noFill/>
            <a:miter lim="800000"/>
            <a:headEnd/>
            <a:tailEnd/>
          </a:ln>
        </p:spPr>
      </p:pic>
    </p:spTree>
    <p:extLst>
      <p:ext uri="{BB962C8B-B14F-4D97-AF65-F5344CB8AC3E}">
        <p14:creationId xmlns:p14="http://schemas.microsoft.com/office/powerpoint/2010/main" val="229267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4" name="Rectangle 3"/>
          <p:cNvSpPr/>
          <p:nvPr/>
        </p:nvSpPr>
        <p:spPr>
          <a:xfrm>
            <a:off x="756682" y="2286000"/>
            <a:ext cx="7446335" cy="1938992"/>
          </a:xfrm>
          <a:prstGeom prst="rect">
            <a:avLst/>
          </a:prstGeom>
        </p:spPr>
        <p:txBody>
          <a:bodyPr wrap="square">
            <a:spAutoFit/>
          </a:bodyPr>
          <a:lstStyle/>
          <a:p>
            <a:pPr lvl="1"/>
            <a:endParaRPr lang="en-US" sz="2400" dirty="0"/>
          </a:p>
          <a:p>
            <a:pPr lvl="1" algn="ctr"/>
            <a:r>
              <a:rPr lang="en-US" sz="2400" dirty="0" smtClean="0"/>
              <a:t>To assess DEA’s Global Discovery program and its compliance with the MOUs that DEA entered into with the DOD for supporting DEA’s aviation operations in Afghanistan.</a:t>
            </a:r>
            <a:endParaRPr lang="en-US" sz="2400" dirty="0"/>
          </a:p>
        </p:txBody>
      </p:sp>
      <p:sp>
        <p:nvSpPr>
          <p:cNvPr id="2" name="TextBox 1"/>
          <p:cNvSpPr txBox="1"/>
          <p:nvPr/>
        </p:nvSpPr>
        <p:spPr>
          <a:xfrm>
            <a:off x="2454296" y="1294600"/>
            <a:ext cx="4114800" cy="646331"/>
          </a:xfrm>
          <a:prstGeom prst="rect">
            <a:avLst/>
          </a:prstGeom>
          <a:noFill/>
        </p:spPr>
        <p:txBody>
          <a:bodyPr wrap="square" rtlCol="0">
            <a:spAutoFit/>
          </a:bodyPr>
          <a:lstStyle/>
          <a:p>
            <a:pPr lvl="0" algn="ctr"/>
            <a:r>
              <a:rPr lang="en-US" sz="3600" dirty="0"/>
              <a:t>Objective</a:t>
            </a:r>
          </a:p>
        </p:txBody>
      </p:sp>
      <p:pic>
        <p:nvPicPr>
          <p:cNvPr id="6" name="Content Placeholder 3" descr="blueseal"/>
          <p:cNvPicPr/>
          <p:nvPr/>
        </p:nvPicPr>
        <p:blipFill rotWithShape="1">
          <a:blip r:embed="rId3"/>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4346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5" name="TextBox 4"/>
          <p:cNvSpPr txBox="1"/>
          <p:nvPr/>
        </p:nvSpPr>
        <p:spPr>
          <a:xfrm>
            <a:off x="563526" y="862114"/>
            <a:ext cx="8335926" cy="584775"/>
          </a:xfrm>
          <a:prstGeom prst="rect">
            <a:avLst/>
          </a:prstGeom>
          <a:noFill/>
        </p:spPr>
        <p:txBody>
          <a:bodyPr wrap="square" rtlCol="0">
            <a:spAutoFit/>
          </a:bodyPr>
          <a:lstStyle/>
          <a:p>
            <a:r>
              <a:rPr lang="en-US" sz="3200" dirty="0" smtClean="0"/>
              <a:t>DEA’s Aviation Operations in Afghanistan</a:t>
            </a:r>
            <a:endParaRPr lang="en-US" sz="3200" dirty="0"/>
          </a:p>
        </p:txBody>
      </p:sp>
      <p:sp>
        <p:nvSpPr>
          <p:cNvPr id="6" name="TextBox 5"/>
          <p:cNvSpPr txBox="1"/>
          <p:nvPr/>
        </p:nvSpPr>
        <p:spPr>
          <a:xfrm>
            <a:off x="4144926" y="1851840"/>
            <a:ext cx="4572000" cy="450892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200" dirty="0" smtClean="0"/>
              <a:t>Based at Camp Alvarado since 2008</a:t>
            </a:r>
          </a:p>
          <a:p>
            <a:pPr marL="285750" indent="-285750">
              <a:spcBef>
                <a:spcPts val="600"/>
              </a:spcBef>
              <a:spcAft>
                <a:spcPts val="600"/>
              </a:spcAft>
              <a:buFont typeface="Arial" panose="020B0604020202020204" pitchFamily="34" charset="0"/>
              <a:buChar char="•"/>
            </a:pPr>
            <a:r>
              <a:rPr lang="en-US" sz="2200" dirty="0" smtClean="0"/>
              <a:t>1 Supervisor, 3 Special Agent Pilots, and 8 contractors</a:t>
            </a:r>
          </a:p>
          <a:p>
            <a:pPr>
              <a:spcBef>
                <a:spcPts val="600"/>
              </a:spcBef>
              <a:spcAft>
                <a:spcPts val="600"/>
              </a:spcAft>
            </a:pPr>
            <a:r>
              <a:rPr lang="en-US" sz="2200" dirty="0" smtClean="0"/>
              <a:t>    (3 pilots and 5 mechanics)</a:t>
            </a:r>
            <a:endParaRPr lang="en-US" sz="2200" dirty="0"/>
          </a:p>
          <a:p>
            <a:pPr marL="342900" indent="-342900">
              <a:spcBef>
                <a:spcPts val="600"/>
              </a:spcBef>
              <a:spcAft>
                <a:spcPts val="600"/>
              </a:spcAft>
              <a:buFont typeface="Arial" panose="020B0604020202020204" pitchFamily="34" charset="0"/>
              <a:buChar char="•"/>
            </a:pPr>
            <a:r>
              <a:rPr lang="en-US" sz="2200" dirty="0" smtClean="0"/>
              <a:t>Operated 2 Beech King Air 350 aircraft</a:t>
            </a:r>
          </a:p>
          <a:p>
            <a:pPr marL="342900" indent="-342900">
              <a:spcBef>
                <a:spcPts val="600"/>
              </a:spcBef>
              <a:spcAft>
                <a:spcPts val="600"/>
              </a:spcAft>
              <a:buFont typeface="Arial" panose="020B0604020202020204" pitchFamily="34" charset="0"/>
              <a:buChar char="•"/>
            </a:pPr>
            <a:r>
              <a:rPr lang="en-US" sz="2200" dirty="0" smtClean="0"/>
              <a:t>DEA removed all aviation assets in July 2015</a:t>
            </a:r>
          </a:p>
          <a:p>
            <a:pPr marL="342900" indent="-34290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p:txBody>
      </p:sp>
      <p:pic>
        <p:nvPicPr>
          <p:cNvPr id="7" name="Picture 6" descr="C:\Users\chinton\AppData\Local\Microsoft\Windows\Temporary Internet Files\Content.Outlook\UBLOJGSI\KingAi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05000"/>
            <a:ext cx="3810000" cy="2971800"/>
          </a:xfrm>
          <a:prstGeom prst="rect">
            <a:avLst/>
          </a:prstGeom>
          <a:noFill/>
          <a:ln>
            <a:solidFill>
              <a:schemeClr val="tx1"/>
            </a:solidFill>
          </a:ln>
        </p:spPr>
      </p:pic>
      <p:pic>
        <p:nvPicPr>
          <p:cNvPr id="8" name="Content Placeholder 3" descr="blueseal"/>
          <p:cNvPicPr/>
          <p:nvPr/>
        </p:nvPicPr>
        <p:blipFill rotWithShape="1">
          <a:blip r:embed="rId4"/>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62722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2" name="TextBox 1"/>
          <p:cNvSpPr txBox="1"/>
          <p:nvPr/>
        </p:nvSpPr>
        <p:spPr>
          <a:xfrm>
            <a:off x="1447800" y="329625"/>
            <a:ext cx="6324600" cy="584775"/>
          </a:xfrm>
          <a:prstGeom prst="rect">
            <a:avLst/>
          </a:prstGeom>
          <a:noFill/>
        </p:spPr>
        <p:txBody>
          <a:bodyPr wrap="square" rtlCol="0">
            <a:spAutoFit/>
          </a:bodyPr>
          <a:lstStyle/>
          <a:p>
            <a:pPr algn="ctr"/>
            <a:r>
              <a:rPr lang="en-US" sz="3200" dirty="0" smtClean="0"/>
              <a:t>Global Discovery Program </a:t>
            </a:r>
            <a:endParaRPr lang="en-US" sz="3200" dirty="0"/>
          </a:p>
        </p:txBody>
      </p:sp>
      <p:sp>
        <p:nvSpPr>
          <p:cNvPr id="6" name="TextBox 5"/>
          <p:cNvSpPr txBox="1"/>
          <p:nvPr/>
        </p:nvSpPr>
        <p:spPr>
          <a:xfrm>
            <a:off x="841744" y="1066800"/>
            <a:ext cx="7543800" cy="1107996"/>
          </a:xfrm>
          <a:prstGeom prst="rect">
            <a:avLst/>
          </a:prstGeom>
          <a:noFill/>
        </p:spPr>
        <p:txBody>
          <a:bodyPr wrap="square" rtlCol="0">
            <a:spAutoFit/>
          </a:bodyPr>
          <a:lstStyle/>
          <a:p>
            <a:pPr algn="ctr"/>
            <a:r>
              <a:rPr lang="en-US" sz="2200" dirty="0" smtClean="0"/>
              <a:t>Joint Project between the DOD and DEA to modify a DEA transport aircraft with advanced surveillance capabilities for use within the combat environment of Afghanistan.</a:t>
            </a:r>
            <a:endParaRPr lang="en-US" sz="2200" dirty="0"/>
          </a:p>
        </p:txBody>
      </p:sp>
      <p:pic>
        <p:nvPicPr>
          <p:cNvPr id="8" name="Picture 7" descr="C:\Users\chinton\Desktop\atr-42-500-series.jpg"/>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793297" cy="3326130"/>
          </a:xfrm>
          <a:prstGeom prst="rect">
            <a:avLst/>
          </a:prstGeom>
          <a:noFill/>
          <a:ln>
            <a:solidFill>
              <a:schemeClr val="tx1"/>
            </a:solidFill>
          </a:ln>
        </p:spPr>
      </p:pic>
      <p:pic>
        <p:nvPicPr>
          <p:cNvPr id="7" name="Content Placeholder 3" descr="blueseal"/>
          <p:cNvPicPr/>
          <p:nvPr/>
        </p:nvPicPr>
        <p:blipFill rotWithShape="1">
          <a:blip r:embed="rId4"/>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044668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744" y="685800"/>
            <a:ext cx="6781800" cy="584775"/>
          </a:xfrm>
          <a:prstGeom prst="rect">
            <a:avLst/>
          </a:prstGeom>
          <a:noFill/>
        </p:spPr>
        <p:txBody>
          <a:bodyPr wrap="square" rtlCol="0">
            <a:spAutoFit/>
          </a:bodyPr>
          <a:lstStyle/>
          <a:p>
            <a:r>
              <a:rPr lang="en-US" sz="3200" dirty="0" smtClean="0"/>
              <a:t>Global Discovery Program Funding </a:t>
            </a:r>
            <a:endParaRPr lang="en-US" sz="3200" dirty="0"/>
          </a:p>
        </p:txBody>
      </p:sp>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graphicFrame>
        <p:nvGraphicFramePr>
          <p:cNvPr id="6" name="Table 5"/>
          <p:cNvGraphicFramePr>
            <a:graphicFrameLocks noGrp="1"/>
          </p:cNvGraphicFramePr>
          <p:nvPr>
            <p:extLst>
              <p:ext uri="{D42A27DB-BD31-4B8C-83A1-F6EECF244321}">
                <p14:modId xmlns:p14="http://schemas.microsoft.com/office/powerpoint/2010/main" val="385107"/>
              </p:ext>
            </p:extLst>
          </p:nvPr>
        </p:nvGraphicFramePr>
        <p:xfrm>
          <a:off x="460744" y="1752600"/>
          <a:ext cx="8305799" cy="2788920"/>
        </p:xfrm>
        <a:graphic>
          <a:graphicData uri="http://schemas.openxmlformats.org/drawingml/2006/table">
            <a:tbl>
              <a:tblPr firstRow="1" bandRow="1">
                <a:tableStyleId>{08FB837D-C827-4EFA-A057-4D05807E0F7C}</a:tableStyleId>
              </a:tblPr>
              <a:tblGrid>
                <a:gridCol w="1617058"/>
                <a:gridCol w="5292192"/>
                <a:gridCol w="1396549"/>
              </a:tblGrid>
              <a:tr h="533400">
                <a:tc>
                  <a:txBody>
                    <a:bodyPr/>
                    <a:lstStyle/>
                    <a:p>
                      <a:pPr algn="ctr"/>
                      <a:r>
                        <a:rPr lang="en-US" sz="1600" dirty="0" smtClean="0"/>
                        <a:t>Fiscal Year (s)</a:t>
                      </a:r>
                      <a:endParaRPr lang="en-US" sz="1600" dirty="0"/>
                    </a:p>
                  </a:txBody>
                  <a:tcPr anchor="b"/>
                </a:tc>
                <a:tc>
                  <a:txBody>
                    <a:bodyPr/>
                    <a:lstStyle/>
                    <a:p>
                      <a:pPr algn="ctr"/>
                      <a:r>
                        <a:rPr lang="en-US" sz="1600" dirty="0" smtClean="0"/>
                        <a:t>Source</a:t>
                      </a:r>
                      <a:r>
                        <a:rPr lang="en-US" sz="1600" baseline="0" dirty="0" smtClean="0"/>
                        <a:t> of Funding/</a:t>
                      </a:r>
                      <a:r>
                        <a:rPr lang="en-US" sz="1600" dirty="0" smtClean="0"/>
                        <a:t>Purpose</a:t>
                      </a:r>
                      <a:endParaRPr lang="en-US" sz="1600" dirty="0"/>
                    </a:p>
                  </a:txBody>
                  <a:tcPr anchor="b"/>
                </a:tc>
                <a:tc>
                  <a:txBody>
                    <a:bodyPr/>
                    <a:lstStyle/>
                    <a:p>
                      <a:pPr algn="ctr"/>
                      <a:r>
                        <a:rPr lang="en-US" sz="1600" dirty="0" smtClean="0"/>
                        <a:t>Expended</a:t>
                      </a:r>
                      <a:endParaRPr lang="en-US" sz="1600" dirty="0"/>
                    </a:p>
                  </a:txBody>
                  <a:tcPr anchor="b"/>
                </a:tc>
              </a:tr>
              <a:tr h="457200">
                <a:tc>
                  <a:txBody>
                    <a:bodyPr/>
                    <a:lstStyle/>
                    <a:p>
                      <a:pPr algn="ctr"/>
                      <a:r>
                        <a:rPr lang="en-US" sz="1600" dirty="0" smtClean="0"/>
                        <a:t>2008</a:t>
                      </a:r>
                      <a:endParaRPr lang="en-US" sz="1600" dirty="0"/>
                    </a:p>
                  </a:txBody>
                  <a:tcPr anchor="b"/>
                </a:tc>
                <a:tc>
                  <a:txBody>
                    <a:bodyPr/>
                    <a:lstStyle/>
                    <a:p>
                      <a:r>
                        <a:rPr lang="en-US" sz="1600" dirty="0" smtClean="0"/>
                        <a:t>DEA Direct Appropriation</a:t>
                      </a:r>
                      <a:r>
                        <a:rPr lang="en-US" sz="1600" baseline="0" dirty="0" smtClean="0"/>
                        <a:t> to p</a:t>
                      </a:r>
                      <a:r>
                        <a:rPr lang="en-US" sz="1600" dirty="0" smtClean="0"/>
                        <a:t>urchase ATR 500</a:t>
                      </a:r>
                      <a:endParaRPr lang="en-US" sz="1600" dirty="0"/>
                    </a:p>
                  </a:txBody>
                  <a:tcPr anchor="b"/>
                </a:tc>
                <a:tc>
                  <a:txBody>
                    <a:bodyPr/>
                    <a:lstStyle/>
                    <a:p>
                      <a:pPr algn="r"/>
                      <a:r>
                        <a:rPr lang="en-US" sz="1600" dirty="0" smtClean="0"/>
                        <a:t>$8,572,638</a:t>
                      </a:r>
                      <a:endParaRPr lang="en-US" sz="1600" dirty="0"/>
                    </a:p>
                  </a:txBody>
                  <a:tcPr anchor="b"/>
                </a:tc>
              </a:tr>
              <a:tr h="595086">
                <a:tc>
                  <a:txBody>
                    <a:bodyPr/>
                    <a:lstStyle/>
                    <a:p>
                      <a:pPr algn="ctr"/>
                      <a:r>
                        <a:rPr lang="en-US" sz="1600" dirty="0" smtClean="0"/>
                        <a:t>2010 - 2014</a:t>
                      </a:r>
                      <a:endParaRPr lang="en-US" sz="1600" dirty="0"/>
                    </a:p>
                  </a:txBody>
                  <a:tcPr anchor="b"/>
                </a:tc>
                <a:tc>
                  <a:txBody>
                    <a:bodyPr/>
                    <a:lstStyle/>
                    <a:p>
                      <a:r>
                        <a:rPr lang="en-US" sz="1600" dirty="0" smtClean="0"/>
                        <a:t>DOD Direct Appropriation</a:t>
                      </a:r>
                      <a:r>
                        <a:rPr lang="en-US" sz="1600" baseline="0" dirty="0" smtClean="0"/>
                        <a:t>s for </a:t>
                      </a:r>
                      <a:r>
                        <a:rPr lang="en-US" sz="1600" kern="1200" dirty="0" smtClean="0">
                          <a:effectLst/>
                        </a:rPr>
                        <a:t>ATR 500 Modification and Hangar</a:t>
                      </a:r>
                      <a:endParaRPr lang="en-US" sz="1600" dirty="0"/>
                    </a:p>
                  </a:txBody>
                  <a:tcPr anchor="b"/>
                </a:tc>
                <a:tc>
                  <a:txBody>
                    <a:bodyPr/>
                    <a:lstStyle/>
                    <a:p>
                      <a:pPr algn="r"/>
                      <a:r>
                        <a:rPr lang="en-US" sz="1600" kern="1200" dirty="0" smtClean="0">
                          <a:effectLst/>
                        </a:rPr>
                        <a:t>$67,854,232</a:t>
                      </a:r>
                      <a:endParaRPr lang="en-US" sz="1600" dirty="0"/>
                    </a:p>
                  </a:txBody>
                  <a:tcPr anchor="b"/>
                </a:tc>
              </a:tr>
              <a:tr h="624114">
                <a:tc>
                  <a:txBody>
                    <a:bodyPr/>
                    <a:lstStyle/>
                    <a:p>
                      <a:pPr algn="ctr"/>
                      <a:r>
                        <a:rPr lang="en-US" sz="1600" dirty="0" smtClean="0"/>
                        <a:t>2012 – 2015</a:t>
                      </a:r>
                      <a:endParaRPr lang="en-US" sz="1600" dirty="0"/>
                    </a:p>
                  </a:txBody>
                  <a:tcPr anchor="b"/>
                </a:tc>
                <a:tc>
                  <a:txBody>
                    <a:bodyPr/>
                    <a:lstStyle/>
                    <a:p>
                      <a:r>
                        <a:rPr lang="en-US" sz="1600" kern="1200" dirty="0" smtClean="0">
                          <a:effectLst/>
                        </a:rPr>
                        <a:t>DEA MOUs with DOD for ATR 500 parts &amp;</a:t>
                      </a:r>
                      <a:r>
                        <a:rPr lang="en-US" sz="1600" kern="1200" baseline="0" dirty="0" smtClean="0">
                          <a:effectLst/>
                        </a:rPr>
                        <a:t> </a:t>
                      </a:r>
                      <a:r>
                        <a:rPr lang="en-US" sz="1600" kern="1200" dirty="0" smtClean="0">
                          <a:effectLst/>
                        </a:rPr>
                        <a:t>Aviation Operations in Afghanistan </a:t>
                      </a:r>
                    </a:p>
                    <a:p>
                      <a:r>
                        <a:rPr lang="en-US" sz="1600" kern="1200" dirty="0" smtClean="0">
                          <a:effectLst/>
                        </a:rPr>
                        <a:t>(Unallowable charges $1,664,699)</a:t>
                      </a:r>
                      <a:endParaRPr lang="en-US" sz="1600" dirty="0"/>
                    </a:p>
                  </a:txBody>
                  <a:tcPr anchor="b"/>
                </a:tc>
                <a:tc>
                  <a:txBody>
                    <a:bodyPr/>
                    <a:lstStyle/>
                    <a:p>
                      <a:pPr algn="r"/>
                      <a:r>
                        <a:rPr lang="en-US" sz="1600" kern="1200" dirty="0" smtClean="0">
                          <a:effectLst/>
                        </a:rPr>
                        <a:t>$10,132,290</a:t>
                      </a:r>
                      <a:endParaRPr lang="en-US" sz="1600" dirty="0"/>
                    </a:p>
                  </a:txBody>
                  <a:tcPr anchor="b"/>
                </a:tc>
              </a:tr>
              <a:tr h="380274">
                <a:tc gridSpan="2">
                  <a:txBody>
                    <a:bodyPr/>
                    <a:lstStyle/>
                    <a:p>
                      <a:pPr algn="r"/>
                      <a:r>
                        <a:rPr lang="en-US" sz="1600" b="1" dirty="0" smtClean="0"/>
                        <a:t>Total</a:t>
                      </a:r>
                      <a:endParaRPr lang="en-US" sz="1600" b="1" dirty="0"/>
                    </a:p>
                  </a:txBody>
                  <a:tcPr anchor="b"/>
                </a:tc>
                <a:tc hMerge="1">
                  <a:txBody>
                    <a:bodyPr/>
                    <a:lstStyle/>
                    <a:p>
                      <a:endParaRPr lang="en-US" dirty="0"/>
                    </a:p>
                  </a:txBody>
                  <a:tcPr anchor="b"/>
                </a:tc>
                <a:tc>
                  <a:txBody>
                    <a:bodyPr/>
                    <a:lstStyle/>
                    <a:p>
                      <a:pPr algn="r"/>
                      <a:r>
                        <a:rPr lang="en-US" sz="1600" b="1" kern="1200" dirty="0" smtClean="0">
                          <a:effectLst/>
                        </a:rPr>
                        <a:t>$86,559,160</a:t>
                      </a:r>
                      <a:endParaRPr lang="en-US" sz="1600" b="1" dirty="0"/>
                    </a:p>
                  </a:txBody>
                  <a:tcPr anchor="b"/>
                </a:tc>
              </a:tr>
            </a:tbl>
          </a:graphicData>
        </a:graphic>
      </p:graphicFrame>
      <p:pic>
        <p:nvPicPr>
          <p:cNvPr id="7"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342999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335" y="6044125"/>
            <a:ext cx="8174666" cy="646331"/>
          </a:xfrm>
          <a:prstGeom prst="rect">
            <a:avLst/>
          </a:prstGeom>
          <a:noFill/>
          <a:ln>
            <a:solidFill>
              <a:schemeClr val="tx1">
                <a:alpha val="69000"/>
              </a:schemeClr>
            </a:solidFill>
          </a:ln>
        </p:spPr>
        <p:txBody>
          <a:bodyPr wrap="square">
            <a:spAutoFit/>
          </a:bodyPr>
          <a:lstStyle/>
          <a:p>
            <a:r>
              <a:rPr lang="en-US" dirty="0" smtClean="0"/>
              <a:t>   U.S</a:t>
            </a:r>
            <a:r>
              <a:rPr lang="en-US" dirty="0"/>
              <a:t>. Department of Justice </a:t>
            </a:r>
            <a:br>
              <a:rPr lang="en-US" dirty="0"/>
            </a:br>
            <a:r>
              <a:rPr lang="en-US" dirty="0" smtClean="0"/>
              <a:t>   Office </a:t>
            </a:r>
            <a:r>
              <a:rPr lang="en-US" dirty="0"/>
              <a:t>of the </a:t>
            </a:r>
            <a:r>
              <a:rPr lang="en-US" dirty="0" smtClean="0"/>
              <a:t>Inspector </a:t>
            </a:r>
            <a:r>
              <a:rPr lang="en-US" dirty="0"/>
              <a:t>General</a:t>
            </a:r>
          </a:p>
        </p:txBody>
      </p:sp>
      <p:sp>
        <p:nvSpPr>
          <p:cNvPr id="2" name="TextBox 1"/>
          <p:cNvSpPr txBox="1"/>
          <p:nvPr/>
        </p:nvSpPr>
        <p:spPr>
          <a:xfrm>
            <a:off x="304800" y="565305"/>
            <a:ext cx="8610600" cy="584775"/>
          </a:xfrm>
          <a:prstGeom prst="rect">
            <a:avLst/>
          </a:prstGeom>
          <a:noFill/>
        </p:spPr>
        <p:txBody>
          <a:bodyPr wrap="square" rtlCol="0">
            <a:spAutoFit/>
          </a:bodyPr>
          <a:lstStyle/>
          <a:p>
            <a:pPr algn="ctr"/>
            <a:r>
              <a:rPr lang="en-US" sz="3200" dirty="0" smtClean="0"/>
              <a:t>Procurement of the Global Discovery Aircraft</a:t>
            </a:r>
            <a:endParaRPr lang="en-US" sz="3200" dirty="0"/>
          </a:p>
        </p:txBody>
      </p:sp>
      <p:sp>
        <p:nvSpPr>
          <p:cNvPr id="5" name="TextBox 4"/>
          <p:cNvSpPr txBox="1"/>
          <p:nvPr/>
        </p:nvSpPr>
        <p:spPr>
          <a:xfrm>
            <a:off x="969335" y="1600200"/>
            <a:ext cx="7488866" cy="3477875"/>
          </a:xfrm>
          <a:prstGeom prst="rect">
            <a:avLst/>
          </a:prstGeom>
          <a:noFill/>
        </p:spPr>
        <p:txBody>
          <a:bodyPr wrap="square" rtlCol="0">
            <a:spAutoFit/>
          </a:bodyPr>
          <a:lstStyle/>
          <a:p>
            <a:r>
              <a:rPr lang="en-US" sz="2000" dirty="0" smtClean="0"/>
              <a:t>DEA solicited for either an ATR 42-320 or an ATR 42-500:  	</a:t>
            </a:r>
          </a:p>
          <a:p>
            <a:pPr marL="800100" lvl="1" indent="-342900">
              <a:buFont typeface="Arial" panose="020B0604020202020204" pitchFamily="34" charset="0"/>
              <a:buChar char="•"/>
            </a:pPr>
            <a:r>
              <a:rPr lang="en-US" sz="2000" dirty="0" smtClean="0"/>
              <a:t>capable </a:t>
            </a:r>
            <a:r>
              <a:rPr lang="en-US" sz="2000" dirty="0"/>
              <a:t>of accommodating 4 crew members and 42 passengers; </a:t>
            </a:r>
            <a:endParaRPr lang="en-US" sz="2000" dirty="0" smtClean="0"/>
          </a:p>
          <a:p>
            <a:pPr marL="800100" lvl="1" indent="-342900">
              <a:buFont typeface="Arial" panose="020B0604020202020204" pitchFamily="34" charset="0"/>
              <a:buChar char="•"/>
            </a:pPr>
            <a:r>
              <a:rPr lang="en-US" sz="2000" dirty="0" smtClean="0"/>
              <a:t>provide </a:t>
            </a:r>
            <a:r>
              <a:rPr lang="en-US" sz="2000" dirty="0"/>
              <a:t>a cargo opening; </a:t>
            </a:r>
            <a:endParaRPr lang="en-US" sz="2000" dirty="0" smtClean="0"/>
          </a:p>
          <a:p>
            <a:pPr marL="800100" lvl="1" indent="-342900">
              <a:buFont typeface="Arial" panose="020B0604020202020204" pitchFamily="34" charset="0"/>
              <a:buChar char="•"/>
            </a:pPr>
            <a:r>
              <a:rPr lang="en-US" sz="2000" dirty="0" smtClean="0"/>
              <a:t>FAA </a:t>
            </a:r>
            <a:r>
              <a:rPr lang="en-US" sz="2000" dirty="0"/>
              <a:t>certified; and </a:t>
            </a:r>
          </a:p>
          <a:p>
            <a:pPr marL="800100" lvl="1" indent="-342900">
              <a:buFont typeface="Arial" panose="020B0604020202020204" pitchFamily="34" charset="0"/>
              <a:buChar char="•"/>
            </a:pPr>
            <a:r>
              <a:rPr lang="en-US" sz="2000" dirty="0" smtClean="0"/>
              <a:t>in </a:t>
            </a:r>
            <a:r>
              <a:rPr lang="en-US" sz="2000" dirty="0"/>
              <a:t>serviceable condition with not more than 25,000 hours total time on the airframe and either engine.  </a:t>
            </a:r>
            <a:endParaRPr lang="en-US" sz="2000" dirty="0" smtClean="0"/>
          </a:p>
          <a:p>
            <a:endParaRPr lang="en-US" sz="2000" dirty="0"/>
          </a:p>
          <a:p>
            <a:r>
              <a:rPr lang="en-US" sz="2000" dirty="0" smtClean="0"/>
              <a:t>The </a:t>
            </a:r>
            <a:r>
              <a:rPr lang="en-US" sz="2000" dirty="0"/>
              <a:t>DEA </a:t>
            </a:r>
            <a:r>
              <a:rPr lang="en-US" sz="2000" dirty="0" smtClean="0"/>
              <a:t>estimated </a:t>
            </a:r>
            <a:r>
              <a:rPr lang="en-US" sz="2000" dirty="0"/>
              <a:t>spending $5.8 million on the aircraft purchase and received six offers from two different companies. </a:t>
            </a:r>
            <a:r>
              <a:rPr lang="en-US" dirty="0"/>
              <a:t> </a:t>
            </a:r>
          </a:p>
        </p:txBody>
      </p:sp>
      <p:pic>
        <p:nvPicPr>
          <p:cNvPr id="6" name="Content Placeholder 3" descr="blueseal"/>
          <p:cNvPicPr/>
          <p:nvPr/>
        </p:nvPicPr>
        <p:blipFill rotWithShape="1">
          <a:blip r:embed="rId2"/>
          <a:srcRect l="5799" t="5811" r="4347" b="4407"/>
          <a:stretch/>
        </p:blipFill>
        <p:spPr bwMode="auto">
          <a:xfrm>
            <a:off x="76200" y="5803764"/>
            <a:ext cx="1066800" cy="1014925"/>
          </a:xfrm>
          <a:prstGeom prst="ellipse">
            <a:avLst/>
          </a:prstGeom>
          <a:noFill/>
          <a:ln w="9525">
            <a:noFill/>
            <a:miter lim="800000"/>
            <a:headEnd/>
            <a:tailEnd/>
          </a:ln>
        </p:spPr>
      </p:pic>
    </p:spTree>
    <p:extLst>
      <p:ext uri="{BB962C8B-B14F-4D97-AF65-F5344CB8AC3E}">
        <p14:creationId xmlns:p14="http://schemas.microsoft.com/office/powerpoint/2010/main" val="1712351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Elemental</Template>
  <TotalTime>5219</TotalTime>
  <Words>1817</Words>
  <Application>Microsoft Office PowerPoint</Application>
  <PresentationFormat>On-screen Show (4:3)</PresentationFormat>
  <Paragraphs>390</Paragraphs>
  <Slides>36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Baskerville Old Face</vt:lpstr>
      <vt:lpstr>Calibri</vt:lpstr>
      <vt:lpstr>Palatino Linotype</vt:lpstr>
      <vt:lpstr>Times New Roman</vt:lpstr>
      <vt:lpstr>Verdana</vt:lpstr>
      <vt:lpstr>Wingdings</vt:lpstr>
      <vt:lpstr>Elemental</vt:lpstr>
      <vt:lpstr>U.S. Department of Justice  Office of the Inspector General</vt:lpstr>
      <vt:lpstr>         U.S. Department of Justice           Office of the Inspector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Justice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Scull, Stacey L. (OIG)</dc:creator>
  <cp:lastModifiedBy>Hornstein, Jayne M.</cp:lastModifiedBy>
  <cp:revision>282</cp:revision>
  <dcterms:created xsi:type="dcterms:W3CDTF">2016-08-24T15:33:24Z</dcterms:created>
  <dcterms:modified xsi:type="dcterms:W3CDTF">2016-09-02T11:50:35Z</dcterms:modified>
</cp:coreProperties>
</file>