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42"/>
  </p:notesMasterIdLst>
  <p:handoutMasterIdLst>
    <p:handoutMasterId r:id="rId43"/>
  </p:handoutMasterIdLst>
  <p:sldIdLst>
    <p:sldId id="309" r:id="rId2"/>
    <p:sldId id="311" r:id="rId3"/>
    <p:sldId id="305" r:id="rId4"/>
    <p:sldId id="310" r:id="rId5"/>
    <p:sldId id="262" r:id="rId6"/>
    <p:sldId id="258" r:id="rId7"/>
    <p:sldId id="263" r:id="rId8"/>
    <p:sldId id="264" r:id="rId9"/>
    <p:sldId id="259" r:id="rId10"/>
    <p:sldId id="290" r:id="rId11"/>
    <p:sldId id="291" r:id="rId12"/>
    <p:sldId id="292" r:id="rId13"/>
    <p:sldId id="293" r:id="rId14"/>
    <p:sldId id="260" r:id="rId15"/>
    <p:sldId id="294" r:id="rId16"/>
    <p:sldId id="304" r:id="rId17"/>
    <p:sldId id="295" r:id="rId18"/>
    <p:sldId id="296" r:id="rId19"/>
    <p:sldId id="297" r:id="rId20"/>
    <p:sldId id="298" r:id="rId21"/>
    <p:sldId id="299" r:id="rId22"/>
    <p:sldId id="287" r:id="rId23"/>
    <p:sldId id="300" r:id="rId24"/>
    <p:sldId id="301" r:id="rId25"/>
    <p:sldId id="302" r:id="rId26"/>
    <p:sldId id="303" r:id="rId27"/>
    <p:sldId id="308" r:id="rId28"/>
    <p:sldId id="270" r:id="rId29"/>
    <p:sldId id="274" r:id="rId30"/>
    <p:sldId id="276" r:id="rId31"/>
    <p:sldId id="306" r:id="rId32"/>
    <p:sldId id="285" r:id="rId33"/>
    <p:sldId id="278" r:id="rId34"/>
    <p:sldId id="307" r:id="rId35"/>
    <p:sldId id="280" r:id="rId36"/>
    <p:sldId id="282" r:id="rId37"/>
    <p:sldId id="283" r:id="rId38"/>
    <p:sldId id="284" r:id="rId39"/>
    <p:sldId id="286" r:id="rId40"/>
    <p:sldId id="288"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37" autoAdjust="0"/>
    <p:restoredTop sz="86491" autoAdjust="0"/>
  </p:normalViewPr>
  <p:slideViewPr>
    <p:cSldViewPr>
      <p:cViewPr varScale="1">
        <p:scale>
          <a:sx n="62" d="100"/>
          <a:sy n="62" d="100"/>
        </p:scale>
        <p:origin x="-996" y="-84"/>
      </p:cViewPr>
      <p:guideLst>
        <p:guide orient="horz" pos="2160"/>
        <p:guide pos="2880"/>
      </p:guideLst>
    </p:cSldViewPr>
  </p:slideViewPr>
  <p:outlineViewPr>
    <p:cViewPr>
      <p:scale>
        <a:sx n="33" d="100"/>
        <a:sy n="33" d="100"/>
      </p:scale>
      <p:origin x="0" y="243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7297017-AD19-4219-844F-C9824F4F59E8}" type="datetimeFigureOut">
              <a:rPr lang="en-US" smtClean="0"/>
              <a:pPr/>
              <a:t>4/16/2012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182EB24-156F-47EF-AC80-86A5C7DB1708}"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B2DE09F-78BA-4E27-B0C3-557E05402A65}" type="datetimeFigureOut">
              <a:rPr lang="en-US" smtClean="0"/>
              <a:pPr/>
              <a:t>4/16/2012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0F812A-F7E0-48CD-8D75-653F2D4973A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0F812A-F7E0-48CD-8D75-653F2D4973AA}"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53ECD9-C0A6-4B53-BD61-5FCE8891B704}" type="datetime1">
              <a:rPr lang="en-US" smtClean="0"/>
              <a:pPr/>
              <a:t>4/16/2012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A8F12-AA47-48B2-BB0A-E650502781EB}" type="datetime1">
              <a:rPr lang="en-US" smtClean="0"/>
              <a:pPr/>
              <a:t>4/16/2012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5F498-29B3-41B2-B20D-5149634FB44B}" type="datetime1">
              <a:rPr lang="en-US" smtClean="0"/>
              <a:pPr/>
              <a:t>4/16/2012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AE7B9-825D-4A2A-870A-048339B33A10}" type="datetime1">
              <a:rPr lang="en-US" smtClean="0"/>
              <a:pPr/>
              <a:t>4/16/2012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083BB-1E7E-4042-96E1-A6D68FCD5BAE}" type="datetime1">
              <a:rPr lang="en-US" smtClean="0"/>
              <a:pPr/>
              <a:t>4/16/2012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BB5571-1A52-4FBA-ADFE-0660428BCD3F}" type="datetime1">
              <a:rPr lang="en-US" smtClean="0"/>
              <a:pPr/>
              <a:t>4/16/2012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255C83-4888-4E9C-A313-22C18B44FFA6}" type="datetime1">
              <a:rPr lang="en-US" smtClean="0"/>
              <a:pPr/>
              <a:t>4/16/2012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BBB468-3241-4D1F-B573-9E43ABC86A22}" type="datetime1">
              <a:rPr lang="en-US" smtClean="0"/>
              <a:pPr/>
              <a:t>4/16/2012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CCA65-A0F9-4B7F-B226-DCF8E2C92C45}" type="datetime1">
              <a:rPr lang="en-US" smtClean="0"/>
              <a:pPr/>
              <a:t>4/16/2012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313FD-5D8B-4BD9-8F1F-84E28869FE3F}" type="datetime1">
              <a:rPr lang="en-US" smtClean="0"/>
              <a:pPr/>
              <a:t>4/16/2012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DCE54-EC35-4087-8B89-A64199BBC92D}" type="datetime1">
              <a:rPr lang="en-US" smtClean="0"/>
              <a:pPr/>
              <a:t>4/16/2012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C19EB8-E77D-4336-A069-8981E339441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E23F4-6015-4871-AC10-0D8A822BE860}" type="datetime1">
              <a:rPr lang="en-US" smtClean="0"/>
              <a:pPr/>
              <a:t>4/16/2012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19EB8-E77D-4336-A069-8981E339441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chemeClr val="accent2">
                    <a:lumMod val="75000"/>
                  </a:schemeClr>
                </a:solidFill>
                <a:latin typeface="Times New Roman" pitchFamily="18" charset="0"/>
                <a:cs typeface="Times New Roman" pitchFamily="18" charset="0"/>
              </a:rPr>
              <a:t/>
            </a:r>
            <a:br>
              <a:rPr lang="en-US" sz="4000" b="1" dirty="0" smtClean="0">
                <a:solidFill>
                  <a:schemeClr val="accent2">
                    <a:lumMod val="75000"/>
                  </a:schemeClr>
                </a:solidFill>
                <a:latin typeface="Times New Roman" pitchFamily="18" charset="0"/>
                <a:cs typeface="Times New Roman" pitchFamily="18" charset="0"/>
              </a:rPr>
            </a:br>
            <a:r>
              <a:rPr lang="en-US" sz="3200" b="1" dirty="0" smtClean="0">
                <a:solidFill>
                  <a:schemeClr val="accent2">
                    <a:lumMod val="75000"/>
                  </a:schemeClr>
                </a:solidFill>
                <a:latin typeface="Times New Roman" pitchFamily="18" charset="0"/>
                <a:cs typeface="Times New Roman" pitchFamily="18" charset="0"/>
              </a:rPr>
              <a:t>The GOOD, the BAD, and the UGLY </a:t>
            </a:r>
            <a:br>
              <a:rPr lang="en-US" sz="3200" b="1" dirty="0" smtClean="0">
                <a:solidFill>
                  <a:schemeClr val="accent2">
                    <a:lumMod val="75000"/>
                  </a:schemeClr>
                </a:solidFill>
                <a:latin typeface="Times New Roman" pitchFamily="18" charset="0"/>
                <a:cs typeface="Times New Roman" pitchFamily="18" charset="0"/>
              </a:rPr>
            </a:br>
            <a:r>
              <a:rPr lang="en-US" sz="3200" dirty="0" smtClean="0">
                <a:latin typeface="Times New Roman" pitchFamily="18" charset="0"/>
                <a:cs typeface="Times New Roman" pitchFamily="18" charset="0"/>
              </a:rPr>
              <a:t>The Federal [Civil] False Claims Act (FCA) </a:t>
            </a:r>
            <a:r>
              <a:rPr lang="en-US" sz="3200" b="1" dirty="0" smtClean="0">
                <a:solidFill>
                  <a:schemeClr val="accent2">
                    <a:lumMod val="75000"/>
                  </a:schemeClr>
                </a:solidFill>
                <a:latin typeface="Times New Roman" pitchFamily="18" charset="0"/>
                <a:cs typeface="Times New Roman" pitchFamily="18" charset="0"/>
              </a:rPr>
              <a:t/>
            </a:r>
            <a:br>
              <a:rPr lang="en-US" sz="3200" b="1" dirty="0" smtClean="0">
                <a:solidFill>
                  <a:schemeClr val="accent2">
                    <a:lumMod val="75000"/>
                  </a:schemeClr>
                </a:solidFill>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FCA fills a gap in the federal law for the pursuit of  “fraudsters” – those who cheat the government. </a:t>
            </a:r>
          </a:p>
          <a:p>
            <a:r>
              <a:rPr lang="en-US" dirty="0" smtClean="0">
                <a:latin typeface="Times New Roman" pitchFamily="18" charset="0"/>
                <a:cs typeface="Times New Roman" pitchFamily="18" charset="0"/>
              </a:rPr>
              <a:t>How?  Why? </a:t>
            </a:r>
          </a:p>
          <a:p>
            <a:r>
              <a:rPr lang="en-US" dirty="0" smtClean="0">
                <a:latin typeface="Times New Roman" pitchFamily="18" charset="0"/>
                <a:cs typeface="Times New Roman" pitchFamily="18" charset="0"/>
              </a:rPr>
              <a:t>Because:</a:t>
            </a:r>
          </a:p>
          <a:p>
            <a:r>
              <a:rPr lang="en-US" dirty="0" smtClean="0">
                <a:latin typeface="Times New Roman" pitchFamily="18" charset="0"/>
                <a:cs typeface="Times New Roman" pitchFamily="18" charset="0"/>
              </a:rPr>
              <a:t>The FCA does not require proof of a defendant’s criminal intent.</a:t>
            </a:r>
          </a:p>
          <a:p>
            <a:r>
              <a:rPr lang="en-US" dirty="0" smtClean="0">
                <a:latin typeface="Times New Roman" pitchFamily="18" charset="0"/>
                <a:cs typeface="Times New Roman" pitchFamily="18" charset="0"/>
              </a:rPr>
              <a:t>The FCA does not impose the criminal burden of proof on the government.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2">
                    <a:lumMod val="75000"/>
                  </a:schemeClr>
                </a:solidFill>
                <a:latin typeface="Times New Roman" pitchFamily="18" charset="0"/>
                <a:cs typeface="Times New Roman" pitchFamily="18" charset="0"/>
              </a:rPr>
              <a:t>The BAD –</a:t>
            </a:r>
            <a:br>
              <a:rPr lang="en-US" sz="3600" dirty="0" smtClean="0">
                <a:solidFill>
                  <a:schemeClr val="accent2">
                    <a:lumMod val="75000"/>
                  </a:schemeClr>
                </a:solidFill>
                <a:latin typeface="Times New Roman" pitchFamily="18" charset="0"/>
                <a:cs typeface="Times New Roman" pitchFamily="18" charset="0"/>
              </a:rPr>
            </a:br>
            <a:r>
              <a:rPr lang="en-US" sz="3600" dirty="0" smtClean="0">
                <a:latin typeface="Times New Roman" pitchFamily="18" charset="0"/>
                <a:cs typeface="Times New Roman" pitchFamily="18" charset="0"/>
              </a:rPr>
              <a:t>Making and Using False Information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(a)(1)(B) knowingly makes, uses, or causes to be made or used, a false record or statement material to a false or fraudulent claim;</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Times New Roman" pitchFamily="18" charset="0"/>
                <a:cs typeface="Times New Roman" pitchFamily="18" charset="0"/>
              </a:rPr>
              <a:t>The BAD – </a:t>
            </a:r>
            <a:br>
              <a:rPr lang="en-US" dirty="0" smtClean="0">
                <a:solidFill>
                  <a:schemeClr val="accent2">
                    <a:lumMod val="75000"/>
                  </a:schemeClr>
                </a:solidFill>
                <a:latin typeface="Times New Roman" pitchFamily="18" charset="0"/>
                <a:cs typeface="Times New Roman" pitchFamily="18" charset="0"/>
              </a:rPr>
            </a:br>
            <a:r>
              <a:rPr lang="en-US" dirty="0" smtClean="0">
                <a:latin typeface="Times New Roman" pitchFamily="18" charset="0"/>
                <a:cs typeface="Times New Roman" pitchFamily="18" charset="0"/>
              </a:rPr>
              <a:t>Conspiracy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(a)(1) (C) conspires to commit a violation of subparagraph (A), (B), (D), (E), (F), or )G);</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Times New Roman" pitchFamily="18" charset="0"/>
                <a:cs typeface="Times New Roman" pitchFamily="18" charset="0"/>
              </a:rPr>
              <a:t>The BAD – </a:t>
            </a:r>
            <a:br>
              <a:rPr lang="en-US" dirty="0" smtClean="0">
                <a:solidFill>
                  <a:schemeClr val="accent2">
                    <a:lumMod val="75000"/>
                  </a:schemeClr>
                </a:solidFill>
                <a:latin typeface="Times New Roman" pitchFamily="18" charset="0"/>
                <a:cs typeface="Times New Roman" pitchFamily="18" charset="0"/>
              </a:rPr>
            </a:br>
            <a:r>
              <a:rPr lang="en-US" dirty="0" smtClean="0">
                <a:solidFill>
                  <a:schemeClr val="accent2">
                    <a:lumMod val="75000"/>
                  </a:schemeClr>
                </a:solidFill>
                <a:latin typeface="Times New Roman" pitchFamily="18" charset="0"/>
                <a:cs typeface="Times New Roman" pitchFamily="18" charset="0"/>
              </a:rPr>
              <a:t>“</a:t>
            </a:r>
            <a:r>
              <a:rPr lang="en-US" dirty="0" smtClean="0">
                <a:latin typeface="Times New Roman" pitchFamily="18" charset="0"/>
                <a:cs typeface="Times New Roman" pitchFamily="18" charset="0"/>
              </a:rPr>
              <a:t>Reverse” False Claims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(a)(1)(D) has possession, custody, or control of property or money used, or to be used, by the Government and, knowingly delivers, or causes to be delivered, LESS THAN all of that money or property;</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2">
                    <a:lumMod val="75000"/>
                  </a:schemeClr>
                </a:solidFill>
                <a:latin typeface="Times New Roman" pitchFamily="18" charset="0"/>
                <a:cs typeface="Times New Roman" pitchFamily="18" charset="0"/>
              </a:rPr>
              <a:t>The BAD – </a:t>
            </a:r>
            <a:br>
              <a:rPr lang="en-US" sz="3600" dirty="0" smtClean="0">
                <a:solidFill>
                  <a:schemeClr val="accent2">
                    <a:lumMod val="75000"/>
                  </a:schemeClr>
                </a:solidFill>
                <a:latin typeface="Times New Roman" pitchFamily="18" charset="0"/>
                <a:cs typeface="Times New Roman" pitchFamily="18" charset="0"/>
              </a:rPr>
            </a:br>
            <a:r>
              <a:rPr lang="en-US" sz="3600" dirty="0" smtClean="0">
                <a:latin typeface="Times New Roman" pitchFamily="18" charset="0"/>
                <a:cs typeface="Times New Roman" pitchFamily="18" charset="0"/>
              </a:rPr>
              <a:t>Fraudulent Receipts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(a)(1)(E) is authorized to make or deliver a document certifying receipt of property used, or to be used, by the Government and, intending to defraud the Government, makes or delivers the receipt without completely knowing that the information on the receipt is true;</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000" dirty="0" smtClean="0">
                <a:solidFill>
                  <a:schemeClr val="accent2">
                    <a:lumMod val="75000"/>
                  </a:schemeClr>
                </a:solidFill>
                <a:latin typeface="Times New Roman" pitchFamily="18" charset="0"/>
                <a:cs typeface="Times New Roman" pitchFamily="18" charset="0"/>
              </a:rPr>
              <a:t>The BAD – </a:t>
            </a:r>
            <a:br>
              <a:rPr lang="en-US" sz="4000" dirty="0" smtClean="0">
                <a:solidFill>
                  <a:schemeClr val="accent2">
                    <a:lumMod val="75000"/>
                  </a:schemeClr>
                </a:solidFill>
                <a:latin typeface="Times New Roman" pitchFamily="18" charset="0"/>
                <a:cs typeface="Times New Roman" pitchFamily="18" charset="0"/>
              </a:rPr>
            </a:br>
            <a:r>
              <a:rPr lang="en-US" sz="4000" dirty="0" smtClean="0">
                <a:latin typeface="Times New Roman" pitchFamily="18" charset="0"/>
                <a:cs typeface="Times New Roman" pitchFamily="18" charset="0"/>
              </a:rPr>
              <a:t>Receiving Stolen Government Property</a:t>
            </a:r>
            <a:endParaRPr lang="en-US" sz="40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r>
              <a:rPr lang="en-US" sz="3600" dirty="0" smtClean="0">
                <a:latin typeface="Times New Roman" pitchFamily="18" charset="0"/>
                <a:cs typeface="Times New Roman" pitchFamily="18" charset="0"/>
              </a:rPr>
              <a:t>(a)(1)(F) knowingly buys, or receives as a pledge of an obligation or debt, public property from an officer or employee of the Government, or a member of the Armed Forces, who lawfully may not sell or pledge property; or</a:t>
            </a:r>
          </a:p>
          <a:p>
            <a:endParaRPr lang="en-US" sz="3600" b="1" dirty="0" smtClean="0">
              <a:solidFill>
                <a:schemeClr val="accent1">
                  <a:lumMod val="75000"/>
                </a:schemeClr>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smtClean="0"/>
              <a:t>7</a:t>
            </a:r>
            <a:endParaRPr lang="en-US" dirty="0"/>
          </a:p>
        </p:txBody>
      </p:sp>
      <p:sp>
        <p:nvSpPr>
          <p:cNvPr id="4" name="Slide Number Placeholder 3"/>
          <p:cNvSpPr>
            <a:spLocks noGrp="1"/>
          </p:cNvSpPr>
          <p:nvPr>
            <p:ph type="sldNum" sz="quarter" idx="12"/>
          </p:nvPr>
        </p:nvSpPr>
        <p:spPr/>
        <p:txBody>
          <a:bodyPr/>
          <a:lstStyle/>
          <a:p>
            <a:fld id="{9AC19EB8-E77D-4336-A069-8981E3394411}"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Times New Roman" pitchFamily="18" charset="0"/>
                <a:cs typeface="Times New Roman" pitchFamily="18" charset="0"/>
              </a:rPr>
              <a:t>The BAD – </a:t>
            </a:r>
            <a:br>
              <a:rPr lang="en-US" dirty="0" smtClean="0">
                <a:solidFill>
                  <a:schemeClr val="accent2">
                    <a:lumMod val="75000"/>
                  </a:schemeClr>
                </a:solidFill>
                <a:latin typeface="Times New Roman" pitchFamily="18" charset="0"/>
                <a:cs typeface="Times New Roman" pitchFamily="18" charset="0"/>
              </a:rPr>
            </a:br>
            <a:r>
              <a:rPr lang="en-US" dirty="0" smtClean="0">
                <a:latin typeface="Times New Roman" pitchFamily="18" charset="0"/>
                <a:cs typeface="Times New Roman" pitchFamily="18" charset="0"/>
              </a:rPr>
              <a:t>Deceptive Information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(a)(1)(G) knowingly makes, uses, or causes to be made or used, a </a:t>
            </a:r>
            <a:r>
              <a:rPr lang="en-US" dirty="0" smtClean="0">
                <a:solidFill>
                  <a:srgbClr val="FF0000"/>
                </a:solidFill>
                <a:latin typeface="Times New Roman" pitchFamily="18" charset="0"/>
                <a:cs typeface="Times New Roman" pitchFamily="18" charset="0"/>
              </a:rPr>
              <a:t>false record or statement</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material to </a:t>
            </a:r>
            <a:r>
              <a:rPr lang="en-US" dirty="0" smtClean="0">
                <a:latin typeface="Times New Roman" pitchFamily="18" charset="0"/>
                <a:cs typeface="Times New Roman" pitchFamily="18" charset="0"/>
              </a:rPr>
              <a:t>an obligation to pay or transmit money or property to the Government, or knowingly conceals or knowingly and improperly avoids or decreases an obligation to pay or transmit money or property to the Government.</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“Materiality”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(4) the term “material” means having a natural </a:t>
            </a:r>
            <a:r>
              <a:rPr lang="en-US" dirty="0" smtClean="0">
                <a:solidFill>
                  <a:srgbClr val="FF0000"/>
                </a:solidFill>
                <a:latin typeface="Times New Roman" pitchFamily="18" charset="0"/>
                <a:cs typeface="Times New Roman" pitchFamily="18" charset="0"/>
              </a:rPr>
              <a:t>tendency to Influence</a:t>
            </a:r>
            <a:r>
              <a:rPr lang="en-US" dirty="0" smtClean="0">
                <a:latin typeface="Times New Roman" pitchFamily="18" charset="0"/>
                <a:cs typeface="Times New Roman" pitchFamily="18" charset="0"/>
              </a:rPr>
              <a:t>, or be </a:t>
            </a:r>
            <a:r>
              <a:rPr lang="en-US" dirty="0" smtClean="0">
                <a:solidFill>
                  <a:srgbClr val="FF0000"/>
                </a:solidFill>
                <a:latin typeface="Times New Roman" pitchFamily="18" charset="0"/>
                <a:cs typeface="Times New Roman" pitchFamily="18" charset="0"/>
              </a:rPr>
              <a:t>capable of influencing</a:t>
            </a:r>
            <a:r>
              <a:rPr lang="en-US" dirty="0" smtClean="0">
                <a:latin typeface="Times New Roman" pitchFamily="18" charset="0"/>
                <a:cs typeface="Times New Roman" pitchFamily="18" charset="0"/>
              </a:rPr>
              <a:t>, the Payment or Receipt of money or property;</a:t>
            </a:r>
          </a:p>
          <a:p>
            <a:pPr>
              <a:lnSpc>
                <a:spcPct val="150000"/>
              </a:lnSpc>
            </a:pPr>
            <a:r>
              <a:rPr lang="en-US" dirty="0" smtClean="0">
                <a:latin typeface="Times New Roman" pitchFamily="18" charset="0"/>
                <a:cs typeface="Times New Roman" pitchFamily="18" charset="0"/>
              </a:rPr>
              <a:t>materiality depends on “whether the false statement has a natural </a:t>
            </a:r>
            <a:r>
              <a:rPr lang="en-US" u="sng" dirty="0" smtClean="0">
                <a:latin typeface="Times New Roman" pitchFamily="18" charset="0"/>
                <a:cs typeface="Times New Roman" pitchFamily="18" charset="0"/>
              </a:rPr>
              <a:t>tendency to influence </a:t>
            </a:r>
            <a:r>
              <a:rPr lang="en-US" dirty="0" smtClean="0">
                <a:latin typeface="Times New Roman" pitchFamily="18" charset="0"/>
                <a:cs typeface="Times New Roman" pitchFamily="18" charset="0"/>
              </a:rPr>
              <a:t>agency action or is </a:t>
            </a:r>
            <a:r>
              <a:rPr lang="en-US" u="sng" dirty="0" smtClean="0">
                <a:latin typeface="Times New Roman" pitchFamily="18" charset="0"/>
                <a:cs typeface="Times New Roman" pitchFamily="18" charset="0"/>
              </a:rPr>
              <a:t>capable</a:t>
            </a:r>
            <a:r>
              <a:rPr lang="en-US" b="1" u="sng"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of</a:t>
            </a:r>
            <a:r>
              <a:rPr lang="en-US" b="1" u="sng"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influencing </a:t>
            </a:r>
            <a:r>
              <a:rPr lang="en-US" dirty="0" smtClean="0">
                <a:latin typeface="Times New Roman" pitchFamily="18" charset="0"/>
                <a:cs typeface="Times New Roman" pitchFamily="18" charset="0"/>
              </a:rPr>
              <a:t>agency action.” </a:t>
            </a:r>
            <a:r>
              <a:rPr lang="en-US" i="1" dirty="0" smtClean="0">
                <a:latin typeface="Times New Roman" pitchFamily="18" charset="0"/>
                <a:cs typeface="Times New Roman" pitchFamily="18" charset="0"/>
              </a:rPr>
              <a:t>U.S. ex rel. Bennett v. Genetics &amp; IVF Institute, Inc., 199 F. 3d 1328 (4</a:t>
            </a:r>
            <a:r>
              <a:rPr lang="en-US" i="1" baseline="30000" dirty="0" smtClean="0">
                <a:latin typeface="Times New Roman" pitchFamily="18" charset="0"/>
                <a:cs typeface="Times New Roman" pitchFamily="18" charset="0"/>
              </a:rPr>
              <a:t>th</a:t>
            </a:r>
            <a:r>
              <a:rPr lang="en-US" i="1" dirty="0" smtClean="0">
                <a:latin typeface="Times New Roman" pitchFamily="18" charset="0"/>
                <a:cs typeface="Times New Roman" pitchFamily="18" charset="0"/>
              </a:rPr>
              <a:t> cir 1999) (unreported)  </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Times New Roman" pitchFamily="18" charset="0"/>
                <a:cs typeface="Times New Roman" pitchFamily="18" charset="0"/>
              </a:rPr>
              <a:t>The UGLY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3 times Damages PLUS Penalties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is liable to the United States Government for a civil penalty of not less than $5,000 [$5,500 since 2009] and not more than $10,000 [$11,000 since 2009] , as adjusted by the Federal Civil Penalties Inflation Adjustment Act of 1990 (28 U.S.C. 2461 note: Public Law 104-410), plus 3 times the amount of damages which the Government sustains because of the act of that person.</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Reduced Damages Amounts If Confessed Within 30 Days of Knowledge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(a)(2) Reduced Damages – If the court finds that –</a:t>
            </a:r>
          </a:p>
          <a:p>
            <a:r>
              <a:rPr lang="en-US" dirty="0" smtClean="0">
                <a:latin typeface="Times New Roman" pitchFamily="18" charset="0"/>
                <a:cs typeface="Times New Roman" pitchFamily="18" charset="0"/>
              </a:rPr>
              <a:t> (A) the person committing the violation of this subsection furnished officials of the United States responsible for investigating false claims violations with all information known to such person about the violation within 30 days after the date on which the defendant first obtained the information;</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Full Cooperation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(a)(2)(B) such person fully cooperated with any Government investigation of such violation; and</a:t>
            </a:r>
          </a:p>
          <a:p>
            <a:r>
              <a:rPr lang="en-US" sz="2800" dirty="0" smtClean="0">
                <a:latin typeface="Times New Roman" pitchFamily="18" charset="0"/>
                <a:cs typeface="Times New Roman" pitchFamily="18" charset="0"/>
              </a:rPr>
              <a:t>(a)(2)(C) at the time such person furnished the United States with the information about the violation, no criminal prosecution, civil action, or administrative action had commenced under this title with respect to such violation, and the person did not have actual knowledge of the existence of an investigation into such violation;</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lumMod val="75000"/>
                  </a:schemeClr>
                </a:solidFill>
                <a:latin typeface="Times New Roman" pitchFamily="18" charset="0"/>
                <a:cs typeface="Times New Roman" pitchFamily="18" charset="0"/>
              </a:rPr>
              <a:t>The GOOD</a:t>
            </a:r>
            <a:endParaRPr lang="en-US" dirty="0">
              <a:solidFill>
                <a:schemeClr val="accent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FCA permits the government to recover THREE TIMES the amount of government funds stolen by the fraud, waste, and abuse (damages) when either:</a:t>
            </a:r>
          </a:p>
          <a:p>
            <a:r>
              <a:rPr lang="en-US" dirty="0" smtClean="0">
                <a:latin typeface="Times New Roman" pitchFamily="18" charset="0"/>
                <a:cs typeface="Times New Roman" pitchFamily="18" charset="0"/>
              </a:rPr>
              <a:t> (1) criminal prosecution was successfully accomplished, yet has not resulted in complete recovery of the government’s damages; or, </a:t>
            </a:r>
          </a:p>
          <a:p>
            <a:r>
              <a:rPr lang="en-US" dirty="0" smtClean="0">
                <a:latin typeface="Times New Roman" pitchFamily="18" charset="0"/>
                <a:cs typeface="Times New Roman" pitchFamily="18" charset="0"/>
              </a:rPr>
              <a:t>(2) criminal prosecution is not feasible.</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Two, Not Three, Times Damages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court may assess not less than 2 times the amount of damages which the Government sustains because of the act of that person.</a:t>
            </a:r>
          </a:p>
          <a:p>
            <a:r>
              <a:rPr lang="en-US" dirty="0" smtClean="0">
                <a:latin typeface="Times New Roman" pitchFamily="18" charset="0"/>
                <a:cs typeface="Times New Roman" pitchFamily="18" charset="0"/>
              </a:rPr>
              <a:t>(a)(3) </a:t>
            </a:r>
            <a:r>
              <a:rPr lang="en-US" u="sng" dirty="0" smtClean="0">
                <a:latin typeface="Times New Roman" pitchFamily="18" charset="0"/>
                <a:cs typeface="Times New Roman" pitchFamily="18" charset="0"/>
              </a:rPr>
              <a:t>Costs of Civil Actions </a:t>
            </a:r>
            <a:r>
              <a:rPr lang="en-US" dirty="0" smtClean="0">
                <a:latin typeface="Times New Roman" pitchFamily="18" charset="0"/>
                <a:cs typeface="Times New Roman" pitchFamily="18" charset="0"/>
              </a:rPr>
              <a:t>-- A person violating this subsection shall </a:t>
            </a:r>
            <a:r>
              <a:rPr lang="en-US" b="1" dirty="0" smtClean="0">
                <a:latin typeface="Times New Roman" pitchFamily="18" charset="0"/>
                <a:cs typeface="Times New Roman" pitchFamily="18" charset="0"/>
              </a:rPr>
              <a:t>also be liable </a:t>
            </a:r>
            <a:r>
              <a:rPr lang="en-US" dirty="0" smtClean="0">
                <a:latin typeface="Times New Roman" pitchFamily="18" charset="0"/>
                <a:cs typeface="Times New Roman" pitchFamily="18" charset="0"/>
              </a:rPr>
              <a:t>to the United States Government for the </a:t>
            </a:r>
            <a:r>
              <a:rPr lang="en-US" b="1" dirty="0" smtClean="0">
                <a:latin typeface="Times New Roman" pitchFamily="18" charset="0"/>
                <a:cs typeface="Times New Roman" pitchFamily="18" charset="0"/>
              </a:rPr>
              <a:t>costs of a civil action </a:t>
            </a:r>
            <a:r>
              <a:rPr lang="en-US" dirty="0" smtClean="0">
                <a:latin typeface="Times New Roman" pitchFamily="18" charset="0"/>
                <a:cs typeface="Times New Roman" pitchFamily="18" charset="0"/>
              </a:rPr>
              <a:t>brought </a:t>
            </a:r>
            <a:r>
              <a:rPr lang="en-US" b="1" dirty="0" smtClean="0">
                <a:latin typeface="Times New Roman" pitchFamily="18" charset="0"/>
                <a:cs typeface="Times New Roman" pitchFamily="18" charset="0"/>
              </a:rPr>
              <a:t>to recover </a:t>
            </a:r>
            <a:r>
              <a:rPr lang="en-US" dirty="0" smtClean="0">
                <a:latin typeface="Times New Roman" pitchFamily="18" charset="0"/>
                <a:cs typeface="Times New Roman" pitchFamily="18" charset="0"/>
              </a:rPr>
              <a:t>any such </a:t>
            </a:r>
            <a:r>
              <a:rPr lang="en-US" b="1" dirty="0" smtClean="0">
                <a:latin typeface="Times New Roman" pitchFamily="18" charset="0"/>
                <a:cs typeface="Times New Roman" pitchFamily="18" charset="0"/>
              </a:rPr>
              <a:t>penalty or damages</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Times New Roman" pitchFamily="18" charset="0"/>
                <a:cs typeface="Times New Roman" pitchFamily="18" charset="0"/>
              </a:rPr>
              <a:t>Definitions- Knowing/ly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No “Specific Intent” to Defraud Need be Shown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3729(b) Definitions. – For purposes of this section,</a:t>
            </a:r>
          </a:p>
          <a:p>
            <a:r>
              <a:rPr lang="en-US" dirty="0" smtClean="0">
                <a:latin typeface="Times New Roman" pitchFamily="18" charset="0"/>
                <a:cs typeface="Times New Roman" pitchFamily="18" charset="0"/>
              </a:rPr>
              <a:t>   (1) the term “knowing” and “knowingly--” </a:t>
            </a:r>
          </a:p>
          <a:p>
            <a:r>
              <a:rPr lang="en-US" dirty="0" smtClean="0">
                <a:latin typeface="Times New Roman" pitchFamily="18" charset="0"/>
                <a:cs typeface="Times New Roman" pitchFamily="18" charset="0"/>
              </a:rPr>
              <a:t>        (A) mean that a person, with respect to information—</a:t>
            </a:r>
          </a:p>
          <a:p>
            <a:r>
              <a:rPr lang="en-US" dirty="0" smtClean="0">
                <a:latin typeface="Times New Roman" pitchFamily="18" charset="0"/>
                <a:cs typeface="Times New Roman" pitchFamily="18" charset="0"/>
              </a:rPr>
              <a:t>              (i) has actual knowledge of the information;</a:t>
            </a:r>
          </a:p>
          <a:p>
            <a:r>
              <a:rPr lang="en-US" dirty="0" smtClean="0">
                <a:latin typeface="Times New Roman" pitchFamily="18" charset="0"/>
                <a:cs typeface="Times New Roman" pitchFamily="18" charset="0"/>
              </a:rPr>
              <a:t>              (ii) acts in deliberate ignorance of the truth or falsity of the information; or</a:t>
            </a:r>
          </a:p>
          <a:p>
            <a:r>
              <a:rPr lang="en-US" dirty="0" smtClean="0">
                <a:latin typeface="Times New Roman" pitchFamily="18" charset="0"/>
                <a:cs typeface="Times New Roman" pitchFamily="18" charset="0"/>
              </a:rPr>
              <a:t>              iii) acts in reckless disregard of the truth or falsity of the information; and </a:t>
            </a:r>
          </a:p>
          <a:p>
            <a:r>
              <a:rPr lang="en-US" dirty="0" smtClean="0">
                <a:latin typeface="Times New Roman" pitchFamily="18" charset="0"/>
                <a:cs typeface="Times New Roman" pitchFamily="18" charset="0"/>
              </a:rPr>
              <a:t>(B) require no proof of specific intent to defraud. </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Deliberate Ignorance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The government may prove that the defendant acted "knowingly" by proving, </a:t>
            </a:r>
          </a:p>
          <a:p>
            <a:r>
              <a:rPr lang="en-US" dirty="0" smtClean="0">
                <a:latin typeface="Times New Roman" pitchFamily="18" charset="0"/>
                <a:cs typeface="Times New Roman" pitchFamily="18" charset="0"/>
              </a:rPr>
              <a:t>that this defendant deliberately closed his eyes to what would otherwise have been obvious to him. </a:t>
            </a:r>
          </a:p>
          <a:p>
            <a:r>
              <a:rPr lang="en-US" dirty="0" smtClean="0">
                <a:latin typeface="Times New Roman" pitchFamily="18" charset="0"/>
                <a:cs typeface="Times New Roman" pitchFamily="18" charset="0"/>
              </a:rPr>
              <a:t>No one can avoid responsibility for a violation by deliberately ignoring what is obvious. </a:t>
            </a:r>
          </a:p>
          <a:p>
            <a:r>
              <a:rPr lang="en-US" dirty="0" smtClean="0">
                <a:latin typeface="Times New Roman" pitchFamily="18" charset="0"/>
                <a:cs typeface="Times New Roman" pitchFamily="18" charset="0"/>
              </a:rPr>
              <a:t>a person's knowledge of a particular fact may be shown from a deliberate or intentional ignorance or deliberate or intentional blindness to the existence of that fact.</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31</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Claim Defined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3729(b)(2) the term “claim” </a:t>
            </a:r>
          </a:p>
          <a:p>
            <a:r>
              <a:rPr lang="en-US" dirty="0" smtClean="0">
                <a:latin typeface="Times New Roman" pitchFamily="18" charset="0"/>
                <a:cs typeface="Times New Roman" pitchFamily="18" charset="0"/>
              </a:rPr>
              <a:t>     (A) means any </a:t>
            </a:r>
            <a:r>
              <a:rPr lang="en-US" dirty="0" smtClean="0">
                <a:solidFill>
                  <a:srgbClr val="FF0000"/>
                </a:solidFill>
                <a:latin typeface="Times New Roman" pitchFamily="18" charset="0"/>
                <a:cs typeface="Times New Roman" pitchFamily="18" charset="0"/>
              </a:rPr>
              <a:t>Request</a:t>
            </a:r>
            <a:r>
              <a:rPr lang="en-US" dirty="0" smtClean="0">
                <a:latin typeface="Times New Roman" pitchFamily="18" charset="0"/>
                <a:cs typeface="Times New Roman" pitchFamily="18" charset="0"/>
              </a:rPr>
              <a:t> Or </a:t>
            </a:r>
            <a:r>
              <a:rPr lang="en-US" dirty="0" smtClean="0">
                <a:solidFill>
                  <a:srgbClr val="FF0000"/>
                </a:solidFill>
                <a:latin typeface="Times New Roman" pitchFamily="18" charset="0"/>
                <a:cs typeface="Times New Roman" pitchFamily="18" charset="0"/>
              </a:rPr>
              <a:t>Demand</a:t>
            </a:r>
            <a:r>
              <a:rPr lang="en-US" dirty="0" smtClean="0">
                <a:latin typeface="Times New Roman" pitchFamily="18" charset="0"/>
                <a:cs typeface="Times New Roman" pitchFamily="18" charset="0"/>
              </a:rPr>
              <a:t>, whether under </a:t>
            </a:r>
          </a:p>
          <a:p>
            <a:r>
              <a:rPr lang="en-US" dirty="0" smtClean="0">
                <a:latin typeface="Times New Roman" pitchFamily="18" charset="0"/>
                <a:cs typeface="Times New Roman" pitchFamily="18" charset="0"/>
              </a:rPr>
              <a:t>a </a:t>
            </a:r>
            <a:r>
              <a:rPr lang="en-US" b="1" dirty="0" smtClean="0">
                <a:solidFill>
                  <a:srgbClr val="FF0000"/>
                </a:solidFill>
                <a:latin typeface="Times New Roman" pitchFamily="18" charset="0"/>
                <a:cs typeface="Times New Roman" pitchFamily="18" charset="0"/>
              </a:rPr>
              <a:t>Contract Or Otherwise</a:t>
            </a:r>
            <a:r>
              <a:rPr lang="en-US" dirty="0" smtClean="0">
                <a:latin typeface="Times New Roman" pitchFamily="18" charset="0"/>
                <a:cs typeface="Times New Roman" pitchFamily="18" charset="0"/>
              </a:rPr>
              <a:t>, for </a:t>
            </a:r>
          </a:p>
          <a:p>
            <a:r>
              <a:rPr lang="en-US" dirty="0" smtClean="0">
                <a:latin typeface="Times New Roman" pitchFamily="18" charset="0"/>
                <a:cs typeface="Times New Roman" pitchFamily="18" charset="0"/>
              </a:rPr>
              <a:t>Money Or Property and </a:t>
            </a:r>
          </a:p>
          <a:p>
            <a:r>
              <a:rPr lang="en-US" b="1" dirty="0" smtClean="0">
                <a:solidFill>
                  <a:srgbClr val="FF0000"/>
                </a:solidFill>
                <a:latin typeface="Times New Roman" pitchFamily="18" charset="0"/>
                <a:cs typeface="Times New Roman" pitchFamily="18" charset="0"/>
              </a:rPr>
              <a:t>Whether Or Not </a:t>
            </a:r>
            <a:r>
              <a:rPr lang="en-US" dirty="0" smtClean="0">
                <a:latin typeface="Times New Roman" pitchFamily="18" charset="0"/>
                <a:cs typeface="Times New Roman" pitchFamily="18" charset="0"/>
              </a:rPr>
              <a:t>the United States has </a:t>
            </a:r>
            <a:r>
              <a:rPr lang="en-US" b="1" dirty="0" smtClean="0">
                <a:solidFill>
                  <a:srgbClr val="FF0000"/>
                </a:solidFill>
                <a:latin typeface="Times New Roman" pitchFamily="18" charset="0"/>
                <a:cs typeface="Times New Roman" pitchFamily="18" charset="0"/>
              </a:rPr>
              <a:t>Title</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to the money or property, that –</a:t>
            </a:r>
          </a:p>
          <a:p>
            <a:r>
              <a:rPr lang="en-US" dirty="0" smtClean="0">
                <a:latin typeface="Times New Roman" pitchFamily="18" charset="0"/>
                <a:cs typeface="Times New Roman" pitchFamily="18" charset="0"/>
              </a:rPr>
              <a:t>           (i) is Presented to an officer, employee, or agent of the United States; or is made to a contractor, grantee, or other Recipient , if the money or property is to be </a:t>
            </a:r>
            <a:r>
              <a:rPr lang="en-US" b="1" dirty="0" smtClean="0">
                <a:solidFill>
                  <a:srgbClr val="FF0000"/>
                </a:solidFill>
                <a:latin typeface="Times New Roman" pitchFamily="18" charset="0"/>
                <a:cs typeface="Times New Roman" pitchFamily="18" charset="0"/>
              </a:rPr>
              <a:t>Spent Or Used On The Government’s Behalf Or To Advance A Government program or interest</a:t>
            </a:r>
            <a:r>
              <a:rPr lang="en-US" dirty="0" smtClean="0">
                <a:latin typeface="Times New Roman" pitchFamily="18" charset="0"/>
                <a:cs typeface="Times New Roman" pitchFamily="18" charset="0"/>
              </a:rPr>
              <a:t>, and </a:t>
            </a:r>
          </a:p>
          <a:p>
            <a:r>
              <a:rPr lang="en-US" dirty="0" smtClean="0">
                <a:latin typeface="Times New Roman" pitchFamily="18" charset="0"/>
                <a:cs typeface="Times New Roman" pitchFamily="18" charset="0"/>
              </a:rPr>
              <a:t>            (ii) </a:t>
            </a:r>
            <a:r>
              <a:rPr lang="en-US" b="1" dirty="0" smtClean="0">
                <a:solidFill>
                  <a:srgbClr val="FF0000"/>
                </a:solidFill>
                <a:latin typeface="Times New Roman" pitchFamily="18" charset="0"/>
                <a:cs typeface="Times New Roman" pitchFamily="18" charset="0"/>
              </a:rPr>
              <a:t>IF</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smtClean="0">
                <a:solidFill>
                  <a:srgbClr val="FF0000"/>
                </a:solidFill>
                <a:latin typeface="Times New Roman" pitchFamily="18" charset="0"/>
                <a:cs typeface="Times New Roman" pitchFamily="18" charset="0"/>
              </a:rPr>
              <a:t>United States </a:t>
            </a:r>
            <a:r>
              <a:rPr lang="en-US" dirty="0" smtClean="0">
                <a:latin typeface="Times New Roman" pitchFamily="18" charset="0"/>
                <a:cs typeface="Times New Roman" pitchFamily="18" charset="0"/>
              </a:rPr>
              <a:t>Government </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Past, Present or Future U.S. Money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3729(b)(2)(ii)(I) </a:t>
            </a:r>
            <a:r>
              <a:rPr lang="en-US" b="1" dirty="0" smtClean="0">
                <a:solidFill>
                  <a:srgbClr val="FF0000"/>
                </a:solidFill>
                <a:latin typeface="Times New Roman" pitchFamily="18" charset="0"/>
                <a:cs typeface="Times New Roman" pitchFamily="18" charset="0"/>
              </a:rPr>
              <a:t>PROVIDES Or HAS PROVIDED</a:t>
            </a:r>
            <a:r>
              <a:rPr lang="en-US" dirty="0" smtClean="0">
                <a:latin typeface="Times New Roman" pitchFamily="18" charset="0"/>
                <a:cs typeface="Times New Roman" pitchFamily="18" charset="0"/>
              </a:rPr>
              <a:t>, </a:t>
            </a:r>
          </a:p>
          <a:p>
            <a:r>
              <a:rPr lang="en-US" b="1" dirty="0" smtClean="0">
                <a:solidFill>
                  <a:srgbClr val="FF0000"/>
                </a:solidFill>
                <a:latin typeface="Times New Roman" pitchFamily="18" charset="0"/>
                <a:cs typeface="Times New Roman" pitchFamily="18" charset="0"/>
              </a:rPr>
              <a:t>ANY PORTION </a:t>
            </a:r>
            <a:r>
              <a:rPr lang="en-US" dirty="0" smtClean="0">
                <a:latin typeface="Times New Roman" pitchFamily="18" charset="0"/>
                <a:cs typeface="Times New Roman" pitchFamily="18" charset="0"/>
              </a:rPr>
              <a:t>of the money or property requested or demanded , </a:t>
            </a:r>
            <a:r>
              <a:rPr lang="en-US" dirty="0" smtClean="0">
                <a:solidFill>
                  <a:srgbClr val="FF0000"/>
                </a:solidFill>
                <a:latin typeface="Times New Roman" pitchFamily="18" charset="0"/>
                <a:cs typeface="Times New Roman" pitchFamily="18" charset="0"/>
              </a:rPr>
              <a:t>OR</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(II) </a:t>
            </a:r>
            <a:r>
              <a:rPr lang="en-US" b="1" dirty="0" smtClean="0">
                <a:solidFill>
                  <a:srgbClr val="FF0000"/>
                </a:solidFill>
                <a:latin typeface="Times New Roman" pitchFamily="18" charset="0"/>
                <a:cs typeface="Times New Roman" pitchFamily="18" charset="0"/>
              </a:rPr>
              <a:t>WILL REIMBURSE </a:t>
            </a:r>
            <a:r>
              <a:rPr lang="en-US" dirty="0" smtClean="0">
                <a:latin typeface="Times New Roman" pitchFamily="18" charset="0"/>
                <a:cs typeface="Times New Roman" pitchFamily="18" charset="0"/>
              </a:rPr>
              <a:t>such contractor, grantee, or other recipient for any portion of the money or property which is requested or demanded; and  </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HOWEVER -“Claim” is Not a Federal Employee’s Pay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3729(b)(2)(B) does NOT include requests or demands for money or property that the Government has paid to an individual as Compensation For Federal Employment or as an Income Subsidy with No Restrictions on that individual's Use of the money or property;</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“Obligation” Defined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(3) the term “OBLIGATION” means an established Duty, </a:t>
            </a:r>
            <a:r>
              <a:rPr lang="en-US" dirty="0" smtClean="0">
                <a:solidFill>
                  <a:srgbClr val="FF0000"/>
                </a:solidFill>
                <a:latin typeface="Times New Roman" pitchFamily="18" charset="0"/>
                <a:cs typeface="Times New Roman" pitchFamily="18" charset="0"/>
              </a:rPr>
              <a:t>Whether Or Not Fixed</a:t>
            </a:r>
            <a:r>
              <a:rPr lang="en-US" dirty="0" smtClean="0">
                <a:latin typeface="Times New Roman" pitchFamily="18" charset="0"/>
                <a:cs typeface="Times New Roman" pitchFamily="18" charset="0"/>
              </a:rPr>
              <a:t>, arising from an Express Or Implied contractual, grantor-grantee, or licensor-licensee relationship, from a fee-based or similar relationship, from statute or regulation, or from </a:t>
            </a:r>
            <a:r>
              <a:rPr lang="en-US" dirty="0" smtClean="0">
                <a:solidFill>
                  <a:srgbClr val="FF0000"/>
                </a:solidFill>
                <a:latin typeface="Times New Roman" pitchFamily="18" charset="0"/>
                <a:cs typeface="Times New Roman" pitchFamily="18" charset="0"/>
              </a:rPr>
              <a:t>Retention Of Any Overpayment</a:t>
            </a:r>
            <a:r>
              <a:rPr lang="en-US" dirty="0" smtClean="0">
                <a:latin typeface="Times New Roman" pitchFamily="18" charset="0"/>
                <a:cs typeface="Times New Roman" pitchFamily="18" charset="0"/>
              </a:rPr>
              <a:t>; and </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Contrast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Elements of </a:t>
            </a:r>
            <a:r>
              <a:rPr lang="en-US" dirty="0" smtClean="0">
                <a:solidFill>
                  <a:srgbClr val="FF0000"/>
                </a:solidFill>
                <a:latin typeface="Times New Roman" pitchFamily="18" charset="0"/>
                <a:cs typeface="Times New Roman" pitchFamily="18" charset="0"/>
              </a:rPr>
              <a:t>CRIMINAL</a:t>
            </a:r>
            <a:r>
              <a:rPr lang="en-US" dirty="0" smtClean="0">
                <a:latin typeface="Times New Roman" pitchFamily="18" charset="0"/>
                <a:cs typeface="Times New Roman" pitchFamily="18" charset="0"/>
              </a:rPr>
              <a:t> Conspiracy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(1) agreeing to </a:t>
            </a:r>
            <a:r>
              <a:rPr lang="en-US" u="sng" dirty="0" smtClean="0">
                <a:latin typeface="Times New Roman" pitchFamily="18" charset="0"/>
                <a:cs typeface="Times New Roman" pitchFamily="18" charset="0"/>
              </a:rPr>
              <a:t>make or use </a:t>
            </a:r>
            <a:r>
              <a:rPr lang="en-US" dirty="0" smtClean="0">
                <a:latin typeface="Times New Roman" pitchFamily="18" charset="0"/>
                <a:cs typeface="Times New Roman" pitchFamily="18" charset="0"/>
              </a:rPr>
              <a:t>a false record or false statement;</a:t>
            </a:r>
          </a:p>
          <a:p>
            <a:r>
              <a:rPr lang="en-US" dirty="0" smtClean="0">
                <a:latin typeface="Times New Roman" pitchFamily="18" charset="0"/>
                <a:cs typeface="Times New Roman" pitchFamily="18" charset="0"/>
              </a:rPr>
              <a:t>(2) with the </a:t>
            </a:r>
            <a:r>
              <a:rPr lang="en-US" u="sng" dirty="0" smtClean="0">
                <a:latin typeface="Times New Roman" pitchFamily="18" charset="0"/>
                <a:cs typeface="Times New Roman" pitchFamily="18" charset="0"/>
              </a:rPr>
              <a:t>intent to defraud </a:t>
            </a:r>
            <a:r>
              <a:rPr lang="en-US" dirty="0" smtClean="0">
                <a:latin typeface="Times New Roman" pitchFamily="18" charset="0"/>
                <a:cs typeface="Times New Roman" pitchFamily="18" charset="0"/>
              </a:rPr>
              <a:t>the Government;</a:t>
            </a:r>
          </a:p>
          <a:p>
            <a:r>
              <a:rPr lang="en-US" dirty="0" smtClean="0">
                <a:latin typeface="Times New Roman" pitchFamily="18" charset="0"/>
                <a:cs typeface="Times New Roman" pitchFamily="18" charset="0"/>
              </a:rPr>
              <a:t>(3)	</a:t>
            </a:r>
            <a:r>
              <a:rPr lang="en-US" u="sng" dirty="0" smtClean="0">
                <a:latin typeface="Times New Roman" pitchFamily="18" charset="0"/>
                <a:cs typeface="Times New Roman" pitchFamily="18" charset="0"/>
              </a:rPr>
              <a:t>intending</a:t>
            </a:r>
            <a:r>
              <a:rPr lang="en-US" dirty="0" smtClean="0">
                <a:latin typeface="Times New Roman" pitchFamily="18" charset="0"/>
                <a:cs typeface="Times New Roman" pitchFamily="18" charset="0"/>
              </a:rPr>
              <a:t> that the false record or false statement would cause the Government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pay the false or fraudulent claim;  </a:t>
            </a:r>
          </a:p>
          <a:p>
            <a:endParaRPr lang="en-US" dirty="0" smtClean="0">
              <a:solidFill>
                <a:schemeClr val="accent1">
                  <a:lumMod val="75000"/>
                </a:schemeClr>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Elements of Conspiracy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under the FCA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baseline="0" dirty="0" smtClean="0">
                <a:latin typeface="Times New Roman" pitchFamily="18" charset="0"/>
                <a:cs typeface="Times New Roman" pitchFamily="18" charset="0"/>
              </a:rPr>
              <a:t>(1) “knowingly” agreeing to </a:t>
            </a:r>
            <a:r>
              <a:rPr lang="en-US" u="sng" baseline="0" dirty="0" smtClean="0">
                <a:latin typeface="Times New Roman" pitchFamily="18" charset="0"/>
                <a:cs typeface="Times New Roman" pitchFamily="18" charset="0"/>
              </a:rPr>
              <a:t>make or use </a:t>
            </a:r>
            <a:r>
              <a:rPr lang="en-US" baseline="0" dirty="0" smtClean="0">
                <a:latin typeface="Times New Roman" pitchFamily="18" charset="0"/>
                <a:cs typeface="Times New Roman" pitchFamily="18" charset="0"/>
              </a:rPr>
              <a:t>a false record or false statement;</a:t>
            </a:r>
          </a:p>
          <a:p>
            <a:r>
              <a:rPr lang="en-US" dirty="0">
                <a:latin typeface="Times New Roman" pitchFamily="18" charset="0"/>
                <a:cs typeface="Times New Roman" pitchFamily="18" charset="0"/>
              </a:rPr>
              <a:t>(2) </a:t>
            </a:r>
            <a:r>
              <a:rPr lang="en-US" dirty="0" smtClean="0">
                <a:latin typeface="Times New Roman" pitchFamily="18" charset="0"/>
                <a:cs typeface="Times New Roman" pitchFamily="18" charset="0"/>
              </a:rPr>
              <a:t>with actual knowledge, or in deliberate ignorance of, the truth or falsity of, or in reckless disregard of, the truth or falsity of, the false record or false statement;</a:t>
            </a: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3)	</a:t>
            </a:r>
            <a:r>
              <a:rPr lang="en-US" dirty="0" smtClean="0">
                <a:latin typeface="Times New Roman" pitchFamily="18" charset="0"/>
                <a:cs typeface="Times New Roman" pitchFamily="18" charset="0"/>
              </a:rPr>
              <a:t>with actual knowledge, or in deliberate ignorance of the truth or falsity of, or in reckless disregard of the truth or falsity of, the </a:t>
            </a:r>
            <a:r>
              <a:rPr lang="en-US" dirty="0">
                <a:latin typeface="Times New Roman" pitchFamily="18" charset="0"/>
                <a:cs typeface="Times New Roman" pitchFamily="18" charset="0"/>
              </a:rPr>
              <a:t>false record or false </a:t>
            </a:r>
            <a:r>
              <a:rPr lang="en-US" dirty="0" smtClean="0">
                <a:latin typeface="Times New Roman" pitchFamily="18" charset="0"/>
                <a:cs typeface="Times New Roman" pitchFamily="18" charset="0"/>
              </a:rPr>
              <a:t>statement;</a:t>
            </a:r>
            <a:endParaRPr lang="en-US" dirty="0">
              <a:latin typeface="Times New Roman" pitchFamily="18" charset="0"/>
              <a:cs typeface="Times New Roman" pitchFamily="18" charset="0"/>
            </a:endParaRPr>
          </a:p>
          <a:p>
            <a:endParaRPr lang="en-US" dirty="0">
              <a:solidFill>
                <a:schemeClr val="accent1">
                  <a:lumMod val="75000"/>
                </a:schemeClr>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smtClean="0"/>
              <a:t>17</a:t>
            </a:r>
            <a:endParaRPr lang="en-US" dirty="0"/>
          </a:p>
        </p:txBody>
      </p:sp>
      <p:sp>
        <p:nvSpPr>
          <p:cNvPr id="4" name="Slide Number Placeholder 3"/>
          <p:cNvSpPr>
            <a:spLocks noGrp="1"/>
          </p:cNvSpPr>
          <p:nvPr>
            <p:ph type="sldNum" sz="quarter" idx="12"/>
          </p:nvPr>
        </p:nvSpPr>
        <p:spPr/>
        <p:txBody>
          <a:bodyPr/>
          <a:lstStyle/>
          <a:p>
            <a:fld id="{9AC19EB8-E77D-4336-A069-8981E3394411}"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latin typeface="Times New Roman" pitchFamily="18" charset="0"/>
                <a:cs typeface="Times New Roman" pitchFamily="18" charset="0"/>
              </a:rPr>
              <a:t>Violations of Statutes and Regulations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sz="3600" baseline="0" dirty="0" smtClean="0">
                <a:latin typeface="Times New Roman" pitchFamily="18" charset="0"/>
                <a:cs typeface="Times New Roman" pitchFamily="18" charset="0"/>
              </a:rPr>
              <a:t>. . . a violation of a statute or regulation does not, by itself, trigger FCA liability </a:t>
            </a:r>
          </a:p>
          <a:p>
            <a:r>
              <a:rPr lang="en-US" sz="3600" baseline="0" dirty="0" smtClean="0">
                <a:latin typeface="Times New Roman" pitchFamily="18" charset="0"/>
                <a:cs typeface="Times New Roman" pitchFamily="18" charset="0"/>
              </a:rPr>
              <a:t>“it is the </a:t>
            </a:r>
            <a:r>
              <a:rPr lang="en-US" sz="3600" dirty="0" smtClean="0">
                <a:latin typeface="Times New Roman" pitchFamily="18" charset="0"/>
                <a:cs typeface="Times New Roman" pitchFamily="18" charset="0"/>
              </a:rPr>
              <a:t>False Certification </a:t>
            </a:r>
            <a:r>
              <a:rPr lang="en-US" sz="3600" baseline="0" dirty="0" smtClean="0">
                <a:latin typeface="Times New Roman" pitchFamily="18" charset="0"/>
                <a:cs typeface="Times New Roman" pitchFamily="18" charset="0"/>
              </a:rPr>
              <a:t>of compliance which creates liability </a:t>
            </a:r>
            <a:r>
              <a:rPr lang="en-US" sz="3600" dirty="0" smtClean="0">
                <a:latin typeface="Times New Roman" pitchFamily="18" charset="0"/>
                <a:cs typeface="Times New Roman" pitchFamily="18" charset="0"/>
              </a:rPr>
              <a:t>when</a:t>
            </a:r>
            <a:r>
              <a:rPr lang="en-US" sz="3600" cap="all"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Certification</a:t>
            </a:r>
            <a:r>
              <a:rPr lang="en-US" sz="3600" cap="small" dirty="0" smtClean="0">
                <a:latin typeface="Times New Roman" pitchFamily="18" charset="0"/>
                <a:cs typeface="Times New Roman" pitchFamily="18" charset="0"/>
              </a:rPr>
              <a:t> </a:t>
            </a:r>
            <a:r>
              <a:rPr lang="en-US" sz="3600" baseline="0" dirty="0" smtClean="0">
                <a:latin typeface="Times New Roman" pitchFamily="18" charset="0"/>
                <a:cs typeface="Times New Roman" pitchFamily="18" charset="0"/>
              </a:rPr>
              <a:t>is a </a:t>
            </a:r>
            <a:r>
              <a:rPr lang="en-US" sz="3600" dirty="0" smtClean="0">
                <a:latin typeface="Times New Roman" pitchFamily="18" charset="0"/>
                <a:cs typeface="Times New Roman" pitchFamily="18" charset="0"/>
              </a:rPr>
              <a:t>Prerequisite</a:t>
            </a:r>
            <a:r>
              <a:rPr lang="en-US" sz="3600" baseline="0" dirty="0" smtClean="0">
                <a:latin typeface="Times New Roman" pitchFamily="18" charset="0"/>
                <a:cs typeface="Times New Roman" pitchFamily="18" charset="0"/>
              </a:rPr>
              <a:t> to obtaining a government benefit.”</a:t>
            </a:r>
            <a:r>
              <a:rPr lang="en-US" sz="3600" i="1" baseline="0" dirty="0" smtClean="0">
                <a:latin typeface="Times New Roman" pitchFamily="18" charset="0"/>
                <a:cs typeface="Times New Roman" pitchFamily="18" charset="0"/>
              </a:rPr>
              <a:t>United States ex rel. Hopper v. Anton, 91 F.3d 1261, 1266 (9th Cir.1996) (“Violations of laws, rules, or regulations alone do not create a cause of action under the FCA.”); </a:t>
            </a:r>
          </a:p>
          <a:p>
            <a:pPr>
              <a:buNone/>
            </a:pPr>
            <a:endParaRPr lang="en-US" sz="3600" dirty="0">
              <a:solidFill>
                <a:schemeClr val="accent1">
                  <a:lumMod val="75000"/>
                </a:schemeClr>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19</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cap="small" dirty="0" smtClean="0">
                <a:latin typeface="Times New Roman" pitchFamily="18" charset="0"/>
                <a:cs typeface="Times New Roman" pitchFamily="18" charset="0"/>
              </a:rPr>
              <a:t/>
            </a:r>
            <a:br>
              <a:rPr lang="en-US" sz="3600" cap="small"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The “Lincoln Law” - Passed in 1863 -  Signed into law by President Lincoln</a:t>
            </a:r>
            <a:br>
              <a:rPr lang="en-US" sz="3600" dirty="0" smtClean="0">
                <a:latin typeface="Times New Roman" pitchFamily="18" charset="0"/>
                <a:cs typeface="Times New Roman" pitchFamily="18" charset="0"/>
              </a:rPr>
            </a:br>
            <a:endParaRPr lang="en-US" sz="3600" dirty="0"/>
          </a:p>
        </p:txBody>
      </p:sp>
      <p:sp>
        <p:nvSpPr>
          <p:cNvPr id="5" name="Content Placeholder 4"/>
          <p:cNvSpPr>
            <a:spLocks noGrp="1"/>
          </p:cNvSpPr>
          <p:nvPr>
            <p:ph idx="1"/>
          </p:nvPr>
        </p:nvSpPr>
        <p:spPr/>
        <p:txBody>
          <a:bodyPr>
            <a:normAutofit fontScale="92500"/>
          </a:bodyPr>
          <a:lstStyle/>
          <a:p>
            <a:pPr>
              <a:lnSpc>
                <a:spcPct val="150000"/>
              </a:lnSpc>
            </a:pPr>
            <a:r>
              <a:rPr lang="en-US" dirty="0" smtClean="0">
                <a:latin typeface="Times New Roman" pitchFamily="18" charset="0"/>
                <a:cs typeface="Times New Roman" pitchFamily="18" charset="0"/>
              </a:rPr>
              <a:t>The FCA is found in Title 31 U.S.C. § 3729, </a:t>
            </a:r>
            <a:r>
              <a:rPr lang="en-US" i="1" dirty="0" smtClean="0">
                <a:latin typeface="Times New Roman" pitchFamily="18" charset="0"/>
                <a:cs typeface="Times New Roman" pitchFamily="18" charset="0"/>
              </a:rPr>
              <a:t>et seq</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et seq</a:t>
            </a:r>
            <a:r>
              <a:rPr lang="en-US" dirty="0" smtClean="0">
                <a:latin typeface="Times New Roman" pitchFamily="18" charset="0"/>
                <a:cs typeface="Times New Roman" pitchFamily="18" charset="0"/>
              </a:rPr>
              <a:t>. is a contraction for the Latin phrase “</a:t>
            </a:r>
            <a:r>
              <a:rPr lang="en-US" i="1" dirty="0" smtClean="0">
                <a:latin typeface="Times New Roman" pitchFamily="18" charset="0"/>
                <a:cs typeface="Times New Roman" pitchFamily="18" charset="0"/>
              </a:rPr>
              <a:t>et sequentia” </a:t>
            </a:r>
            <a:r>
              <a:rPr lang="en-US" dirty="0" smtClean="0">
                <a:latin typeface="Times New Roman" pitchFamily="18" charset="0"/>
                <a:cs typeface="Times New Roman" pitchFamily="18" charset="0"/>
              </a:rPr>
              <a:t>which means “and the following ones,”) the sections following section 3729 of Title 31, sections 3730, 3731, 3732, and 3733, provide details of the various aspects of the FCA. </a:t>
            </a:r>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C19EB8-E77D-4336-A069-8981E3394411}"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latin typeface="Times New Roman" pitchFamily="18" charset="0"/>
                <a:cs typeface="Times New Roman" pitchFamily="18" charset="0"/>
              </a:rPr>
              <a:t>False Certification Of Compliance with Regulations </a:t>
            </a:r>
            <a:r>
              <a:rPr lang="en-US" dirty="0" smtClean="0">
                <a:solidFill>
                  <a:srgbClr val="FF0000"/>
                </a:solidFill>
                <a:latin typeface="Times New Roman" pitchFamily="18" charset="0"/>
                <a:cs typeface="Times New Roman" pitchFamily="18" charset="0"/>
              </a:rPr>
              <a:t>Alone</a:t>
            </a:r>
            <a:r>
              <a:rPr lang="en-US" dirty="0" smtClean="0">
                <a:solidFill>
                  <a:schemeClr val="tx2"/>
                </a:solidFill>
                <a:latin typeface="Times New Roman" pitchFamily="18" charset="0"/>
                <a:cs typeface="Times New Roman" pitchFamily="18" charset="0"/>
              </a:rPr>
              <a:t> is Not A Violation</a:t>
            </a:r>
            <a:endParaRPr lang="en-US"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nSpc>
                <a:spcPct val="150000"/>
              </a:lnSpc>
            </a:pPr>
            <a:r>
              <a:rPr lang="en-US" baseline="0" dirty="0" smtClean="0">
                <a:solidFill>
                  <a:schemeClr val="tx2"/>
                </a:solidFill>
                <a:latin typeface="Times New Roman" pitchFamily="18" charset="0"/>
                <a:cs typeface="Times New Roman" pitchFamily="18" charset="0"/>
              </a:rPr>
              <a:t>“A false certification of compliance with a statute or regulation cannot serve as the basis for a[n] . . . action under the FCA </a:t>
            </a:r>
            <a:r>
              <a:rPr lang="en-US" u="sng" baseline="0" dirty="0" smtClean="0">
                <a:solidFill>
                  <a:schemeClr val="tx2"/>
                </a:solidFill>
                <a:latin typeface="Times New Roman" pitchFamily="18" charset="0"/>
                <a:cs typeface="Times New Roman" pitchFamily="18" charset="0"/>
              </a:rPr>
              <a:t>unless</a:t>
            </a:r>
            <a:r>
              <a:rPr lang="en-US" baseline="0" dirty="0" smtClean="0">
                <a:solidFill>
                  <a:schemeClr val="tx2"/>
                </a:solidFill>
                <a:latin typeface="Times New Roman" pitchFamily="18" charset="0"/>
                <a:cs typeface="Times New Roman" pitchFamily="18" charset="0"/>
              </a:rPr>
              <a:t> payment is conditioned on that certification.”  </a:t>
            </a:r>
            <a:r>
              <a:rPr lang="en-US" i="1" baseline="0" dirty="0" smtClean="0">
                <a:latin typeface="Times New Roman" pitchFamily="18" charset="0"/>
                <a:cs typeface="Times New Roman" pitchFamily="18" charset="0"/>
              </a:rPr>
              <a:t>Harrison v. Westinghouse Savannah River Co ., </a:t>
            </a:r>
            <a:r>
              <a:rPr lang="en-US" baseline="0" dirty="0" smtClean="0">
                <a:latin typeface="Times New Roman" pitchFamily="18" charset="0"/>
                <a:cs typeface="Times New Roman" pitchFamily="18" charset="0"/>
              </a:rPr>
              <a:t>176 F.3d 776, 786 (4th Cir.1999). </a:t>
            </a:r>
          </a:p>
          <a:p>
            <a:pPr>
              <a:lnSpc>
                <a:spcPct val="150000"/>
              </a:lnSpc>
            </a:pPr>
            <a:r>
              <a:rPr lang="en-US" baseline="0" dirty="0" smtClean="0">
                <a:latin typeface="Times New Roman" pitchFamily="18" charset="0"/>
                <a:cs typeface="Times New Roman" pitchFamily="18" charset="0"/>
              </a:rPr>
              <a:t>Same,</a:t>
            </a:r>
            <a:r>
              <a:rPr lang="en-US" dirty="0" smtClean="0">
                <a:latin typeface="Times New Roman" pitchFamily="18" charset="0"/>
                <a:cs typeface="Times New Roman" pitchFamily="18" charset="0"/>
              </a:rPr>
              <a:t> </a:t>
            </a:r>
            <a:r>
              <a:rPr lang="en-US" baseline="0" dirty="0" smtClean="0">
                <a:latin typeface="Times New Roman" pitchFamily="18" charset="0"/>
                <a:cs typeface="Times New Roman" pitchFamily="18" charset="0"/>
              </a:rPr>
              <a:t> </a:t>
            </a:r>
            <a:r>
              <a:rPr lang="it-IT" i="1" baseline="0" dirty="0" smtClean="0">
                <a:latin typeface="Times New Roman" pitchFamily="18" charset="0"/>
                <a:cs typeface="Times New Roman" pitchFamily="18" charset="0"/>
              </a:rPr>
              <a:t>X Corp. v. Doe, 816 F. Supp. 1086, (ED Va. 1993)</a:t>
            </a:r>
            <a:endParaRPr lang="en-US" baseline="0"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20</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Objective Falsehood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There must be the use of a “lie” to support a false claim -</a:t>
            </a:r>
          </a:p>
          <a:p>
            <a:r>
              <a:rPr lang="en-US" dirty="0" smtClean="0">
                <a:latin typeface="Times New Roman" pitchFamily="18" charset="0"/>
                <a:cs typeface="Times New Roman" pitchFamily="18" charset="0"/>
              </a:rPr>
              <a:t>the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False Claims Act cannot be construed to include a run-of-the-mill breach of contract action that is devoid of any </a:t>
            </a:r>
            <a:r>
              <a:rPr lang="en-US" cap="all" dirty="0" smtClean="0">
                <a:latin typeface="Times New Roman" pitchFamily="18" charset="0"/>
                <a:cs typeface="Times New Roman" pitchFamily="18" charset="0"/>
              </a:rPr>
              <a:t>objective falsehood.</a:t>
            </a:r>
          </a:p>
          <a:p>
            <a:r>
              <a:rPr lang="en-US" dirty="0" smtClean="0">
                <a:latin typeface="Times New Roman" pitchFamily="18" charset="0"/>
                <a:cs typeface="Times New Roman" pitchFamily="18" charset="0"/>
              </a:rPr>
              <a:t>“fraud may only be found in </a:t>
            </a:r>
            <a:r>
              <a:rPr lang="en-US" cap="small" dirty="0" smtClean="0">
                <a:latin typeface="Times New Roman" pitchFamily="18" charset="0"/>
                <a:cs typeface="Times New Roman" pitchFamily="18" charset="0"/>
              </a:rPr>
              <a:t>expressions of fact </a:t>
            </a:r>
            <a:r>
              <a:rPr lang="en-US" dirty="0" smtClean="0">
                <a:latin typeface="Times New Roman" pitchFamily="18" charset="0"/>
                <a:cs typeface="Times New Roman" pitchFamily="18" charset="0"/>
              </a:rPr>
              <a:t>which (1) admit of being adjudged true or false in a way that (2) admit of empirical verification.”</a:t>
            </a:r>
            <a:r>
              <a:rPr lang="en-US" i="1" dirty="0" smtClean="0">
                <a:latin typeface="Times New Roman" pitchFamily="18" charset="0"/>
                <a:cs typeface="Times New Roman" pitchFamily="18" charset="0"/>
              </a:rPr>
              <a:t> </a:t>
            </a:r>
          </a:p>
          <a:p>
            <a:r>
              <a:rPr lang="en-US" i="1" dirty="0" smtClean="0">
                <a:latin typeface="Times New Roman" pitchFamily="18" charset="0"/>
                <a:cs typeface="Times New Roman" pitchFamily="18" charset="0"/>
              </a:rPr>
              <a:t>U.S. ex rel. Wilson v Kellogg Brown &amp; Root, Inc., 525 F. 3d 370 (4</a:t>
            </a:r>
            <a:r>
              <a:rPr lang="en-US" i="1" baseline="30000" dirty="0" smtClean="0">
                <a:latin typeface="Times New Roman" pitchFamily="18" charset="0"/>
                <a:cs typeface="Times New Roman" pitchFamily="18" charset="0"/>
              </a:rPr>
              <a:t>th</a:t>
            </a:r>
            <a:r>
              <a:rPr lang="en-US" i="1" dirty="0" smtClean="0">
                <a:latin typeface="Times New Roman" pitchFamily="18" charset="0"/>
                <a:cs typeface="Times New Roman" pitchFamily="18" charset="0"/>
              </a:rPr>
              <a:t> Cir 2008)</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is </a:t>
            </a:r>
            <a:r>
              <a:rPr lang="en-US" cap="all" dirty="0" smtClean="0">
                <a:latin typeface="Times New Roman" pitchFamily="18" charset="0"/>
                <a:cs typeface="Times New Roman" pitchFamily="18" charset="0"/>
              </a:rPr>
              <a:t>Fraud</a:t>
            </a:r>
            <a:r>
              <a:rPr lang="en-US" dirty="0" smtClean="0">
                <a:solidFill>
                  <a:schemeClr val="accent1">
                    <a:lumMod val="75000"/>
                  </a:schemeClr>
                </a:solidFill>
                <a:latin typeface="Times New Roman" pitchFamily="18" charset="0"/>
                <a:cs typeface="Times New Roman" pitchFamily="18" charset="0"/>
              </a:rPr>
              <a:t>?</a:t>
            </a:r>
            <a:endParaRPr lang="en-US"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"Fraud" is an intentional or deliberate misrepresentation of the truth </a:t>
            </a:r>
          </a:p>
          <a:p>
            <a:r>
              <a:rPr lang="en-US" dirty="0" smtClean="0">
                <a:latin typeface="Times New Roman" pitchFamily="18" charset="0"/>
                <a:cs typeface="Times New Roman" pitchFamily="18" charset="0"/>
              </a:rPr>
              <a:t>for the purpose of inducing another, in reliance on it, to part with a thing of value or to surrender a legal right.  </a:t>
            </a:r>
          </a:p>
          <a:p>
            <a:r>
              <a:rPr lang="en-US" dirty="0" smtClean="0">
                <a:latin typeface="Times New Roman" pitchFamily="18" charset="0"/>
                <a:cs typeface="Times New Roman" pitchFamily="18" charset="0"/>
              </a:rPr>
              <a:t>Fraud, then, is a deceit which, whether perpetrated by words, conduct, or silence, is designed to cause another to act upon it to his or her legal injury.</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29</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Compare With Criminal Intent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Knowingly False As To A Material Fact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solidFill>
                  <a:schemeClr val="tx2"/>
                </a:solidFill>
                <a:latin typeface="Times New Roman" pitchFamily="18" charset="0"/>
                <a:cs typeface="Times New Roman" pitchFamily="18" charset="0"/>
              </a:rPr>
              <a:t>A </a:t>
            </a:r>
            <a:r>
              <a:rPr lang="en-US" sz="3900" dirty="0" smtClean="0">
                <a:solidFill>
                  <a:schemeClr val="tx2"/>
                </a:solidFill>
                <a:latin typeface="Times New Roman" pitchFamily="18" charset="0"/>
                <a:cs typeface="Times New Roman" pitchFamily="18" charset="0"/>
              </a:rPr>
              <a:t>claim is false if it was </a:t>
            </a:r>
            <a:r>
              <a:rPr lang="en-US" sz="3900" dirty="0" smtClean="0">
                <a:solidFill>
                  <a:srgbClr val="FF0000"/>
                </a:solidFill>
                <a:latin typeface="Times New Roman" pitchFamily="18" charset="0"/>
                <a:cs typeface="Times New Roman" pitchFamily="18" charset="0"/>
              </a:rPr>
              <a:t>untrue when made, </a:t>
            </a:r>
          </a:p>
          <a:p>
            <a:r>
              <a:rPr lang="en-US" sz="3900" dirty="0" smtClean="0">
                <a:solidFill>
                  <a:schemeClr val="tx2"/>
                </a:solidFill>
                <a:latin typeface="Times New Roman" pitchFamily="18" charset="0"/>
                <a:cs typeface="Times New Roman" pitchFamily="18" charset="0"/>
              </a:rPr>
              <a:t>and was then </a:t>
            </a:r>
            <a:r>
              <a:rPr lang="en-US" sz="3900" dirty="0" smtClean="0">
                <a:solidFill>
                  <a:srgbClr val="FF0000"/>
                </a:solidFill>
                <a:latin typeface="Times New Roman" pitchFamily="18" charset="0"/>
                <a:cs typeface="Times New Roman" pitchFamily="18" charset="0"/>
              </a:rPr>
              <a:t>known to be untrue when made, </a:t>
            </a:r>
          </a:p>
          <a:p>
            <a:r>
              <a:rPr lang="en-US" sz="3900" dirty="0" smtClean="0">
                <a:solidFill>
                  <a:schemeClr val="tx2"/>
                </a:solidFill>
                <a:latin typeface="Times New Roman" pitchFamily="18" charset="0"/>
                <a:cs typeface="Times New Roman" pitchFamily="18" charset="0"/>
              </a:rPr>
              <a:t>by the </a:t>
            </a:r>
            <a:r>
              <a:rPr lang="en-US" sz="3900" dirty="0" smtClean="0">
                <a:solidFill>
                  <a:srgbClr val="FF0000"/>
                </a:solidFill>
                <a:latin typeface="Times New Roman" pitchFamily="18" charset="0"/>
                <a:cs typeface="Times New Roman" pitchFamily="18" charset="0"/>
              </a:rPr>
              <a:t>person making it or causing it to be made.</a:t>
            </a:r>
          </a:p>
          <a:p>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22</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Fraudulent As To A Material Fact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A claim is fraudulent if it was </a:t>
            </a:r>
            <a:r>
              <a:rPr lang="en-US" u="sng" dirty="0" smtClean="0">
                <a:latin typeface="Times New Roman" pitchFamily="18" charset="0"/>
                <a:cs typeface="Times New Roman" pitchFamily="18" charset="0"/>
              </a:rPr>
              <a:t>falsely made </a:t>
            </a:r>
            <a:r>
              <a:rPr lang="en-US" dirty="0" smtClean="0">
                <a:latin typeface="Times New Roman" pitchFamily="18" charset="0"/>
                <a:cs typeface="Times New Roman" pitchFamily="18" charset="0"/>
              </a:rPr>
              <a:t>or caused to be made </a:t>
            </a:r>
          </a:p>
          <a:p>
            <a:r>
              <a:rPr lang="en-US" u="sng" dirty="0" smtClean="0">
                <a:latin typeface="Times New Roman" pitchFamily="18" charset="0"/>
                <a:cs typeface="Times New Roman" pitchFamily="18" charset="0"/>
              </a:rPr>
              <a:t>with the intent to defraud</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24</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Fictitious As To A Material Fact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 claim is </a:t>
            </a:r>
            <a:r>
              <a:rPr lang="en-US" dirty="0" smtClean="0">
                <a:solidFill>
                  <a:srgbClr val="FF0000"/>
                </a:solidFill>
                <a:latin typeface="Times New Roman" pitchFamily="18" charset="0"/>
                <a:cs typeface="Times New Roman" pitchFamily="18" charset="0"/>
              </a:rPr>
              <a:t>fictitious</a:t>
            </a:r>
            <a:r>
              <a:rPr lang="en-US" dirty="0" smtClean="0">
                <a:latin typeface="Times New Roman" pitchFamily="18" charset="0"/>
                <a:cs typeface="Times New Roman" pitchFamily="18" charset="0"/>
              </a:rPr>
              <a:t> if it is </a:t>
            </a:r>
            <a:r>
              <a:rPr lang="en-US" u="sng" dirty="0" smtClean="0">
                <a:solidFill>
                  <a:srgbClr val="FF0000"/>
                </a:solidFill>
                <a:latin typeface="Times New Roman" pitchFamily="18" charset="0"/>
                <a:cs typeface="Times New Roman" pitchFamily="18" charset="0"/>
              </a:rPr>
              <a:t>not real</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or if it </a:t>
            </a:r>
            <a:r>
              <a:rPr lang="en-US" dirty="0" smtClean="0">
                <a:solidFill>
                  <a:srgbClr val="FF0000"/>
                </a:solidFill>
                <a:latin typeface="Times New Roman" pitchFamily="18" charset="0"/>
                <a:cs typeface="Times New Roman" pitchFamily="18" charset="0"/>
              </a:rPr>
              <a:t>does not correspond to what actually happened, </a:t>
            </a:r>
          </a:p>
          <a:p>
            <a:r>
              <a:rPr lang="en-US" dirty="0" smtClean="0">
                <a:latin typeface="Times New Roman" pitchFamily="18" charset="0"/>
                <a:cs typeface="Times New Roman" pitchFamily="18" charset="0"/>
              </a:rPr>
              <a:t>and the </a:t>
            </a:r>
            <a:r>
              <a:rPr lang="en-US" dirty="0" smtClean="0">
                <a:solidFill>
                  <a:srgbClr val="FF0000"/>
                </a:solidFill>
                <a:latin typeface="Times New Roman" pitchFamily="18" charset="0"/>
                <a:cs typeface="Times New Roman" pitchFamily="18" charset="0"/>
              </a:rPr>
              <a:t>person</a:t>
            </a:r>
            <a:r>
              <a:rPr lang="en-US" dirty="0" smtClean="0">
                <a:latin typeface="Times New Roman" pitchFamily="18" charset="0"/>
                <a:cs typeface="Times New Roman" pitchFamily="18" charset="0"/>
              </a:rPr>
              <a:t> making it or causing it to be made </a:t>
            </a:r>
            <a:r>
              <a:rPr lang="en-US" u="sng" dirty="0" smtClean="0">
                <a:solidFill>
                  <a:srgbClr val="FF0000"/>
                </a:solidFill>
                <a:latin typeface="Times New Roman" pitchFamily="18" charset="0"/>
                <a:cs typeface="Times New Roman" pitchFamily="18" charset="0"/>
              </a:rPr>
              <a:t>knew</a:t>
            </a:r>
            <a:r>
              <a:rPr lang="en-US" dirty="0" smtClean="0">
                <a:solidFill>
                  <a:srgbClr val="FF0000"/>
                </a:solidFill>
                <a:latin typeface="Times New Roman" pitchFamily="18" charset="0"/>
                <a:cs typeface="Times New Roman" pitchFamily="18" charset="0"/>
              </a:rPr>
              <a:t> that it was </a:t>
            </a:r>
            <a:r>
              <a:rPr lang="en-US" u="sng" dirty="0" smtClean="0">
                <a:solidFill>
                  <a:srgbClr val="FF0000"/>
                </a:solidFill>
                <a:latin typeface="Times New Roman" pitchFamily="18" charset="0"/>
                <a:cs typeface="Times New Roman" pitchFamily="18" charset="0"/>
              </a:rPr>
              <a:t>not real at the time</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it was made.</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23</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Times New Roman" pitchFamily="18" charset="0"/>
                <a:cs typeface="Times New Roman" pitchFamily="18" charset="0"/>
              </a:rPr>
              <a:t>Knowingly</a:t>
            </a:r>
            <a:r>
              <a:rPr lang="en-US" cap="all" dirty="0" smtClean="0">
                <a:solidFill>
                  <a:schemeClr val="tx2"/>
                </a:solidFill>
                <a:latin typeface="Times New Roman" pitchFamily="18" charset="0"/>
                <a:cs typeface="Times New Roman" pitchFamily="18" charset="0"/>
              </a:rPr>
              <a:t> </a:t>
            </a:r>
            <a:endParaRPr lang="en-US" cap="all"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An act is done </a:t>
            </a:r>
            <a:r>
              <a:rPr lang="en-US" dirty="0" smtClean="0">
                <a:ln>
                  <a:solidFill>
                    <a:schemeClr val="accent2"/>
                  </a:solidFill>
                </a:ln>
                <a:latin typeface="Times New Roman" pitchFamily="18" charset="0"/>
                <a:cs typeface="Times New Roman" pitchFamily="18" charset="0"/>
              </a:rPr>
              <a:t>knowingly</a:t>
            </a:r>
            <a:r>
              <a:rPr lang="en-US" dirty="0" smtClean="0">
                <a:latin typeface="Times New Roman" pitchFamily="18" charset="0"/>
                <a:cs typeface="Times New Roman" pitchFamily="18" charset="0"/>
              </a:rPr>
              <a:t> if it is done </a:t>
            </a:r>
            <a:r>
              <a:rPr lang="en-US" dirty="0" smtClean="0">
                <a:ln>
                  <a:solidFill>
                    <a:srgbClr val="FF0000"/>
                  </a:solidFill>
                </a:ln>
                <a:latin typeface="Times New Roman" pitchFamily="18" charset="0"/>
                <a:cs typeface="Times New Roman" pitchFamily="18" charset="0"/>
              </a:rPr>
              <a:t>voluntarily</a:t>
            </a:r>
            <a:r>
              <a:rPr lang="en-US" dirty="0" smtClean="0">
                <a:latin typeface="Times New Roman" pitchFamily="18" charset="0"/>
                <a:cs typeface="Times New Roman" pitchFamily="18" charset="0"/>
              </a:rPr>
              <a:t> and </a:t>
            </a:r>
            <a:r>
              <a:rPr lang="en-US" dirty="0" smtClean="0">
                <a:ln>
                  <a:solidFill>
                    <a:srgbClr val="FF0000"/>
                  </a:solidFill>
                </a:ln>
                <a:latin typeface="Times New Roman" pitchFamily="18" charset="0"/>
                <a:cs typeface="Times New Roman" pitchFamily="18" charset="0"/>
              </a:rPr>
              <a:t>purposefully</a:t>
            </a:r>
            <a:r>
              <a:rPr lang="en-US" dirty="0" smtClean="0">
                <a:latin typeface="Times New Roman" pitchFamily="18" charset="0"/>
                <a:cs typeface="Times New Roman" pitchFamily="18" charset="0"/>
              </a:rPr>
              <a:t>, and </a:t>
            </a:r>
            <a:r>
              <a:rPr lang="en-US" b="1" cap="all" dirty="0" smtClean="0">
                <a:latin typeface="Times New Roman" pitchFamily="18" charset="0"/>
                <a:cs typeface="Times New Roman" pitchFamily="18" charset="0"/>
              </a:rPr>
              <a:t>not</a:t>
            </a:r>
            <a:r>
              <a:rPr lang="en-US" dirty="0" smtClean="0">
                <a:latin typeface="Times New Roman" pitchFamily="18" charset="0"/>
                <a:cs typeface="Times New Roman" pitchFamily="18" charset="0"/>
              </a:rPr>
              <a:t> done by </a:t>
            </a:r>
            <a:r>
              <a:rPr lang="en-US" dirty="0" smtClean="0">
                <a:ln>
                  <a:solidFill>
                    <a:srgbClr val="00B050"/>
                  </a:solidFill>
                </a:ln>
                <a:latin typeface="Times New Roman" pitchFamily="18" charset="0"/>
                <a:cs typeface="Times New Roman" pitchFamily="18" charset="0"/>
              </a:rPr>
              <a:t>mistake, carelessness</a:t>
            </a:r>
            <a:r>
              <a:rPr lang="en-US" dirty="0" smtClean="0">
                <a:latin typeface="Times New Roman" pitchFamily="18" charset="0"/>
                <a:cs typeface="Times New Roman" pitchFamily="18" charset="0"/>
              </a:rPr>
              <a:t> or other </a:t>
            </a:r>
            <a:r>
              <a:rPr lang="en-US" dirty="0" smtClean="0">
                <a:ln>
                  <a:solidFill>
                    <a:srgbClr val="00B050"/>
                  </a:solidFill>
                </a:ln>
                <a:latin typeface="Times New Roman" pitchFamily="18" charset="0"/>
                <a:cs typeface="Times New Roman" pitchFamily="18" charset="0"/>
              </a:rPr>
              <a:t>innocent</a:t>
            </a:r>
            <a:r>
              <a:rPr lang="en-US" dirty="0" smtClean="0">
                <a:latin typeface="Times New Roman" pitchFamily="18" charset="0"/>
                <a:cs typeface="Times New Roman" pitchFamily="18" charset="0"/>
              </a:rPr>
              <a:t> reason. </a:t>
            </a:r>
          </a:p>
          <a:p>
            <a:r>
              <a:rPr lang="en-US" dirty="0" smtClean="0">
                <a:latin typeface="Times New Roman" pitchFamily="18" charset="0"/>
                <a:cs typeface="Times New Roman" pitchFamily="18" charset="0"/>
              </a:rPr>
              <a:t>However, the government </a:t>
            </a:r>
            <a:r>
              <a:rPr lang="en-US" dirty="0" smtClean="0">
                <a:solidFill>
                  <a:srgbClr val="FF0000"/>
                </a:solidFill>
                <a:latin typeface="Times New Roman" pitchFamily="18" charset="0"/>
                <a:cs typeface="Times New Roman" pitchFamily="18" charset="0"/>
              </a:rPr>
              <a:t>does not have to prove </a:t>
            </a:r>
            <a:r>
              <a:rPr lang="en-US" dirty="0" smtClean="0">
                <a:latin typeface="Times New Roman" pitchFamily="18" charset="0"/>
                <a:cs typeface="Times New Roman" pitchFamily="18" charset="0"/>
              </a:rPr>
              <a:t>that the defendant knew of the relevant legal provisions governing his conduct, </a:t>
            </a:r>
            <a:r>
              <a:rPr lang="en-US" dirty="0" smtClean="0">
                <a:solidFill>
                  <a:srgbClr val="FF0000"/>
                </a:solidFill>
                <a:latin typeface="Times New Roman" pitchFamily="18" charset="0"/>
                <a:cs typeface="Times New Roman" pitchFamily="18" charset="0"/>
              </a:rPr>
              <a:t>as long as </a:t>
            </a:r>
            <a:r>
              <a:rPr lang="en-US" dirty="0" smtClean="0">
                <a:latin typeface="Times New Roman" pitchFamily="18" charset="0"/>
                <a:cs typeface="Times New Roman" pitchFamily="18" charset="0"/>
              </a:rPr>
              <a:t>it proves that the </a:t>
            </a:r>
            <a:r>
              <a:rPr lang="en-US" dirty="0" smtClean="0">
                <a:solidFill>
                  <a:srgbClr val="FF0000"/>
                </a:solidFill>
                <a:latin typeface="Times New Roman" pitchFamily="18" charset="0"/>
                <a:cs typeface="Times New Roman" pitchFamily="18" charset="0"/>
              </a:rPr>
              <a:t>defendant knew </a:t>
            </a:r>
            <a:r>
              <a:rPr lang="en-US" dirty="0" smtClean="0">
                <a:latin typeface="Times New Roman" pitchFamily="18" charset="0"/>
                <a:cs typeface="Times New Roman" pitchFamily="18" charset="0"/>
              </a:rPr>
              <a:t>that the claim was false or fictitious.  </a:t>
            </a:r>
          </a:p>
          <a:p>
            <a:r>
              <a:rPr lang="en-US" dirty="0" smtClean="0">
                <a:latin typeface="Times New Roman" pitchFamily="18" charset="0"/>
                <a:cs typeface="Times New Roman" pitchFamily="18" charset="0"/>
              </a:rPr>
              <a:t>There is also </a:t>
            </a:r>
            <a:r>
              <a:rPr lang="en-US" dirty="0" smtClean="0">
                <a:solidFill>
                  <a:srgbClr val="FF0000"/>
                </a:solidFill>
                <a:latin typeface="Times New Roman" pitchFamily="18" charset="0"/>
                <a:cs typeface="Times New Roman" pitchFamily="18" charset="0"/>
              </a:rPr>
              <a:t>no need </a:t>
            </a:r>
            <a:r>
              <a:rPr lang="en-US" dirty="0" smtClean="0">
                <a:latin typeface="Times New Roman" pitchFamily="18" charset="0"/>
                <a:cs typeface="Times New Roman" pitchFamily="18" charset="0"/>
              </a:rPr>
              <a:t>for the prosecution </a:t>
            </a:r>
            <a:r>
              <a:rPr lang="en-US" dirty="0" smtClean="0">
                <a:solidFill>
                  <a:srgbClr val="FF0000"/>
                </a:solidFill>
                <a:latin typeface="Times New Roman" pitchFamily="18" charset="0"/>
                <a:cs typeface="Times New Roman" pitchFamily="18" charset="0"/>
              </a:rPr>
              <a:t>to prove </a:t>
            </a:r>
            <a:r>
              <a:rPr lang="en-US" dirty="0" smtClean="0">
                <a:latin typeface="Times New Roman" pitchFamily="18" charset="0"/>
                <a:cs typeface="Times New Roman" pitchFamily="18" charset="0"/>
              </a:rPr>
              <a:t>that the </a:t>
            </a:r>
            <a:r>
              <a:rPr lang="en-US" dirty="0" smtClean="0">
                <a:solidFill>
                  <a:srgbClr val="FF0000"/>
                </a:solidFill>
                <a:latin typeface="Times New Roman" pitchFamily="18" charset="0"/>
                <a:cs typeface="Times New Roman" pitchFamily="18" charset="0"/>
              </a:rPr>
              <a:t>government</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relied</a:t>
            </a:r>
            <a:r>
              <a:rPr lang="en-US" dirty="0" smtClean="0">
                <a:latin typeface="Times New Roman" pitchFamily="18" charset="0"/>
                <a:cs typeface="Times New Roman" pitchFamily="18" charset="0"/>
              </a:rPr>
              <a:t> on the false claim.</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26</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itchFamily="18" charset="0"/>
                <a:cs typeface="Times New Roman" pitchFamily="18" charset="0"/>
              </a:rPr>
              <a:t>Intent To Defr</a:t>
            </a:r>
            <a:r>
              <a:rPr lang="en-US" dirty="0" smtClean="0">
                <a:latin typeface="Times New Roman" pitchFamily="18" charset="0"/>
                <a:cs typeface="Times New Roman" pitchFamily="18" charset="0"/>
              </a:rPr>
              <a:t>aud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To act with criminal intent to defraud means to act </a:t>
            </a:r>
            <a:r>
              <a:rPr lang="en-US" dirty="0" smtClean="0">
                <a:solidFill>
                  <a:srgbClr val="FF0000"/>
                </a:solidFill>
                <a:latin typeface="Times New Roman" pitchFamily="18" charset="0"/>
                <a:cs typeface="Times New Roman" pitchFamily="18" charset="0"/>
              </a:rPr>
              <a:t>knowingly</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AND with the </a:t>
            </a:r>
            <a:r>
              <a:rPr lang="en-US" dirty="0" smtClean="0">
                <a:solidFill>
                  <a:srgbClr val="FF0000"/>
                </a:solidFill>
                <a:latin typeface="Times New Roman" pitchFamily="18" charset="0"/>
                <a:cs typeface="Times New Roman" pitchFamily="18" charset="0"/>
              </a:rPr>
              <a:t>specific </a:t>
            </a:r>
            <a:r>
              <a:rPr lang="en-US" u="sng" dirty="0" smtClean="0">
                <a:solidFill>
                  <a:srgbClr val="FF0000"/>
                </a:solidFill>
                <a:latin typeface="Times New Roman" pitchFamily="18" charset="0"/>
                <a:cs typeface="Times New Roman" pitchFamily="18" charset="0"/>
              </a:rPr>
              <a:t>intent to deceive</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for the </a:t>
            </a:r>
            <a:r>
              <a:rPr lang="en-US" dirty="0" smtClean="0">
                <a:solidFill>
                  <a:srgbClr val="FF0000"/>
                </a:solidFill>
                <a:latin typeface="Times New Roman" pitchFamily="18" charset="0"/>
                <a:cs typeface="Times New Roman" pitchFamily="18" charset="0"/>
              </a:rPr>
              <a:t>purpose</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of</a:t>
            </a:r>
            <a:r>
              <a:rPr lang="en-US" dirty="0" smtClean="0">
                <a:latin typeface="Times New Roman" pitchFamily="18" charset="0"/>
                <a:cs typeface="Times New Roman" pitchFamily="18" charset="0"/>
              </a:rPr>
              <a:t> </a:t>
            </a:r>
            <a:r>
              <a:rPr lang="en-US" u="sng" dirty="0" smtClean="0">
                <a:solidFill>
                  <a:srgbClr val="FF0000"/>
                </a:solidFill>
                <a:latin typeface="Times New Roman" pitchFamily="18" charset="0"/>
                <a:cs typeface="Times New Roman" pitchFamily="18" charset="0"/>
              </a:rPr>
              <a:t>causing</a:t>
            </a:r>
            <a:r>
              <a:rPr lang="en-US" dirty="0" smtClean="0">
                <a:latin typeface="Times New Roman" pitchFamily="18" charset="0"/>
                <a:cs typeface="Times New Roman" pitchFamily="18" charset="0"/>
              </a:rPr>
              <a:t> some financial or property </a:t>
            </a:r>
            <a:r>
              <a:rPr lang="en-US" dirty="0" smtClean="0">
                <a:solidFill>
                  <a:srgbClr val="FF0000"/>
                </a:solidFill>
                <a:latin typeface="Times New Roman" pitchFamily="18" charset="0"/>
                <a:cs typeface="Times New Roman" pitchFamily="18" charset="0"/>
              </a:rPr>
              <a:t>loss </a:t>
            </a:r>
            <a:r>
              <a:rPr lang="en-US" dirty="0" smtClean="0">
                <a:latin typeface="Times New Roman" pitchFamily="18" charset="0"/>
                <a:cs typeface="Times New Roman" pitchFamily="18" charset="0"/>
              </a:rPr>
              <a:t>to the United States.</a:t>
            </a:r>
          </a:p>
          <a:p>
            <a:r>
              <a:rPr lang="en-US" dirty="0" smtClean="0">
                <a:latin typeface="Times New Roman" pitchFamily="18" charset="0"/>
                <a:cs typeface="Times New Roman" pitchFamily="18" charset="0"/>
              </a:rPr>
              <a:t>(1 Sand, Siffert, Loughlin, and Reiss, </a:t>
            </a:r>
            <a:r>
              <a:rPr lang="en-US" u="sng" dirty="0" smtClean="0">
                <a:latin typeface="Times New Roman" pitchFamily="18" charset="0"/>
                <a:cs typeface="Times New Roman" pitchFamily="18" charset="0"/>
              </a:rPr>
              <a:t>Modern Federal Jury Instructions, Section 18-7). </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27</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To act with an "intent to defraud" means to act knowingly and with the intention or the purpose to deceive or to cheat.</a:t>
            </a:r>
          </a:p>
          <a:p>
            <a:r>
              <a:rPr lang="en-US" dirty="0" smtClean="0">
                <a:latin typeface="Times New Roman" pitchFamily="18" charset="0"/>
                <a:cs typeface="Times New Roman" pitchFamily="18" charset="0"/>
              </a:rPr>
              <a:t>An intent to defraud is accompanied, ordinarily, by a desire or a purpose to bring about some gain or benefit to oneself or some other person or by a desire or a purpose to cause some loss to some person.</a:t>
            </a:r>
          </a:p>
          <a:p>
            <a:r>
              <a:rPr lang="en-US" dirty="0" smtClean="0">
                <a:latin typeface="Times New Roman" pitchFamily="18" charset="0"/>
                <a:cs typeface="Times New Roman" pitchFamily="18" charset="0"/>
              </a:rPr>
              <a:t>(2 Devitt, Blackmar and O'Malley, </a:t>
            </a:r>
            <a:r>
              <a:rPr lang="en-US" u="sng" dirty="0" smtClean="0">
                <a:latin typeface="Times New Roman" pitchFamily="18" charset="0"/>
                <a:cs typeface="Times New Roman" pitchFamily="18" charset="0"/>
              </a:rPr>
              <a:t>Federal Jury Practice and Instructions, § 40.14 (4th ed. 1990)).</a:t>
            </a:r>
          </a:p>
          <a:p>
            <a:endParaRPr lang="en-US" dirty="0">
              <a:solidFill>
                <a:schemeClr val="accent1">
                  <a:lumMod val="75000"/>
                </a:schemeClr>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28</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Is "Fraudulent</a:t>
            </a:r>
            <a:r>
              <a:rPr lang="en-US" cap="small" dirty="0" smtClean="0">
                <a:latin typeface="Times New Roman" pitchFamily="18" charset="0"/>
                <a:cs typeface="Times New Roman" pitchFamily="18" charset="0"/>
              </a:rPr>
              <a:t>?"</a:t>
            </a:r>
            <a:endParaRPr lang="en-US" cap="small"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A statement, claim or document is "fraudulent" if it was falsely made, </a:t>
            </a:r>
          </a:p>
          <a:p>
            <a:r>
              <a:rPr lang="en-US" dirty="0" smtClean="0">
                <a:latin typeface="Times New Roman" pitchFamily="18" charset="0"/>
                <a:cs typeface="Times New Roman" pitchFamily="18" charset="0"/>
              </a:rPr>
              <a:t>or made with reckless indifference as to its truth or falsity, </a:t>
            </a:r>
          </a:p>
          <a:p>
            <a:r>
              <a:rPr lang="en-US" dirty="0" smtClean="0">
                <a:latin typeface="Times New Roman" pitchFamily="18" charset="0"/>
                <a:cs typeface="Times New Roman" pitchFamily="18" charset="0"/>
              </a:rPr>
              <a:t>and made or caused to be made with an intent to deceive.</a:t>
            </a:r>
          </a:p>
          <a:p>
            <a:r>
              <a:rPr lang="en-US" dirty="0" smtClean="0">
                <a:latin typeface="Times New Roman" pitchFamily="18" charset="0"/>
                <a:cs typeface="Times New Roman" pitchFamily="18" charset="0"/>
              </a:rPr>
              <a:t>(1A O’Malley, Grenig and Lee, </a:t>
            </a:r>
            <a:r>
              <a:rPr lang="en-US" u="sng" dirty="0" smtClean="0">
                <a:latin typeface="Times New Roman" pitchFamily="18" charset="0"/>
                <a:cs typeface="Times New Roman" pitchFamily="18" charset="0"/>
              </a:rPr>
              <a:t>Federal Jury Practice and Instructions, §16.08 (5th ed. 2000)).</a:t>
            </a: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30</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Times New Roman" pitchFamily="18" charset="0"/>
                <a:cs typeface="Times New Roman" pitchFamily="18" charset="0"/>
              </a:rPr>
              <a:t>THE BAD . . . (Acts, that is.)  </a:t>
            </a:r>
            <a:endParaRPr lang="en-US" dirty="0">
              <a:solidFill>
                <a:schemeClr val="accent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4000" dirty="0" smtClean="0">
                <a:latin typeface="Times New Roman" pitchFamily="18" charset="0"/>
                <a:cs typeface="Times New Roman" pitchFamily="18" charset="0"/>
              </a:rPr>
              <a:t>Section 3729 provides the definition of the </a:t>
            </a:r>
            <a:r>
              <a:rPr lang="en-US" sz="4000" cap="all" dirty="0" smtClean="0">
                <a:latin typeface="Times New Roman" pitchFamily="18" charset="0"/>
                <a:cs typeface="Times New Roman" pitchFamily="18" charset="0"/>
              </a:rPr>
              <a:t>prohibited activities.</a:t>
            </a:r>
            <a:r>
              <a:rPr lang="en-US" sz="4000" dirty="0" smtClean="0">
                <a:latin typeface="Times New Roman" pitchFamily="18" charset="0"/>
                <a:cs typeface="Times New Roman" pitchFamily="18" charset="0"/>
              </a:rPr>
              <a:t> </a:t>
            </a:r>
          </a:p>
          <a:p>
            <a:endParaRPr lang="en-US" sz="4000" dirty="0" smtClean="0">
              <a:latin typeface="Times New Roman" pitchFamily="18"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But Not Mistake, Negligence, Or Carelessness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You may not conclude that the defendant  had knowledge, however, from proof of a mistake, negligence, carelessness, or a belief in an inaccurate proposition.</a:t>
            </a:r>
          </a:p>
          <a:p>
            <a:r>
              <a:rPr lang="en-US" sz="2800" dirty="0" smtClean="0">
                <a:latin typeface="Times New Roman" pitchFamily="18" charset="0"/>
                <a:cs typeface="Times New Roman" pitchFamily="18" charset="0"/>
              </a:rPr>
              <a:t>(1A O’Malley, Grenig and Lee, Federal Jury Practice and Instructions §17.09 (5th Ed. 2000 );  </a:t>
            </a:r>
            <a:r>
              <a:rPr lang="en-US" sz="2800" u="sng" dirty="0" smtClean="0">
                <a:latin typeface="Times New Roman" pitchFamily="18" charset="0"/>
                <a:cs typeface="Times New Roman" pitchFamily="18" charset="0"/>
              </a:rPr>
              <a:t>United States v. Mancuso</a:t>
            </a:r>
            <a:r>
              <a:rPr lang="en-US" sz="2800" dirty="0" smtClean="0">
                <a:latin typeface="Times New Roman" pitchFamily="18" charset="0"/>
                <a:cs typeface="Times New Roman" pitchFamily="18" charset="0"/>
              </a:rPr>
              <a:t>, 42 F.3d 836, 846-47 (4th Cir. 1994)</a:t>
            </a:r>
            <a:r>
              <a:rPr lang="en-US" sz="2800" u="sng" dirty="0" smtClean="0">
                <a:latin typeface="Times New Roman" pitchFamily="18" charset="0"/>
                <a:cs typeface="Times New Roman" pitchFamily="18" charset="0"/>
              </a:rPr>
              <a:t>; United States v. Whittington</a:t>
            </a:r>
            <a:r>
              <a:rPr lang="en-US" sz="2800" dirty="0" smtClean="0">
                <a:latin typeface="Times New Roman" pitchFamily="18" charset="0"/>
                <a:cs typeface="Times New Roman" pitchFamily="18" charset="0"/>
              </a:rPr>
              <a:t>, 26 F.3d 456, 461 (4th Cir. 1994); </a:t>
            </a:r>
            <a:r>
              <a:rPr lang="en-US" sz="2800" u="sng" dirty="0" smtClean="0">
                <a:latin typeface="Times New Roman" pitchFamily="18" charset="0"/>
                <a:cs typeface="Times New Roman" pitchFamily="18" charset="0"/>
              </a:rPr>
              <a:t>United States v. Schnabel</a:t>
            </a:r>
            <a:r>
              <a:rPr lang="en-US" sz="2800" dirty="0" smtClean="0">
                <a:latin typeface="Times New Roman" pitchFamily="18" charset="0"/>
                <a:cs typeface="Times New Roman" pitchFamily="18" charset="0"/>
              </a:rPr>
              <a:t>, 939 F.2d 197 (4th Cir. 1991)).</a:t>
            </a: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32</a:t>
            </a:r>
            <a:endParaRPr lang="en-US" dirty="0"/>
          </a:p>
        </p:txBody>
      </p:sp>
      <p:sp>
        <p:nvSpPr>
          <p:cNvPr id="5" name="Slide Number Placeholder 4"/>
          <p:cNvSpPr>
            <a:spLocks noGrp="1"/>
          </p:cNvSpPr>
          <p:nvPr>
            <p:ph type="sldNum" sz="quarter" idx="12"/>
          </p:nvPr>
        </p:nvSpPr>
        <p:spPr/>
        <p:txBody>
          <a:bodyPr/>
          <a:lstStyle/>
          <a:p>
            <a:fld id="{9AC19EB8-E77D-4336-A069-8981E3394411}" type="slidenum">
              <a:rPr lang="en-US" smtClean="0"/>
              <a:pPr/>
              <a:t>40</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The “Et Seq.” Qui Tams </a:t>
            </a:r>
            <a:br>
              <a:rPr lang="en-US" sz="4000" dirty="0" smtClean="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r>
              <a:rPr lang="en-US" sz="2800" dirty="0" smtClean="0">
                <a:latin typeface="Times New Roman" pitchFamily="18" charset="0"/>
                <a:cs typeface="Times New Roman" pitchFamily="18" charset="0"/>
              </a:rPr>
              <a:t>The “Whistleblower” Section</a:t>
            </a:r>
          </a:p>
          <a:p>
            <a:r>
              <a:rPr lang="en-US" sz="2800" dirty="0" smtClean="0">
                <a:latin typeface="Times New Roman" pitchFamily="18" charset="0"/>
                <a:cs typeface="Times New Roman" pitchFamily="18" charset="0"/>
              </a:rPr>
              <a:t>Section 3730, is the </a:t>
            </a:r>
            <a:r>
              <a:rPr lang="en-US" sz="2800" i="1" dirty="0" smtClean="0">
                <a:latin typeface="Times New Roman" pitchFamily="18" charset="0"/>
                <a:cs typeface="Times New Roman" pitchFamily="18" charset="0"/>
              </a:rPr>
              <a:t>qui tam </a:t>
            </a:r>
            <a:r>
              <a:rPr lang="en-US" sz="2800" dirty="0" smtClean="0">
                <a:latin typeface="Times New Roman" pitchFamily="18" charset="0"/>
                <a:cs typeface="Times New Roman" pitchFamily="18" charset="0"/>
              </a:rPr>
              <a:t>or “whistleblower” actions section which allows a </a:t>
            </a:r>
            <a:r>
              <a:rPr lang="en-US" sz="2800" cap="all" dirty="0" smtClean="0">
                <a:latin typeface="Times New Roman" pitchFamily="18" charset="0"/>
                <a:cs typeface="Times New Roman" pitchFamily="18" charset="0"/>
              </a:rPr>
              <a:t>private person </a:t>
            </a:r>
            <a:r>
              <a:rPr lang="en-US" sz="2800" dirty="0" smtClean="0">
                <a:latin typeface="Times New Roman" pitchFamily="18" charset="0"/>
                <a:cs typeface="Times New Roman" pitchFamily="18" charset="0"/>
              </a:rPr>
              <a:t>to file an FCA action “for the person and for the United States government.” </a:t>
            </a:r>
          </a:p>
          <a:p>
            <a:endParaRPr lang="en-US" dirty="0">
              <a:solidFill>
                <a:schemeClr val="bg2">
                  <a:lumMod val="50000"/>
                </a:schemeClr>
              </a:solidFill>
              <a:latin typeface="Engravers MT" pitchFamily="18" charset="0"/>
            </a:endParaRPr>
          </a:p>
        </p:txBody>
      </p:sp>
      <p:sp>
        <p:nvSpPr>
          <p:cNvPr id="5" name="Footer Placeholder 4"/>
          <p:cNvSpPr>
            <a:spLocks noGrp="1"/>
          </p:cNvSpPr>
          <p:nvPr>
            <p:ph type="ftr" sz="quarter" idx="11"/>
          </p:nvPr>
        </p:nvSpPr>
        <p:spPr/>
        <p:txBody>
          <a:bodyPr/>
          <a:lstStyle/>
          <a:p>
            <a:r>
              <a:rPr lang="en-US" dirty="0" smtClean="0"/>
              <a:t>2</a:t>
            </a:r>
            <a:endParaRPr lang="en-US" dirty="0"/>
          </a:p>
        </p:txBody>
      </p:sp>
      <p:sp>
        <p:nvSpPr>
          <p:cNvPr id="4" name="Slide Number Placeholder 3"/>
          <p:cNvSpPr>
            <a:spLocks noGrp="1"/>
          </p:cNvSpPr>
          <p:nvPr>
            <p:ph type="sldNum" sz="quarter" idx="12"/>
          </p:nvPr>
        </p:nvSpPr>
        <p:spPr/>
        <p:txBody>
          <a:bodyPr/>
          <a:lstStyle/>
          <a:p>
            <a:fld id="{9AC19EB8-E77D-4336-A069-8981E3394411}"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latin typeface="Times New Roman" pitchFamily="18" charset="0"/>
                <a:cs typeface="Times New Roman" pitchFamily="18" charset="0"/>
              </a:rPr>
              <a:t>Et Seq. – Time, Burden, and Estoppel </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itchFamily="18" charset="0"/>
                <a:cs typeface="Times New Roman" pitchFamily="18" charset="0"/>
              </a:rPr>
              <a:t>Section 3731 provides for Nationwide Subpoena Power, </a:t>
            </a:r>
          </a:p>
          <a:p>
            <a:r>
              <a:rPr lang="en-US" sz="3600" dirty="0" smtClean="0">
                <a:latin typeface="Times New Roman" pitchFamily="18" charset="0"/>
                <a:cs typeface="Times New Roman" pitchFamily="18" charset="0"/>
              </a:rPr>
              <a:t>the Statute Of Limitations, </a:t>
            </a:r>
          </a:p>
          <a:p>
            <a:r>
              <a:rPr lang="en-US" sz="3600" dirty="0" smtClean="0">
                <a:latin typeface="Times New Roman" pitchFamily="18" charset="0"/>
                <a:cs typeface="Times New Roman" pitchFamily="18" charset="0"/>
              </a:rPr>
              <a:t>the Burden of Proof, and </a:t>
            </a:r>
          </a:p>
          <a:p>
            <a:r>
              <a:rPr lang="en-US" sz="3600" dirty="0" smtClean="0">
                <a:latin typeface="Times New Roman" pitchFamily="18" charset="0"/>
                <a:cs typeface="Times New Roman" pitchFamily="18" charset="0"/>
              </a:rPr>
              <a:t>Criminal Conviction Estoppel; </a:t>
            </a:r>
          </a:p>
          <a:p>
            <a:endParaRPr lang="en-US" dirty="0">
              <a:solidFill>
                <a:schemeClr val="bg2">
                  <a:lumMod val="50000"/>
                </a:schemeClr>
              </a:solidFill>
              <a:latin typeface="Engravers MT" pitchFamily="18" charset="0"/>
            </a:endParaRPr>
          </a:p>
        </p:txBody>
      </p:sp>
      <p:sp>
        <p:nvSpPr>
          <p:cNvPr id="5" name="Footer Placeholder 4"/>
          <p:cNvSpPr>
            <a:spLocks noGrp="1"/>
          </p:cNvSpPr>
          <p:nvPr>
            <p:ph type="ftr" sz="quarter" idx="11"/>
          </p:nvPr>
        </p:nvSpPr>
        <p:spPr/>
        <p:txBody>
          <a:bodyPr/>
          <a:lstStyle/>
          <a:p>
            <a:r>
              <a:rPr lang="en-US" dirty="0" smtClean="0"/>
              <a:t>3</a:t>
            </a:r>
            <a:endParaRPr lang="en-US" dirty="0"/>
          </a:p>
        </p:txBody>
      </p:sp>
      <p:sp>
        <p:nvSpPr>
          <p:cNvPr id="4" name="Slide Number Placeholder 3"/>
          <p:cNvSpPr>
            <a:spLocks noGrp="1"/>
          </p:cNvSpPr>
          <p:nvPr>
            <p:ph type="sldNum" sz="quarter" idx="12"/>
          </p:nvPr>
        </p:nvSpPr>
        <p:spPr/>
        <p:txBody>
          <a:bodyPr/>
          <a:lstStyle/>
          <a:p>
            <a:fld id="{9AC19EB8-E77D-4336-A069-8981E3394411}"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b="0" dirty="0" smtClean="0">
                <a:latin typeface="Times New Roman" pitchFamily="18" charset="0"/>
                <a:cs typeface="Times New Roman" pitchFamily="18" charset="0"/>
              </a:rPr>
              <a:t>Et Seq. - Venue &amp; Jurisdiction</a:t>
            </a:r>
            <a:endParaRPr lang="en-US" sz="3600" b="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a:lnSpc>
                <a:spcPct val="110000"/>
              </a:lnSpc>
            </a:pPr>
            <a:r>
              <a:rPr lang="en-US" sz="3000" dirty="0" smtClean="0">
                <a:latin typeface="Times New Roman" pitchFamily="18" charset="0"/>
                <a:cs typeface="Times New Roman" pitchFamily="18" charset="0"/>
              </a:rPr>
              <a:t>Section</a:t>
            </a:r>
            <a:r>
              <a:rPr lang="en-US" sz="2800" dirty="0" smtClean="0">
                <a:latin typeface="Times New Roman" pitchFamily="18" charset="0"/>
                <a:cs typeface="Times New Roman" pitchFamily="18" charset="0"/>
              </a:rPr>
              <a:t> 3732 provides the </a:t>
            </a:r>
            <a:r>
              <a:rPr lang="en-US" sz="2800" cap="all" dirty="0" smtClean="0">
                <a:latin typeface="Times New Roman" pitchFamily="18" charset="0"/>
                <a:cs typeface="Times New Roman" pitchFamily="18" charset="0"/>
              </a:rPr>
              <a:t>venue </a:t>
            </a:r>
            <a:r>
              <a:rPr lang="en-US" sz="2800" dirty="0" smtClean="0">
                <a:latin typeface="Times New Roman" pitchFamily="18" charset="0"/>
                <a:cs typeface="Times New Roman" pitchFamily="18" charset="0"/>
              </a:rPr>
              <a:t>(where the acts occurred),</a:t>
            </a:r>
            <a:r>
              <a:rPr lang="en-US" sz="2800" cap="all" dirty="0" smtClean="0">
                <a:latin typeface="Times New Roman" pitchFamily="18" charset="0"/>
                <a:cs typeface="Times New Roman" pitchFamily="18" charset="0"/>
              </a:rPr>
              <a:t> </a:t>
            </a:r>
          </a:p>
          <a:p>
            <a:pPr>
              <a:lnSpc>
                <a:spcPct val="110000"/>
              </a:lnSpc>
            </a:pPr>
            <a:r>
              <a:rPr lang="en-US" sz="2800" cap="all" dirty="0" smtClean="0">
                <a:latin typeface="Times New Roman" pitchFamily="18" charset="0"/>
                <a:cs typeface="Times New Roman" pitchFamily="18" charset="0"/>
              </a:rPr>
              <a:t>personal jurisdiction (</a:t>
            </a:r>
            <a:r>
              <a:rPr lang="en-US" sz="2800" dirty="0" smtClean="0">
                <a:latin typeface="Times New Roman" pitchFamily="18" charset="0"/>
                <a:cs typeface="Times New Roman" pitchFamily="18" charset="0"/>
              </a:rPr>
              <a:t>where a person can be subjected to a court’s authority</a:t>
            </a:r>
            <a:r>
              <a:rPr lang="en-US" sz="2800" cap="all"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and </a:t>
            </a:r>
          </a:p>
          <a:p>
            <a:pPr>
              <a:lnSpc>
                <a:spcPct val="110000"/>
              </a:lnSpc>
            </a:pPr>
            <a:r>
              <a:rPr lang="en-US" sz="2800" dirty="0" smtClean="0">
                <a:latin typeface="Times New Roman" pitchFamily="18" charset="0"/>
                <a:cs typeface="Times New Roman" pitchFamily="18" charset="0"/>
              </a:rPr>
              <a:t>the court’s </a:t>
            </a:r>
            <a:r>
              <a:rPr lang="en-US" sz="2800" cap="all" dirty="0" smtClean="0">
                <a:latin typeface="Times New Roman" pitchFamily="18" charset="0"/>
                <a:cs typeface="Times New Roman" pitchFamily="18" charset="0"/>
              </a:rPr>
              <a:t>subject matter jurisdiction (</a:t>
            </a:r>
            <a:r>
              <a:rPr lang="en-US" sz="2800" dirty="0" smtClean="0">
                <a:latin typeface="Times New Roman" pitchFamily="18" charset="0"/>
                <a:cs typeface="Times New Roman" pitchFamily="18" charset="0"/>
              </a:rPr>
              <a:t>whether the court can assert its authority) </a:t>
            </a:r>
          </a:p>
          <a:p>
            <a:pPr>
              <a:lnSpc>
                <a:spcPct val="110000"/>
              </a:lnSpc>
            </a:pPr>
            <a:r>
              <a:rPr lang="en-US" sz="2800" dirty="0" smtClean="0">
                <a:latin typeface="Times New Roman" pitchFamily="18" charset="0"/>
                <a:cs typeface="Times New Roman" pitchFamily="18" charset="0"/>
              </a:rPr>
              <a:t>of an FCA action;  </a:t>
            </a:r>
          </a:p>
          <a:p>
            <a:pPr>
              <a:lnSpc>
                <a:spcPct val="150000"/>
              </a:lnSpc>
            </a:pPr>
            <a:endParaRPr lang="en-US" dirty="0">
              <a:solidFill>
                <a:schemeClr val="accent2"/>
              </a:solidFill>
              <a:latin typeface="Engravers MT" pitchFamily="18" charset="0"/>
            </a:endParaRPr>
          </a:p>
        </p:txBody>
      </p:sp>
      <p:sp>
        <p:nvSpPr>
          <p:cNvPr id="5" name="Footer Placeholder 4"/>
          <p:cNvSpPr>
            <a:spLocks noGrp="1"/>
          </p:cNvSpPr>
          <p:nvPr>
            <p:ph type="ftr" sz="quarter" idx="11"/>
          </p:nvPr>
        </p:nvSpPr>
        <p:spPr/>
        <p:txBody>
          <a:bodyPr/>
          <a:lstStyle/>
          <a:p>
            <a:r>
              <a:rPr lang="en-US" dirty="0" smtClean="0"/>
              <a:t>4</a:t>
            </a:r>
            <a:endParaRPr lang="en-US" dirty="0"/>
          </a:p>
        </p:txBody>
      </p:sp>
      <p:sp>
        <p:nvSpPr>
          <p:cNvPr id="4" name="Slide Number Placeholder 3"/>
          <p:cNvSpPr>
            <a:spLocks noGrp="1"/>
          </p:cNvSpPr>
          <p:nvPr>
            <p:ph type="sldNum" sz="quarter" idx="12"/>
          </p:nvPr>
        </p:nvSpPr>
        <p:spPr/>
        <p:txBody>
          <a:bodyPr/>
          <a:lstStyle/>
          <a:p>
            <a:fld id="{9AC19EB8-E77D-4336-A069-8981E3394411}"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Et Seq. - Civil Investigative Demands</a:t>
            </a:r>
            <a:endParaRPr lang="en-US" dirty="0">
              <a:latin typeface="Engravers MT" pitchFamily="18" charset="0"/>
            </a:endParaRPr>
          </a:p>
        </p:txBody>
      </p:sp>
      <p:sp>
        <p:nvSpPr>
          <p:cNvPr id="2" name="Content Placeholder 1"/>
          <p:cNvSpPr>
            <a:spLocks noGrp="1"/>
          </p:cNvSpPr>
          <p:nvPr>
            <p:ph idx="1"/>
          </p:nvPr>
        </p:nvSpPr>
        <p:spPr/>
        <p:txBody>
          <a:bodyPr>
            <a:normAutofit/>
          </a:bodyPr>
          <a:lstStyle/>
          <a:p>
            <a:r>
              <a:rPr lang="en-US" sz="3600" dirty="0" smtClean="0">
                <a:latin typeface="Times New Roman" pitchFamily="18" charset="0"/>
                <a:cs typeface="Times New Roman" pitchFamily="18" charset="0"/>
              </a:rPr>
              <a:t>Section 3733 provides for Civil Investigative Demands </a:t>
            </a:r>
            <a:r>
              <a:rPr lang="en-US" sz="3600" cap="small" dirty="0" smtClean="0">
                <a:latin typeface="Times New Roman" pitchFamily="18" charset="0"/>
                <a:cs typeface="Times New Roman" pitchFamily="18" charset="0"/>
              </a:rPr>
              <a:t>(</a:t>
            </a:r>
            <a:r>
              <a:rPr lang="en-US" sz="4000" baseline="2000" dirty="0" smtClean="0">
                <a:latin typeface="Times New Roman" pitchFamily="18" charset="0"/>
                <a:cs typeface="Times New Roman" pitchFamily="18" charset="0"/>
              </a:rPr>
              <a:t>CIDs</a:t>
            </a:r>
            <a:r>
              <a:rPr lang="en-US" sz="3600" baseline="2000"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 - a government investigation tool).</a:t>
            </a:r>
            <a:r>
              <a:rPr lang="en-US" sz="3600" cap="small" dirty="0" smtClean="0">
                <a:latin typeface="Times New Roman" pitchFamily="18" charset="0"/>
                <a:cs typeface="Times New Roman" pitchFamily="18" charset="0"/>
              </a:rPr>
              <a:t> </a:t>
            </a:r>
          </a:p>
          <a:p>
            <a:pPr>
              <a:lnSpc>
                <a:spcPct val="150000"/>
              </a:lnSpc>
            </a:pPr>
            <a:endParaRPr lang="en-US" dirty="0">
              <a:solidFill>
                <a:schemeClr val="accent2"/>
              </a:solidFill>
              <a:latin typeface="Engravers MT" pitchFamily="18" charset="0"/>
            </a:endParaRPr>
          </a:p>
        </p:txBody>
      </p:sp>
      <p:sp>
        <p:nvSpPr>
          <p:cNvPr id="5" name="Footer Placeholder 4"/>
          <p:cNvSpPr>
            <a:spLocks noGrp="1"/>
          </p:cNvSpPr>
          <p:nvPr>
            <p:ph type="ftr" sz="quarter" idx="11"/>
          </p:nvPr>
        </p:nvSpPr>
        <p:spPr/>
        <p:txBody>
          <a:bodyPr/>
          <a:lstStyle/>
          <a:p>
            <a:r>
              <a:rPr lang="en-US" dirty="0" smtClean="0"/>
              <a:t>5</a:t>
            </a:r>
            <a:endParaRPr lang="en-US" dirty="0"/>
          </a:p>
        </p:txBody>
      </p:sp>
      <p:sp>
        <p:nvSpPr>
          <p:cNvPr id="4" name="Slide Number Placeholder 3"/>
          <p:cNvSpPr>
            <a:spLocks noGrp="1"/>
          </p:cNvSpPr>
          <p:nvPr>
            <p:ph type="sldNum" sz="quarter" idx="12"/>
          </p:nvPr>
        </p:nvSpPr>
        <p:spPr/>
        <p:txBody>
          <a:bodyPr/>
          <a:lstStyle/>
          <a:p>
            <a:fld id="{9AC19EB8-E77D-4336-A069-8981E3394411}"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3600" dirty="0" smtClean="0">
                <a:solidFill>
                  <a:schemeClr val="accent2">
                    <a:lumMod val="75000"/>
                  </a:schemeClr>
                </a:solidFill>
                <a:latin typeface="Times New Roman" pitchFamily="18" charset="0"/>
                <a:cs typeface="Times New Roman" pitchFamily="18" charset="0"/>
              </a:rPr>
              <a:t>The BAD </a:t>
            </a:r>
            <a:r>
              <a:rPr lang="en-US" sz="3600" dirty="0" smtClean="0">
                <a:latin typeface="Times New Roman" pitchFamily="18" charset="0"/>
                <a:cs typeface="Times New Roman" pitchFamily="18" charset="0"/>
              </a:rPr>
              <a:t>–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Presenting False or Fraudulent Claims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800" dirty="0" smtClean="0">
                <a:latin typeface="Times New Roman" pitchFamily="18" charset="0"/>
                <a:cs typeface="Times New Roman" pitchFamily="18" charset="0"/>
              </a:rPr>
              <a:t>(a) Liability for Certain Acts.- </a:t>
            </a:r>
          </a:p>
          <a:p>
            <a:r>
              <a:rPr lang="en-US" sz="2800" dirty="0" smtClean="0">
                <a:latin typeface="Times New Roman" pitchFamily="18" charset="0"/>
                <a:cs typeface="Times New Roman" pitchFamily="18" charset="0"/>
              </a:rPr>
              <a:t>(1) In general. Subject to paragraph (2), any person who ---</a:t>
            </a:r>
          </a:p>
          <a:p>
            <a:r>
              <a:rPr lang="en-US" sz="2800" dirty="0" smtClean="0">
                <a:latin typeface="Times New Roman" pitchFamily="18" charset="0"/>
                <a:cs typeface="Times New Roman" pitchFamily="18" charset="0"/>
              </a:rPr>
              <a:t> (a)(1) (A) knowingly presents, or causes to be presented a false or fraudulent claim for payment or approval; </a:t>
            </a:r>
          </a:p>
          <a:p>
            <a:pPr>
              <a:buNone/>
            </a:pPr>
            <a:endParaRPr lang="en-US" sz="2400" dirty="0">
              <a:solidFill>
                <a:schemeClr val="accent2"/>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dirty="0" smtClean="0"/>
              <a:t>6</a:t>
            </a:r>
            <a:endParaRPr lang="en-US" dirty="0"/>
          </a:p>
        </p:txBody>
      </p:sp>
      <p:sp>
        <p:nvSpPr>
          <p:cNvPr id="4" name="Slide Number Placeholder 3"/>
          <p:cNvSpPr>
            <a:spLocks noGrp="1"/>
          </p:cNvSpPr>
          <p:nvPr>
            <p:ph type="sldNum" sz="quarter" idx="12"/>
          </p:nvPr>
        </p:nvSpPr>
        <p:spPr/>
        <p:txBody>
          <a:bodyPr/>
          <a:lstStyle/>
          <a:p>
            <a:fld id="{9AC19EB8-E77D-4336-A069-8981E3394411}"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1197</TotalTime>
  <Words>2582</Words>
  <Application>Microsoft Office PowerPoint</Application>
  <PresentationFormat>On-screen Show (4:3)</PresentationFormat>
  <Paragraphs>202</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 The GOOD, the BAD, and the UGLY  The Federal [Civil] False Claims Act (FCA)  </vt:lpstr>
      <vt:lpstr>The GOOD</vt:lpstr>
      <vt:lpstr> The “Lincoln Law” - Passed in 1863 -  Signed into law by President Lincoln </vt:lpstr>
      <vt:lpstr>THE BAD . . . (Acts, that is.)  </vt:lpstr>
      <vt:lpstr> The “Et Seq.” Qui Tams  </vt:lpstr>
      <vt:lpstr>Et Seq. – Time, Burden, and Estoppel </vt:lpstr>
      <vt:lpstr>Et Seq. - Venue &amp; Jurisdiction</vt:lpstr>
      <vt:lpstr>Et Seq. - Civil Investigative Demands</vt:lpstr>
      <vt:lpstr>The BAD –  Presenting False or Fraudulent Claims</vt:lpstr>
      <vt:lpstr>The BAD – Making and Using False Information </vt:lpstr>
      <vt:lpstr>The BAD –  Conspiracy </vt:lpstr>
      <vt:lpstr>The BAD –  “Reverse” False Claims</vt:lpstr>
      <vt:lpstr>The BAD –  Fraudulent Receipts</vt:lpstr>
      <vt:lpstr>The BAD –  Receiving Stolen Government Property</vt:lpstr>
      <vt:lpstr>The BAD –  Deceptive Information</vt:lpstr>
      <vt:lpstr>“Materiality”</vt:lpstr>
      <vt:lpstr>The UGLY - 3 times Damages PLUS Penalties</vt:lpstr>
      <vt:lpstr>Reduced Damages Amounts If Confessed Within 30 Days of Knowledge </vt:lpstr>
      <vt:lpstr>Full Cooperation</vt:lpstr>
      <vt:lpstr>Two, Not Three, Times Damages</vt:lpstr>
      <vt:lpstr>Definitions- Knowing/ly  No “Specific Intent” to Defraud Need be Shown  </vt:lpstr>
      <vt:lpstr>Deliberate Ignorance</vt:lpstr>
      <vt:lpstr>Claim Defined</vt:lpstr>
      <vt:lpstr>Past, Present or Future U.S. Money</vt:lpstr>
      <vt:lpstr>HOWEVER -“Claim” is Not a Federal Employee’s Pay</vt:lpstr>
      <vt:lpstr>“Obligation” Defined</vt:lpstr>
      <vt:lpstr> Contrast - Elements of CRIMINAL Conspiracy  </vt:lpstr>
      <vt:lpstr>Elements of Conspiracy  under the FCA </vt:lpstr>
      <vt:lpstr>Violations of Statutes and Regulations</vt:lpstr>
      <vt:lpstr>False Certification Of Compliance with Regulations Alone is Not A Violation</vt:lpstr>
      <vt:lpstr>Objective Falsehood</vt:lpstr>
      <vt:lpstr>What is Fraud?</vt:lpstr>
      <vt:lpstr>Compare With Criminal Intent Knowingly False As To A Material Fact</vt:lpstr>
      <vt:lpstr>Fraudulent As To A Material Fact</vt:lpstr>
      <vt:lpstr>Fictitious As To A Material Fact</vt:lpstr>
      <vt:lpstr>Knowingly </vt:lpstr>
      <vt:lpstr>Intent To Defraud</vt:lpstr>
      <vt:lpstr>Intent</vt:lpstr>
      <vt:lpstr>What Is "Fraudulent?"</vt:lpstr>
      <vt:lpstr>But Not Mistake, Negligence, Or Carelessness</vt:lpstr>
    </vt:vector>
  </TitlesOfParts>
  <Company>US Attorneys Offices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rsponseller</dc:creator>
  <cp:lastModifiedBy>DOT-OIG User</cp:lastModifiedBy>
  <cp:revision>125</cp:revision>
  <dcterms:created xsi:type="dcterms:W3CDTF">2008-11-19T14:31:47Z</dcterms:created>
  <dcterms:modified xsi:type="dcterms:W3CDTF">2012-04-16T15:58:42Z</dcterms:modified>
</cp:coreProperties>
</file>