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807" r:id="rId2"/>
    <p:sldMasterId id="2147483811" r:id="rId3"/>
  </p:sldMasterIdLst>
  <p:notesMasterIdLst>
    <p:notesMasterId r:id="rId50"/>
  </p:notesMasterIdLst>
  <p:handoutMasterIdLst>
    <p:handoutMasterId r:id="rId51"/>
  </p:handoutMasterIdLst>
  <p:sldIdLst>
    <p:sldId id="1058" r:id="rId4"/>
    <p:sldId id="926" r:id="rId5"/>
    <p:sldId id="1126" r:id="rId6"/>
    <p:sldId id="1133" r:id="rId7"/>
    <p:sldId id="1134" r:id="rId8"/>
    <p:sldId id="1135" r:id="rId9"/>
    <p:sldId id="1051" r:id="rId10"/>
    <p:sldId id="1072" r:id="rId11"/>
    <p:sldId id="1056" r:id="rId12"/>
    <p:sldId id="1144" r:id="rId13"/>
    <p:sldId id="983" r:id="rId14"/>
    <p:sldId id="1128" r:id="rId15"/>
    <p:sldId id="947" r:id="rId16"/>
    <p:sldId id="1061" r:id="rId17"/>
    <p:sldId id="991" r:id="rId18"/>
    <p:sldId id="1129" r:id="rId19"/>
    <p:sldId id="1130" r:id="rId20"/>
    <p:sldId id="960" r:id="rId21"/>
    <p:sldId id="998" r:id="rId22"/>
    <p:sldId id="1060" r:id="rId23"/>
    <p:sldId id="1000" r:id="rId24"/>
    <p:sldId id="975" r:id="rId25"/>
    <p:sldId id="1137" r:id="rId26"/>
    <p:sldId id="1138" r:id="rId27"/>
    <p:sldId id="1139" r:id="rId28"/>
    <p:sldId id="1140" r:id="rId29"/>
    <p:sldId id="1141" r:id="rId30"/>
    <p:sldId id="1136" r:id="rId31"/>
    <p:sldId id="1070" r:id="rId32"/>
    <p:sldId id="1123" r:id="rId33"/>
    <p:sldId id="1153" r:id="rId34"/>
    <p:sldId id="1124" r:id="rId35"/>
    <p:sldId id="1145" r:id="rId36"/>
    <p:sldId id="1148" r:id="rId37"/>
    <p:sldId id="1149" r:id="rId38"/>
    <p:sldId id="1150" r:id="rId39"/>
    <p:sldId id="1151" r:id="rId40"/>
    <p:sldId id="1152" r:id="rId41"/>
    <p:sldId id="717" r:id="rId42"/>
    <p:sldId id="1039" r:id="rId43"/>
    <p:sldId id="1035" r:id="rId44"/>
    <p:sldId id="1036" r:id="rId45"/>
    <p:sldId id="1037" r:id="rId46"/>
    <p:sldId id="1038" r:id="rId47"/>
    <p:sldId id="1059" r:id="rId48"/>
    <p:sldId id="1046" r:id="rId49"/>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8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8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8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8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8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GAO" initials="GAO"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4C"/>
    <a:srgbClr val="156B01"/>
    <a:srgbClr val="104F01"/>
    <a:srgbClr val="1C8802"/>
    <a:srgbClr val="E1F4FF"/>
    <a:srgbClr val="DDF2FF"/>
    <a:srgbClr val="EFF9FF"/>
    <a:srgbClr val="FFCC66"/>
    <a:srgbClr val="FF9999"/>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0" autoAdjust="0"/>
    <p:restoredTop sz="91310" autoAdjust="0"/>
  </p:normalViewPr>
  <p:slideViewPr>
    <p:cSldViewPr>
      <p:cViewPr varScale="1">
        <p:scale>
          <a:sx n="110" d="100"/>
          <a:sy n="110" d="100"/>
        </p:scale>
        <p:origin x="-17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352"/>
    </p:cViewPr>
  </p:sorterViewPr>
  <p:notesViewPr>
    <p:cSldViewPr>
      <p:cViewPr>
        <p:scale>
          <a:sx n="75" d="100"/>
          <a:sy n="75" d="100"/>
        </p:scale>
        <p:origin x="-4056" y="-294"/>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2E322-DC4C-41CA-9F2A-EE48FF3A7475}" type="doc">
      <dgm:prSet loTypeId="urn:microsoft.com/office/officeart/2005/8/layout/hProcess9" loCatId="process" qsTypeId="urn:microsoft.com/office/officeart/2005/8/quickstyle/simple1" qsCatId="simple" csTypeId="urn:microsoft.com/office/officeart/2005/8/colors/accent1_2" csCatId="accent1" phldr="1"/>
      <dgm:spPr/>
    </dgm:pt>
    <dgm:pt modelId="{00755BA2-B694-4CD7-A39E-7247B523BB9F}">
      <dgm:prSet phldrT="[Text]"/>
      <dgm:spPr>
        <a:solidFill>
          <a:srgbClr val="00004C"/>
        </a:solidFill>
      </dgm:spPr>
      <dgm:t>
        <a:bodyPr/>
        <a:lstStyle/>
        <a:p>
          <a:r>
            <a:rPr lang="en-US" dirty="0" smtClean="0"/>
            <a:t>COSO</a:t>
          </a:r>
          <a:endParaRPr lang="en-US" dirty="0"/>
        </a:p>
      </dgm:t>
    </dgm:pt>
    <dgm:pt modelId="{F2CCD3EB-1E84-41A8-AD0D-6CB60CCA81D8}" type="parTrans" cxnId="{54843548-A22E-4A57-BA22-7764CE6F581D}">
      <dgm:prSet/>
      <dgm:spPr/>
      <dgm:t>
        <a:bodyPr/>
        <a:lstStyle/>
        <a:p>
          <a:endParaRPr lang="en-US"/>
        </a:p>
      </dgm:t>
    </dgm:pt>
    <dgm:pt modelId="{7F6D0B25-7FC4-425A-AF1A-EDC5854FC27E}" type="sibTrans" cxnId="{54843548-A22E-4A57-BA22-7764CE6F581D}">
      <dgm:prSet/>
      <dgm:spPr/>
      <dgm:t>
        <a:bodyPr/>
        <a:lstStyle/>
        <a:p>
          <a:endParaRPr lang="en-US"/>
        </a:p>
      </dgm:t>
    </dgm:pt>
    <dgm:pt modelId="{76597507-295F-43AA-869E-55BE68150EF5}">
      <dgm:prSet phldrT="[Text]"/>
      <dgm:spPr>
        <a:solidFill>
          <a:srgbClr val="104F01"/>
        </a:solidFill>
      </dgm:spPr>
      <dgm:t>
        <a:bodyPr/>
        <a:lstStyle/>
        <a:p>
          <a:r>
            <a:rPr lang="en-US" dirty="0" smtClean="0"/>
            <a:t>Green Book</a:t>
          </a:r>
          <a:endParaRPr lang="en-US" dirty="0"/>
        </a:p>
      </dgm:t>
    </dgm:pt>
    <dgm:pt modelId="{A1C6BBE6-B4B1-477E-9238-D8B0511A798C}" type="parTrans" cxnId="{496B5E5E-C89F-4794-AD42-C1FC0824BB52}">
      <dgm:prSet/>
      <dgm:spPr/>
      <dgm:t>
        <a:bodyPr/>
        <a:lstStyle/>
        <a:p>
          <a:endParaRPr lang="en-US"/>
        </a:p>
      </dgm:t>
    </dgm:pt>
    <dgm:pt modelId="{DDD8E96D-EF9E-4AF5-919D-C194D7F13735}" type="sibTrans" cxnId="{496B5E5E-C89F-4794-AD42-C1FC0824BB52}">
      <dgm:prSet/>
      <dgm:spPr/>
      <dgm:t>
        <a:bodyPr/>
        <a:lstStyle/>
        <a:p>
          <a:endParaRPr lang="en-US"/>
        </a:p>
      </dgm:t>
    </dgm:pt>
    <dgm:pt modelId="{E0B76644-4C50-49D9-96CE-181D371F2C96}" type="pres">
      <dgm:prSet presAssocID="{C332E322-DC4C-41CA-9F2A-EE48FF3A7475}" presName="CompostProcess" presStyleCnt="0">
        <dgm:presLayoutVars>
          <dgm:dir/>
          <dgm:resizeHandles val="exact"/>
        </dgm:presLayoutVars>
      </dgm:prSet>
      <dgm:spPr/>
    </dgm:pt>
    <dgm:pt modelId="{2652DD67-35C8-490A-B0E9-09CDC36009D1}" type="pres">
      <dgm:prSet presAssocID="{C332E322-DC4C-41CA-9F2A-EE48FF3A7475}" presName="arrow" presStyleLbl="bgShp" presStyleIdx="0" presStyleCnt="1" custScaleX="39857"/>
      <dgm:spPr>
        <a:solidFill>
          <a:schemeClr val="tx1">
            <a:lumMod val="20000"/>
            <a:lumOff val="80000"/>
          </a:schemeClr>
        </a:solidFill>
      </dgm:spPr>
    </dgm:pt>
    <dgm:pt modelId="{D95C3F7B-097F-4D8F-8F35-F9ECAB068E70}" type="pres">
      <dgm:prSet presAssocID="{C332E322-DC4C-41CA-9F2A-EE48FF3A7475}" presName="linearProcess" presStyleCnt="0"/>
      <dgm:spPr/>
    </dgm:pt>
    <dgm:pt modelId="{D91A964E-2F35-44D2-B090-41EAE171CC91}" type="pres">
      <dgm:prSet presAssocID="{00755BA2-B694-4CD7-A39E-7247B523BB9F}" presName="textNode" presStyleLbl="node1" presStyleIdx="0" presStyleCnt="2" custScaleX="96482" custLinFactX="-42835" custLinFactNeighborX="-100000" custLinFactNeighborY="-913">
        <dgm:presLayoutVars>
          <dgm:bulletEnabled val="1"/>
        </dgm:presLayoutVars>
      </dgm:prSet>
      <dgm:spPr/>
      <dgm:t>
        <a:bodyPr/>
        <a:lstStyle/>
        <a:p>
          <a:endParaRPr lang="en-US"/>
        </a:p>
      </dgm:t>
    </dgm:pt>
    <dgm:pt modelId="{484F349D-B065-484B-A788-FAD999320CFB}" type="pres">
      <dgm:prSet presAssocID="{7F6D0B25-7FC4-425A-AF1A-EDC5854FC27E}" presName="sibTrans" presStyleCnt="0"/>
      <dgm:spPr/>
    </dgm:pt>
    <dgm:pt modelId="{FCF2C1F0-FC0F-4043-85B9-8E7D646356DB}" type="pres">
      <dgm:prSet presAssocID="{76597507-295F-43AA-869E-55BE68150EF5}" presName="textNode" presStyleLbl="node1" presStyleIdx="1" presStyleCnt="2" custScaleX="97047" custLinFactX="75078" custLinFactNeighborX="100000" custLinFactNeighborY="-913">
        <dgm:presLayoutVars>
          <dgm:bulletEnabled val="1"/>
        </dgm:presLayoutVars>
      </dgm:prSet>
      <dgm:spPr/>
      <dgm:t>
        <a:bodyPr/>
        <a:lstStyle/>
        <a:p>
          <a:endParaRPr lang="en-US"/>
        </a:p>
      </dgm:t>
    </dgm:pt>
  </dgm:ptLst>
  <dgm:cxnLst>
    <dgm:cxn modelId="{54843548-A22E-4A57-BA22-7764CE6F581D}" srcId="{C332E322-DC4C-41CA-9F2A-EE48FF3A7475}" destId="{00755BA2-B694-4CD7-A39E-7247B523BB9F}" srcOrd="0" destOrd="0" parTransId="{F2CCD3EB-1E84-41A8-AD0D-6CB60CCA81D8}" sibTransId="{7F6D0B25-7FC4-425A-AF1A-EDC5854FC27E}"/>
    <dgm:cxn modelId="{B78B74BC-3857-4845-9CA9-DECFDDF7EFC9}" type="presOf" srcId="{00755BA2-B694-4CD7-A39E-7247B523BB9F}" destId="{D91A964E-2F35-44D2-B090-41EAE171CC91}" srcOrd="0" destOrd="0" presId="urn:microsoft.com/office/officeart/2005/8/layout/hProcess9"/>
    <dgm:cxn modelId="{F2317F40-AED3-4B5A-9906-00F3BC0CF583}" type="presOf" srcId="{C332E322-DC4C-41CA-9F2A-EE48FF3A7475}" destId="{E0B76644-4C50-49D9-96CE-181D371F2C96}" srcOrd="0" destOrd="0" presId="urn:microsoft.com/office/officeart/2005/8/layout/hProcess9"/>
    <dgm:cxn modelId="{99E239EE-598C-44D2-8257-182F0B2FC422}" type="presOf" srcId="{76597507-295F-43AA-869E-55BE68150EF5}" destId="{FCF2C1F0-FC0F-4043-85B9-8E7D646356DB}" srcOrd="0" destOrd="0" presId="urn:microsoft.com/office/officeart/2005/8/layout/hProcess9"/>
    <dgm:cxn modelId="{496B5E5E-C89F-4794-AD42-C1FC0824BB52}" srcId="{C332E322-DC4C-41CA-9F2A-EE48FF3A7475}" destId="{76597507-295F-43AA-869E-55BE68150EF5}" srcOrd="1" destOrd="0" parTransId="{A1C6BBE6-B4B1-477E-9238-D8B0511A798C}" sibTransId="{DDD8E96D-EF9E-4AF5-919D-C194D7F13735}"/>
    <dgm:cxn modelId="{ECD352BE-57E4-40EB-8E89-C218C99A22F8}" type="presParOf" srcId="{E0B76644-4C50-49D9-96CE-181D371F2C96}" destId="{2652DD67-35C8-490A-B0E9-09CDC36009D1}" srcOrd="0" destOrd="0" presId="urn:microsoft.com/office/officeart/2005/8/layout/hProcess9"/>
    <dgm:cxn modelId="{B8A48BCA-8F02-4A76-878F-53CC37CB2765}" type="presParOf" srcId="{E0B76644-4C50-49D9-96CE-181D371F2C96}" destId="{D95C3F7B-097F-4D8F-8F35-F9ECAB068E70}" srcOrd="1" destOrd="0" presId="urn:microsoft.com/office/officeart/2005/8/layout/hProcess9"/>
    <dgm:cxn modelId="{4DB7F619-455D-4AFB-A420-D86991C35276}" type="presParOf" srcId="{D95C3F7B-097F-4D8F-8F35-F9ECAB068E70}" destId="{D91A964E-2F35-44D2-B090-41EAE171CC91}" srcOrd="0" destOrd="0" presId="urn:microsoft.com/office/officeart/2005/8/layout/hProcess9"/>
    <dgm:cxn modelId="{36A36C70-A3C8-45DA-8123-FA83D3C1A58B}" type="presParOf" srcId="{D95C3F7B-097F-4D8F-8F35-F9ECAB068E70}" destId="{484F349D-B065-484B-A788-FAD999320CFB}" srcOrd="1" destOrd="0" presId="urn:microsoft.com/office/officeart/2005/8/layout/hProcess9"/>
    <dgm:cxn modelId="{81DCFB2D-4845-41C7-8BE6-A6D319A9B170}" type="presParOf" srcId="{D95C3F7B-097F-4D8F-8F35-F9ECAB068E70}" destId="{FCF2C1F0-FC0F-4043-85B9-8E7D646356DB}" srcOrd="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832B6-E5F2-4713-A032-6F459007E9EB}" type="doc">
      <dgm:prSet loTypeId="urn:microsoft.com/office/officeart/2005/8/layout/process2" loCatId="process" qsTypeId="urn:microsoft.com/office/officeart/2005/8/quickstyle/simple1" qsCatId="simple" csTypeId="urn:microsoft.com/office/officeart/2005/8/colors/accent1_2" csCatId="accent1" phldr="1"/>
      <dgm:spPr/>
    </dgm:pt>
    <dgm:pt modelId="{71A4F5E1-1BCC-4CE8-890F-66580927AB9F}">
      <dgm:prSet phldrT="[Text]"/>
      <dgm:spPr>
        <a:solidFill>
          <a:srgbClr val="104F01"/>
        </a:solidFill>
      </dgm:spPr>
      <dgm:t>
        <a:bodyPr/>
        <a:lstStyle/>
        <a:p>
          <a:r>
            <a:rPr lang="en-US" dirty="0" smtClean="0"/>
            <a:t>Achieve Objectives</a:t>
          </a:r>
          <a:endParaRPr lang="en-US" dirty="0"/>
        </a:p>
      </dgm:t>
    </dgm:pt>
    <dgm:pt modelId="{4A71690F-687E-4B05-88A8-45EA98189CF8}" type="parTrans" cxnId="{97474478-00DE-4BAE-AA6E-562D428B5D23}">
      <dgm:prSet/>
      <dgm:spPr/>
      <dgm:t>
        <a:bodyPr/>
        <a:lstStyle/>
        <a:p>
          <a:endParaRPr lang="en-US"/>
        </a:p>
      </dgm:t>
    </dgm:pt>
    <dgm:pt modelId="{D47535A5-83BE-49E4-A443-FB8455075592}" type="sibTrans" cxnId="{97474478-00DE-4BAE-AA6E-562D428B5D23}">
      <dgm:prSet/>
      <dgm:spPr>
        <a:solidFill>
          <a:schemeClr val="tx1">
            <a:lumMod val="60000"/>
            <a:lumOff val="40000"/>
          </a:schemeClr>
        </a:solidFill>
      </dgm:spPr>
      <dgm:t>
        <a:bodyPr/>
        <a:lstStyle/>
        <a:p>
          <a:endParaRPr lang="en-US"/>
        </a:p>
      </dgm:t>
    </dgm:pt>
    <dgm:pt modelId="{76609FA6-3661-4114-BC3C-FB465A905B78}">
      <dgm:prSet phldrT="[Text]"/>
      <dgm:spPr>
        <a:solidFill>
          <a:srgbClr val="104F01"/>
        </a:solidFill>
      </dgm:spPr>
      <dgm:t>
        <a:bodyPr/>
        <a:lstStyle/>
        <a:p>
          <a:r>
            <a:rPr lang="en-US" dirty="0" smtClean="0"/>
            <a:t>Principles</a:t>
          </a:r>
          <a:endParaRPr lang="en-US" dirty="0"/>
        </a:p>
      </dgm:t>
    </dgm:pt>
    <dgm:pt modelId="{AF992DFA-99F0-497B-9426-AFC1254D4387}" type="parTrans" cxnId="{AEFD45D6-0AB3-45BF-81C4-87D8FA9724DE}">
      <dgm:prSet/>
      <dgm:spPr/>
      <dgm:t>
        <a:bodyPr/>
        <a:lstStyle/>
        <a:p>
          <a:endParaRPr lang="en-US"/>
        </a:p>
      </dgm:t>
    </dgm:pt>
    <dgm:pt modelId="{3315DEF0-8AB0-4543-A1A6-62BD80EFB5FD}" type="sibTrans" cxnId="{AEFD45D6-0AB3-45BF-81C4-87D8FA9724DE}">
      <dgm:prSet/>
      <dgm:spPr>
        <a:solidFill>
          <a:schemeClr val="tx1">
            <a:lumMod val="60000"/>
            <a:lumOff val="40000"/>
          </a:schemeClr>
        </a:solidFill>
      </dgm:spPr>
      <dgm:t>
        <a:bodyPr/>
        <a:lstStyle/>
        <a:p>
          <a:endParaRPr lang="en-US"/>
        </a:p>
      </dgm:t>
    </dgm:pt>
    <dgm:pt modelId="{D6FBCE24-8155-48B7-A131-3DC683B53A74}">
      <dgm:prSet/>
      <dgm:spPr>
        <a:solidFill>
          <a:srgbClr val="104F01"/>
        </a:solidFill>
      </dgm:spPr>
      <dgm:t>
        <a:bodyPr/>
        <a:lstStyle/>
        <a:p>
          <a:r>
            <a:rPr lang="en-US" dirty="0" smtClean="0"/>
            <a:t>Attributes</a:t>
          </a:r>
          <a:endParaRPr lang="en-US" dirty="0"/>
        </a:p>
      </dgm:t>
    </dgm:pt>
    <dgm:pt modelId="{7F0463C6-7006-455D-944B-FC0076D6BB8E}" type="parTrans" cxnId="{B8DF5B98-FA1D-4C16-9A00-19F8A2F5D00B}">
      <dgm:prSet/>
      <dgm:spPr/>
      <dgm:t>
        <a:bodyPr/>
        <a:lstStyle/>
        <a:p>
          <a:endParaRPr lang="en-US"/>
        </a:p>
      </dgm:t>
    </dgm:pt>
    <dgm:pt modelId="{D0DFAD3A-6544-4DBE-8985-F9A75A5B5F8E}" type="sibTrans" cxnId="{B8DF5B98-FA1D-4C16-9A00-19F8A2F5D00B}">
      <dgm:prSet/>
      <dgm:spPr/>
      <dgm:t>
        <a:bodyPr/>
        <a:lstStyle/>
        <a:p>
          <a:endParaRPr lang="en-US"/>
        </a:p>
      </dgm:t>
    </dgm:pt>
    <dgm:pt modelId="{8E16FA7C-D93D-4A90-A097-8F072BBF5FE9}">
      <dgm:prSet phldrT="[Text]"/>
      <dgm:spPr>
        <a:solidFill>
          <a:srgbClr val="104F01"/>
        </a:solidFill>
      </dgm:spPr>
      <dgm:t>
        <a:bodyPr/>
        <a:lstStyle/>
        <a:p>
          <a:r>
            <a:rPr lang="en-US" dirty="0" smtClean="0"/>
            <a:t>Components</a:t>
          </a:r>
          <a:endParaRPr lang="en-US" dirty="0"/>
        </a:p>
      </dgm:t>
    </dgm:pt>
    <dgm:pt modelId="{C8FED65A-A960-4AB5-937F-57B079BA61F4}" type="sibTrans" cxnId="{98127867-A6B9-4318-AB0A-0BEB826F7175}">
      <dgm:prSet/>
      <dgm:spPr>
        <a:solidFill>
          <a:schemeClr val="tx1">
            <a:lumMod val="60000"/>
            <a:lumOff val="40000"/>
          </a:schemeClr>
        </a:solidFill>
      </dgm:spPr>
      <dgm:t>
        <a:bodyPr/>
        <a:lstStyle/>
        <a:p>
          <a:endParaRPr lang="en-US"/>
        </a:p>
      </dgm:t>
    </dgm:pt>
    <dgm:pt modelId="{4C785D7D-8116-4F72-BF25-AC8B0F132280}" type="parTrans" cxnId="{98127867-A6B9-4318-AB0A-0BEB826F7175}">
      <dgm:prSet/>
      <dgm:spPr/>
      <dgm:t>
        <a:bodyPr/>
        <a:lstStyle/>
        <a:p>
          <a:endParaRPr lang="en-US"/>
        </a:p>
      </dgm:t>
    </dgm:pt>
    <dgm:pt modelId="{E40AD194-2EB1-4F5B-B283-63D13E3D4A66}" type="pres">
      <dgm:prSet presAssocID="{E66832B6-E5F2-4713-A032-6F459007E9EB}" presName="linearFlow" presStyleCnt="0">
        <dgm:presLayoutVars>
          <dgm:resizeHandles val="exact"/>
        </dgm:presLayoutVars>
      </dgm:prSet>
      <dgm:spPr/>
    </dgm:pt>
    <dgm:pt modelId="{7E72B21C-061B-443C-B871-5C8128767CAF}" type="pres">
      <dgm:prSet presAssocID="{71A4F5E1-1BCC-4CE8-890F-66580927AB9F}" presName="node" presStyleLbl="node1" presStyleIdx="0" presStyleCnt="4" custScaleX="209624" custScaleY="100001">
        <dgm:presLayoutVars>
          <dgm:bulletEnabled val="1"/>
        </dgm:presLayoutVars>
      </dgm:prSet>
      <dgm:spPr/>
      <dgm:t>
        <a:bodyPr/>
        <a:lstStyle/>
        <a:p>
          <a:endParaRPr lang="en-US"/>
        </a:p>
      </dgm:t>
    </dgm:pt>
    <dgm:pt modelId="{EC5DFE1F-70E8-4B9A-93C9-E5C61793E07C}" type="pres">
      <dgm:prSet presAssocID="{D47535A5-83BE-49E4-A443-FB8455075592}" presName="sibTrans" presStyleLbl="sibTrans2D1" presStyleIdx="0" presStyleCnt="3"/>
      <dgm:spPr/>
      <dgm:t>
        <a:bodyPr/>
        <a:lstStyle/>
        <a:p>
          <a:endParaRPr lang="en-US"/>
        </a:p>
      </dgm:t>
    </dgm:pt>
    <dgm:pt modelId="{D0183646-2947-4DB5-9EFC-9B76F97C6428}" type="pres">
      <dgm:prSet presAssocID="{D47535A5-83BE-49E4-A443-FB8455075592}" presName="connectorText" presStyleLbl="sibTrans2D1" presStyleIdx="0" presStyleCnt="3"/>
      <dgm:spPr/>
      <dgm:t>
        <a:bodyPr/>
        <a:lstStyle/>
        <a:p>
          <a:endParaRPr lang="en-US"/>
        </a:p>
      </dgm:t>
    </dgm:pt>
    <dgm:pt modelId="{3CC9A585-7B4A-4EEE-BE9E-DDF5935D19D7}" type="pres">
      <dgm:prSet presAssocID="{8E16FA7C-D93D-4A90-A097-8F072BBF5FE9}" presName="node" presStyleLbl="node1" presStyleIdx="1" presStyleCnt="4">
        <dgm:presLayoutVars>
          <dgm:bulletEnabled val="1"/>
        </dgm:presLayoutVars>
      </dgm:prSet>
      <dgm:spPr/>
      <dgm:t>
        <a:bodyPr/>
        <a:lstStyle/>
        <a:p>
          <a:endParaRPr lang="en-US"/>
        </a:p>
      </dgm:t>
    </dgm:pt>
    <dgm:pt modelId="{76F797CA-43C6-4782-8700-FD7338095938}" type="pres">
      <dgm:prSet presAssocID="{C8FED65A-A960-4AB5-937F-57B079BA61F4}" presName="sibTrans" presStyleLbl="sibTrans2D1" presStyleIdx="1" presStyleCnt="3"/>
      <dgm:spPr/>
      <dgm:t>
        <a:bodyPr/>
        <a:lstStyle/>
        <a:p>
          <a:endParaRPr lang="en-US"/>
        </a:p>
      </dgm:t>
    </dgm:pt>
    <dgm:pt modelId="{1938BCC8-73B4-4EBC-AFA0-81CE10382015}" type="pres">
      <dgm:prSet presAssocID="{C8FED65A-A960-4AB5-937F-57B079BA61F4}" presName="connectorText" presStyleLbl="sibTrans2D1" presStyleIdx="1" presStyleCnt="3"/>
      <dgm:spPr/>
      <dgm:t>
        <a:bodyPr/>
        <a:lstStyle/>
        <a:p>
          <a:endParaRPr lang="en-US"/>
        </a:p>
      </dgm:t>
    </dgm:pt>
    <dgm:pt modelId="{B3708861-4520-40CD-808D-F05F0D54C7D7}" type="pres">
      <dgm:prSet presAssocID="{76609FA6-3661-4114-BC3C-FB465A905B78}" presName="node" presStyleLbl="node1" presStyleIdx="2" presStyleCnt="4">
        <dgm:presLayoutVars>
          <dgm:bulletEnabled val="1"/>
        </dgm:presLayoutVars>
      </dgm:prSet>
      <dgm:spPr/>
      <dgm:t>
        <a:bodyPr/>
        <a:lstStyle/>
        <a:p>
          <a:endParaRPr lang="en-US"/>
        </a:p>
      </dgm:t>
    </dgm:pt>
    <dgm:pt modelId="{01AEC8BE-3E87-4562-816A-B562DAD12D2D}" type="pres">
      <dgm:prSet presAssocID="{3315DEF0-8AB0-4543-A1A6-62BD80EFB5FD}" presName="sibTrans" presStyleLbl="sibTrans2D1" presStyleIdx="2" presStyleCnt="3"/>
      <dgm:spPr/>
      <dgm:t>
        <a:bodyPr/>
        <a:lstStyle/>
        <a:p>
          <a:endParaRPr lang="en-US"/>
        </a:p>
      </dgm:t>
    </dgm:pt>
    <dgm:pt modelId="{D4D8D8F5-22FB-48F3-B6C0-8C982C44CD88}" type="pres">
      <dgm:prSet presAssocID="{3315DEF0-8AB0-4543-A1A6-62BD80EFB5FD}" presName="connectorText" presStyleLbl="sibTrans2D1" presStyleIdx="2" presStyleCnt="3"/>
      <dgm:spPr/>
      <dgm:t>
        <a:bodyPr/>
        <a:lstStyle/>
        <a:p>
          <a:endParaRPr lang="en-US"/>
        </a:p>
      </dgm:t>
    </dgm:pt>
    <dgm:pt modelId="{98A6405B-91FE-4F1B-A946-562CBB87D609}" type="pres">
      <dgm:prSet presAssocID="{D6FBCE24-8155-48B7-A131-3DC683B53A74}" presName="node" presStyleLbl="node1" presStyleIdx="3" presStyleCnt="4">
        <dgm:presLayoutVars>
          <dgm:bulletEnabled val="1"/>
        </dgm:presLayoutVars>
      </dgm:prSet>
      <dgm:spPr/>
      <dgm:t>
        <a:bodyPr/>
        <a:lstStyle/>
        <a:p>
          <a:endParaRPr lang="en-US"/>
        </a:p>
      </dgm:t>
    </dgm:pt>
  </dgm:ptLst>
  <dgm:cxnLst>
    <dgm:cxn modelId="{98127867-A6B9-4318-AB0A-0BEB826F7175}" srcId="{E66832B6-E5F2-4713-A032-6F459007E9EB}" destId="{8E16FA7C-D93D-4A90-A097-8F072BBF5FE9}" srcOrd="1" destOrd="0" parTransId="{4C785D7D-8116-4F72-BF25-AC8B0F132280}" sibTransId="{C8FED65A-A960-4AB5-937F-57B079BA61F4}"/>
    <dgm:cxn modelId="{AEFD45D6-0AB3-45BF-81C4-87D8FA9724DE}" srcId="{E66832B6-E5F2-4713-A032-6F459007E9EB}" destId="{76609FA6-3661-4114-BC3C-FB465A905B78}" srcOrd="2" destOrd="0" parTransId="{AF992DFA-99F0-497B-9426-AFC1254D4387}" sibTransId="{3315DEF0-8AB0-4543-A1A6-62BD80EFB5FD}"/>
    <dgm:cxn modelId="{F6900A6C-BA57-48BB-8352-3782B028150E}" type="presOf" srcId="{3315DEF0-8AB0-4543-A1A6-62BD80EFB5FD}" destId="{01AEC8BE-3E87-4562-816A-B562DAD12D2D}" srcOrd="0" destOrd="0" presId="urn:microsoft.com/office/officeart/2005/8/layout/process2"/>
    <dgm:cxn modelId="{3D8E513A-7DCE-413B-8A3B-4FD661F7D512}" type="presOf" srcId="{D6FBCE24-8155-48B7-A131-3DC683B53A74}" destId="{98A6405B-91FE-4F1B-A946-562CBB87D609}" srcOrd="0" destOrd="0" presId="urn:microsoft.com/office/officeart/2005/8/layout/process2"/>
    <dgm:cxn modelId="{5C403CC1-F649-44B6-9F8A-EE81E2BCCA59}" type="presOf" srcId="{C8FED65A-A960-4AB5-937F-57B079BA61F4}" destId="{76F797CA-43C6-4782-8700-FD7338095938}" srcOrd="0" destOrd="0" presId="urn:microsoft.com/office/officeart/2005/8/layout/process2"/>
    <dgm:cxn modelId="{A8C3A85A-A3E5-47E8-80A3-0DE43A436651}" type="presOf" srcId="{3315DEF0-8AB0-4543-A1A6-62BD80EFB5FD}" destId="{D4D8D8F5-22FB-48F3-B6C0-8C982C44CD88}" srcOrd="1" destOrd="0" presId="urn:microsoft.com/office/officeart/2005/8/layout/process2"/>
    <dgm:cxn modelId="{0567B396-46D2-4AAC-B7D7-BEB88318B781}" type="presOf" srcId="{D47535A5-83BE-49E4-A443-FB8455075592}" destId="{D0183646-2947-4DB5-9EFC-9B76F97C6428}" srcOrd="1" destOrd="0" presId="urn:microsoft.com/office/officeart/2005/8/layout/process2"/>
    <dgm:cxn modelId="{8BFF4B7C-8EB0-405C-9120-E1DD31A12251}" type="presOf" srcId="{D47535A5-83BE-49E4-A443-FB8455075592}" destId="{EC5DFE1F-70E8-4B9A-93C9-E5C61793E07C}" srcOrd="0" destOrd="0" presId="urn:microsoft.com/office/officeart/2005/8/layout/process2"/>
    <dgm:cxn modelId="{495DAA48-D12D-4E8B-B43A-80084E662CB8}" type="presOf" srcId="{71A4F5E1-1BCC-4CE8-890F-66580927AB9F}" destId="{7E72B21C-061B-443C-B871-5C8128767CAF}" srcOrd="0" destOrd="0" presId="urn:microsoft.com/office/officeart/2005/8/layout/process2"/>
    <dgm:cxn modelId="{97474478-00DE-4BAE-AA6E-562D428B5D23}" srcId="{E66832B6-E5F2-4713-A032-6F459007E9EB}" destId="{71A4F5E1-1BCC-4CE8-890F-66580927AB9F}" srcOrd="0" destOrd="0" parTransId="{4A71690F-687E-4B05-88A8-45EA98189CF8}" sibTransId="{D47535A5-83BE-49E4-A443-FB8455075592}"/>
    <dgm:cxn modelId="{B8DF5B98-FA1D-4C16-9A00-19F8A2F5D00B}" srcId="{E66832B6-E5F2-4713-A032-6F459007E9EB}" destId="{D6FBCE24-8155-48B7-A131-3DC683B53A74}" srcOrd="3" destOrd="0" parTransId="{7F0463C6-7006-455D-944B-FC0076D6BB8E}" sibTransId="{D0DFAD3A-6544-4DBE-8985-F9A75A5B5F8E}"/>
    <dgm:cxn modelId="{FF3A7ACA-4A3B-4282-A534-8A9D75DBCB53}" type="presOf" srcId="{8E16FA7C-D93D-4A90-A097-8F072BBF5FE9}" destId="{3CC9A585-7B4A-4EEE-BE9E-DDF5935D19D7}" srcOrd="0" destOrd="0" presId="urn:microsoft.com/office/officeart/2005/8/layout/process2"/>
    <dgm:cxn modelId="{9E689790-5AA9-42F3-80C9-FDF48A4279A0}" type="presOf" srcId="{C8FED65A-A960-4AB5-937F-57B079BA61F4}" destId="{1938BCC8-73B4-4EBC-AFA0-81CE10382015}" srcOrd="1" destOrd="0" presId="urn:microsoft.com/office/officeart/2005/8/layout/process2"/>
    <dgm:cxn modelId="{82160582-6356-4FA6-99F3-555EA04997B3}" type="presOf" srcId="{76609FA6-3661-4114-BC3C-FB465A905B78}" destId="{B3708861-4520-40CD-808D-F05F0D54C7D7}" srcOrd="0" destOrd="0" presId="urn:microsoft.com/office/officeart/2005/8/layout/process2"/>
    <dgm:cxn modelId="{5BAE52F8-76D6-48A6-8B98-1B2045DCD7E2}" type="presOf" srcId="{E66832B6-E5F2-4713-A032-6F459007E9EB}" destId="{E40AD194-2EB1-4F5B-B283-63D13E3D4A66}" srcOrd="0" destOrd="0" presId="urn:microsoft.com/office/officeart/2005/8/layout/process2"/>
    <dgm:cxn modelId="{CE63BB47-CEC2-4197-A97F-5CD338E6EA30}" type="presParOf" srcId="{E40AD194-2EB1-4F5B-B283-63D13E3D4A66}" destId="{7E72B21C-061B-443C-B871-5C8128767CAF}" srcOrd="0" destOrd="0" presId="urn:microsoft.com/office/officeart/2005/8/layout/process2"/>
    <dgm:cxn modelId="{042B6D81-D575-419B-8A3A-DE8D573F9735}" type="presParOf" srcId="{E40AD194-2EB1-4F5B-B283-63D13E3D4A66}" destId="{EC5DFE1F-70E8-4B9A-93C9-E5C61793E07C}" srcOrd="1" destOrd="0" presId="urn:microsoft.com/office/officeart/2005/8/layout/process2"/>
    <dgm:cxn modelId="{3E165F43-9DCC-49BB-A649-8E8D1CD8323B}" type="presParOf" srcId="{EC5DFE1F-70E8-4B9A-93C9-E5C61793E07C}" destId="{D0183646-2947-4DB5-9EFC-9B76F97C6428}" srcOrd="0" destOrd="0" presId="urn:microsoft.com/office/officeart/2005/8/layout/process2"/>
    <dgm:cxn modelId="{DDD68F76-1448-4F6C-8216-B3849072D684}" type="presParOf" srcId="{E40AD194-2EB1-4F5B-B283-63D13E3D4A66}" destId="{3CC9A585-7B4A-4EEE-BE9E-DDF5935D19D7}" srcOrd="2" destOrd="0" presId="urn:microsoft.com/office/officeart/2005/8/layout/process2"/>
    <dgm:cxn modelId="{0F434D25-A7F1-4EDF-AB0D-35C8FFAFBD17}" type="presParOf" srcId="{E40AD194-2EB1-4F5B-B283-63D13E3D4A66}" destId="{76F797CA-43C6-4782-8700-FD7338095938}" srcOrd="3" destOrd="0" presId="urn:microsoft.com/office/officeart/2005/8/layout/process2"/>
    <dgm:cxn modelId="{D659EBBE-860F-459D-AA9B-EE59F2B68EFA}" type="presParOf" srcId="{76F797CA-43C6-4782-8700-FD7338095938}" destId="{1938BCC8-73B4-4EBC-AFA0-81CE10382015}" srcOrd="0" destOrd="0" presId="urn:microsoft.com/office/officeart/2005/8/layout/process2"/>
    <dgm:cxn modelId="{20A77851-D5D7-43DA-B374-4426BB36ACBC}" type="presParOf" srcId="{E40AD194-2EB1-4F5B-B283-63D13E3D4A66}" destId="{B3708861-4520-40CD-808D-F05F0D54C7D7}" srcOrd="4" destOrd="0" presId="urn:microsoft.com/office/officeart/2005/8/layout/process2"/>
    <dgm:cxn modelId="{7AB0144E-8EBA-4C64-97AB-8FD652F3BAE4}" type="presParOf" srcId="{E40AD194-2EB1-4F5B-B283-63D13E3D4A66}" destId="{01AEC8BE-3E87-4562-816A-B562DAD12D2D}" srcOrd="5" destOrd="0" presId="urn:microsoft.com/office/officeart/2005/8/layout/process2"/>
    <dgm:cxn modelId="{ED01E2BA-F010-44FB-AAB7-AD472DEF6327}" type="presParOf" srcId="{01AEC8BE-3E87-4562-816A-B562DAD12D2D}" destId="{D4D8D8F5-22FB-48F3-B6C0-8C982C44CD88}" srcOrd="0" destOrd="0" presId="urn:microsoft.com/office/officeart/2005/8/layout/process2"/>
    <dgm:cxn modelId="{B4FB7A05-F4BC-4460-A188-20B37AEC0738}" type="presParOf" srcId="{E40AD194-2EB1-4F5B-B283-63D13E3D4A66}" destId="{98A6405B-91FE-4F1B-A946-562CBB87D609}"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3026622" cy="463550"/>
          </a:xfrm>
          <a:prstGeom prst="rect">
            <a:avLst/>
          </a:prstGeom>
          <a:noFill/>
          <a:ln>
            <a:noFill/>
          </a:ln>
          <a:extLst>
            <a:ext uri="{FAA26D3D-D897-4be2-8F04-BA451C77F1D7}"/>
          </a:extLst>
        </p:spPr>
        <p:txBody>
          <a:bodyPr vert="horz" wrap="square" lIns="91345" tIns="45675" rIns="91345" bIns="45675"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38595" name="Rectangle 3"/>
          <p:cNvSpPr>
            <a:spLocks noGrp="1" noChangeArrowheads="1"/>
          </p:cNvSpPr>
          <p:nvPr>
            <p:ph type="dt" sz="quarter" idx="1"/>
          </p:nvPr>
        </p:nvSpPr>
        <p:spPr bwMode="auto">
          <a:xfrm>
            <a:off x="3956795" y="0"/>
            <a:ext cx="3026622" cy="463550"/>
          </a:xfrm>
          <a:prstGeom prst="rect">
            <a:avLst/>
          </a:prstGeom>
          <a:noFill/>
          <a:ln>
            <a:noFill/>
          </a:ln>
          <a:extLst>
            <a:ext uri="{FAA26D3D-D897-4be2-8F04-BA451C77F1D7}"/>
          </a:extLst>
        </p:spPr>
        <p:txBody>
          <a:bodyPr vert="horz" wrap="square" lIns="91345" tIns="45675" rIns="91345" bIns="45675" numCol="1" anchor="t" anchorCtr="0" compatLnSpc="1">
            <a:prstTxWarp prst="textNoShape">
              <a:avLst/>
            </a:prstTxWarp>
          </a:bodyPr>
          <a:lstStyle>
            <a:lvl1pPr algn="r">
              <a:defRPr sz="1200">
                <a:latin typeface="Arial" pitchFamily="34" charset="0"/>
              </a:defRPr>
            </a:lvl1pPr>
          </a:lstStyle>
          <a:p>
            <a:pPr>
              <a:defRPr/>
            </a:pPr>
            <a:fld id="{A97CA441-BB9F-4ABE-97B6-E20634054BDC}" type="datetime1">
              <a:rPr lang="en-US"/>
              <a:pPr>
                <a:defRPr/>
              </a:pPr>
              <a:t>8/20/2014</a:t>
            </a:fld>
            <a:endParaRPr lang="en-US"/>
          </a:p>
        </p:txBody>
      </p:sp>
      <p:sp>
        <p:nvSpPr>
          <p:cNvPr id="238596" name="Rectangle 4"/>
          <p:cNvSpPr>
            <a:spLocks noGrp="1" noChangeArrowheads="1"/>
          </p:cNvSpPr>
          <p:nvPr>
            <p:ph type="ftr" sz="quarter" idx="2"/>
          </p:nvPr>
        </p:nvSpPr>
        <p:spPr bwMode="auto">
          <a:xfrm>
            <a:off x="1" y="8818563"/>
            <a:ext cx="3026622" cy="463550"/>
          </a:xfrm>
          <a:prstGeom prst="rect">
            <a:avLst/>
          </a:prstGeom>
          <a:noFill/>
          <a:ln>
            <a:noFill/>
          </a:ln>
          <a:extLst>
            <a:ext uri="{FAA26D3D-D897-4be2-8F04-BA451C77F1D7}"/>
          </a:extLst>
        </p:spPr>
        <p:txBody>
          <a:bodyPr vert="horz" wrap="square" lIns="91345" tIns="45675" rIns="91345" bIns="45675"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38597" name="Rectangle 5"/>
          <p:cNvSpPr>
            <a:spLocks noGrp="1" noChangeArrowheads="1"/>
          </p:cNvSpPr>
          <p:nvPr>
            <p:ph type="sldNum" sz="quarter" idx="3"/>
          </p:nvPr>
        </p:nvSpPr>
        <p:spPr bwMode="auto">
          <a:xfrm>
            <a:off x="3956795" y="8818563"/>
            <a:ext cx="3026622" cy="463550"/>
          </a:xfrm>
          <a:prstGeom prst="rect">
            <a:avLst/>
          </a:prstGeom>
          <a:noFill/>
          <a:ln>
            <a:noFill/>
          </a:ln>
          <a:extLst/>
        </p:spPr>
        <p:txBody>
          <a:bodyPr vert="horz" wrap="square" lIns="91345" tIns="45675" rIns="91345" bIns="45675" numCol="1" anchor="b" anchorCtr="0" compatLnSpc="1">
            <a:prstTxWarp prst="textNoShape">
              <a:avLst/>
            </a:prstTxWarp>
          </a:bodyPr>
          <a:lstStyle>
            <a:lvl1pPr algn="r">
              <a:defRPr sz="1200">
                <a:latin typeface="Arial" pitchFamily="34" charset="0"/>
              </a:defRPr>
            </a:lvl1pPr>
          </a:lstStyle>
          <a:p>
            <a:pPr>
              <a:defRPr/>
            </a:pPr>
            <a:fld id="{4F42DA96-2A0E-43E0-B7F1-56727CF2E847}" type="slidenum">
              <a:rPr lang="en-US"/>
              <a:pPr>
                <a:defRPr/>
              </a:pPr>
              <a:t>‹#›</a:t>
            </a:fld>
            <a:endParaRPr lang="en-US"/>
          </a:p>
        </p:txBody>
      </p:sp>
    </p:spTree>
    <p:extLst>
      <p:ext uri="{BB962C8B-B14F-4D97-AF65-F5344CB8AC3E}">
        <p14:creationId xmlns="" xmlns:p14="http://schemas.microsoft.com/office/powerpoint/2010/main" val="1280971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26622" cy="463550"/>
          </a:xfrm>
          <a:prstGeom prst="rect">
            <a:avLst/>
          </a:prstGeom>
          <a:noFill/>
          <a:ln>
            <a:noFill/>
          </a:ln>
          <a:extLst>
            <a:ext uri="{FAA26D3D-D897-4be2-8F04-BA451C77F1D7}"/>
          </a:extLst>
        </p:spPr>
        <p:txBody>
          <a:bodyPr vert="horz" wrap="square" lIns="92909" tIns="46453" rIns="92909" bIns="46453" numCol="1" anchor="t" anchorCtr="0" compatLnSpc="1">
            <a:prstTxWarp prst="textNoShape">
              <a:avLst/>
            </a:prstTxWarp>
          </a:bodyPr>
          <a:lstStyle>
            <a:lvl1pPr defTabSz="929520">
              <a:defRPr sz="1200">
                <a:latin typeface="Arial" charset="0"/>
                <a:ea typeface="ＭＳ Ｐゴシック" charset="0"/>
                <a:cs typeface="+mn-cs"/>
              </a:defRPr>
            </a:lvl1pPr>
          </a:lstStyle>
          <a:p>
            <a:pPr>
              <a:defRPr/>
            </a:pPr>
            <a:endParaRPr lang="en-US"/>
          </a:p>
        </p:txBody>
      </p:sp>
      <p:sp>
        <p:nvSpPr>
          <p:cNvPr id="7171" name="Rectangle 3"/>
          <p:cNvSpPr>
            <a:spLocks noGrp="1" noChangeArrowheads="1"/>
          </p:cNvSpPr>
          <p:nvPr>
            <p:ph type="dt" idx="1"/>
          </p:nvPr>
        </p:nvSpPr>
        <p:spPr bwMode="auto">
          <a:xfrm>
            <a:off x="3956795" y="0"/>
            <a:ext cx="3026622" cy="463550"/>
          </a:xfrm>
          <a:prstGeom prst="rect">
            <a:avLst/>
          </a:prstGeom>
          <a:noFill/>
          <a:ln>
            <a:noFill/>
          </a:ln>
          <a:extLst>
            <a:ext uri="{FAA26D3D-D897-4be2-8F04-BA451C77F1D7}"/>
          </a:extLst>
        </p:spPr>
        <p:txBody>
          <a:bodyPr vert="horz" wrap="square" lIns="92909" tIns="46453" rIns="92909" bIns="46453" numCol="1" anchor="t" anchorCtr="0" compatLnSpc="1">
            <a:prstTxWarp prst="textNoShape">
              <a:avLst/>
            </a:prstTxWarp>
          </a:bodyPr>
          <a:lstStyle>
            <a:lvl1pPr algn="r" defTabSz="929520">
              <a:defRPr sz="1200">
                <a:latin typeface="Arial" pitchFamily="34" charset="0"/>
              </a:defRPr>
            </a:lvl1pPr>
          </a:lstStyle>
          <a:p>
            <a:pPr>
              <a:defRPr/>
            </a:pPr>
            <a:fld id="{75FD86CD-C63C-4B0B-BE2B-6169A94B80E9}" type="datetime1">
              <a:rPr lang="en-US"/>
              <a:pPr>
                <a:defRPr/>
              </a:pPr>
              <a:t>8/20/2014</a:t>
            </a:fld>
            <a:endParaRPr lang="en-US"/>
          </a:p>
        </p:txBody>
      </p:sp>
      <p:sp>
        <p:nvSpPr>
          <p:cNvPr id="7782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8819" y="4410076"/>
            <a:ext cx="5587366" cy="4176713"/>
          </a:xfrm>
          <a:prstGeom prst="rect">
            <a:avLst/>
          </a:prstGeom>
          <a:noFill/>
          <a:ln>
            <a:noFill/>
          </a:ln>
          <a:extLst>
            <a:ext uri="{FAA26D3D-D897-4be2-8F04-BA451C77F1D7}"/>
          </a:extLst>
        </p:spPr>
        <p:txBody>
          <a:bodyPr vert="horz" wrap="square" lIns="92909" tIns="46453" rIns="92909" bIns="464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18563"/>
            <a:ext cx="3026622" cy="463550"/>
          </a:xfrm>
          <a:prstGeom prst="rect">
            <a:avLst/>
          </a:prstGeom>
          <a:noFill/>
          <a:ln>
            <a:noFill/>
          </a:ln>
          <a:extLst>
            <a:ext uri="{FAA26D3D-D897-4be2-8F04-BA451C77F1D7}"/>
          </a:extLst>
        </p:spPr>
        <p:txBody>
          <a:bodyPr vert="horz" wrap="square" lIns="92909" tIns="46453" rIns="92909" bIns="46453" numCol="1" anchor="b" anchorCtr="0" compatLnSpc="1">
            <a:prstTxWarp prst="textNoShape">
              <a:avLst/>
            </a:prstTxWarp>
          </a:bodyPr>
          <a:lstStyle>
            <a:lvl1pPr defTabSz="929520">
              <a:defRPr sz="1200">
                <a:latin typeface="Arial" charset="0"/>
                <a:ea typeface="ＭＳ Ｐゴシック"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956795" y="8818563"/>
            <a:ext cx="3026622" cy="463550"/>
          </a:xfrm>
          <a:prstGeom prst="rect">
            <a:avLst/>
          </a:prstGeom>
          <a:noFill/>
          <a:ln>
            <a:noFill/>
          </a:ln>
          <a:extLst>
            <a:ext uri="{FAA26D3D-D897-4be2-8F04-BA451C77F1D7}"/>
          </a:extLst>
        </p:spPr>
        <p:txBody>
          <a:bodyPr vert="horz" wrap="square" lIns="92909" tIns="46453" rIns="92909" bIns="46453" numCol="1" anchor="b" anchorCtr="0" compatLnSpc="1">
            <a:prstTxWarp prst="textNoShape">
              <a:avLst/>
            </a:prstTxWarp>
          </a:bodyPr>
          <a:lstStyle>
            <a:lvl1pPr algn="r" defTabSz="929520">
              <a:defRPr sz="1200">
                <a:latin typeface="Arial" pitchFamily="34" charset="0"/>
              </a:defRPr>
            </a:lvl1pPr>
          </a:lstStyle>
          <a:p>
            <a:pPr>
              <a:defRPr/>
            </a:pPr>
            <a:fld id="{C328B377-B8D6-46B4-A10D-448433F59D6A}" type="slidenum">
              <a:rPr lang="en-US"/>
              <a:pPr>
                <a:defRPr/>
              </a:pPr>
              <a:t>‹#›</a:t>
            </a:fld>
            <a:endParaRPr lang="en-US"/>
          </a:p>
        </p:txBody>
      </p:sp>
    </p:spTree>
    <p:extLst>
      <p:ext uri="{BB962C8B-B14F-4D97-AF65-F5344CB8AC3E}">
        <p14:creationId xmlns="" xmlns:p14="http://schemas.microsoft.com/office/powerpoint/2010/main" val="415974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79C5632F-8ABF-444D-AA4E-9497E3216BE2}" type="slidenum">
              <a:rPr lang="en-US" smtClean="0"/>
              <a:pPr/>
              <a:t>39</a:t>
            </a:fld>
            <a:endParaRPr lang="en-US" smtClean="0"/>
          </a:p>
        </p:txBody>
      </p:sp>
      <p:sp>
        <p:nvSpPr>
          <p:cNvPr id="119811" name="Rectangle 7"/>
          <p:cNvSpPr txBox="1">
            <a:spLocks noGrp="1" noChangeArrowheads="1"/>
          </p:cNvSpPr>
          <p:nvPr/>
        </p:nvSpPr>
        <p:spPr bwMode="auto">
          <a:xfrm>
            <a:off x="3956795" y="8818563"/>
            <a:ext cx="3026622" cy="463550"/>
          </a:xfrm>
          <a:prstGeom prst="rect">
            <a:avLst/>
          </a:prstGeom>
          <a:noFill/>
          <a:ln w="9525">
            <a:noFill/>
            <a:miter lim="800000"/>
            <a:headEnd/>
            <a:tailEnd/>
          </a:ln>
        </p:spPr>
        <p:txBody>
          <a:bodyPr lIns="92909" tIns="46453" rIns="92909" bIns="46453" anchor="b"/>
          <a:lstStyle/>
          <a:p>
            <a:pPr algn="r" defTabSz="929520"/>
            <a:fld id="{1461D32D-F640-4DFF-9A0A-F7451C69B943}" type="slidenum">
              <a:rPr lang="en-US" sz="1200">
                <a:latin typeface="Arial" pitchFamily="34" charset="0"/>
              </a:rPr>
              <a:pPr algn="r" defTabSz="929520"/>
              <a:t>39</a:t>
            </a:fld>
            <a:endParaRPr lang="en-US" sz="1200" dirty="0">
              <a:latin typeface="Arial" pitchFamily="34" charset="0"/>
            </a:endParaRPr>
          </a:p>
        </p:txBody>
      </p:sp>
      <p:sp>
        <p:nvSpPr>
          <p:cNvPr id="119812" name="Rectangle 2"/>
          <p:cNvSpPr>
            <a:spLocks noGrp="1" noRot="1" noChangeAspect="1" noChangeArrowheads="1" noTextEdit="1"/>
          </p:cNvSpPr>
          <p:nvPr>
            <p:ph type="sldImg"/>
          </p:nvPr>
        </p:nvSpPr>
        <p:spPr>
          <a:xfrm>
            <a:off x="1158875" y="684213"/>
            <a:ext cx="4667250" cy="3500437"/>
          </a:xfrm>
          <a:ln/>
        </p:spPr>
      </p:sp>
      <p:sp>
        <p:nvSpPr>
          <p:cNvPr id="119813" name="Rectangle 3"/>
          <p:cNvSpPr>
            <a:spLocks noGrp="1" noChangeArrowheads="1"/>
          </p:cNvSpPr>
          <p:nvPr>
            <p:ph type="body" idx="1"/>
          </p:nvPr>
        </p:nvSpPr>
        <p:spPr>
          <a:xfrm>
            <a:off x="911157" y="4411664"/>
            <a:ext cx="5162688" cy="4187825"/>
          </a:xfrm>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79C5632F-8ABF-444D-AA4E-9497E3216BE2}" type="slidenum">
              <a:rPr lang="en-US" smtClean="0"/>
              <a:pPr/>
              <a:t>45</a:t>
            </a:fld>
            <a:endParaRPr lang="en-US" smtClean="0"/>
          </a:p>
        </p:txBody>
      </p:sp>
      <p:sp>
        <p:nvSpPr>
          <p:cNvPr id="119811" name="Rectangle 7"/>
          <p:cNvSpPr txBox="1">
            <a:spLocks noGrp="1" noChangeArrowheads="1"/>
          </p:cNvSpPr>
          <p:nvPr/>
        </p:nvSpPr>
        <p:spPr bwMode="auto">
          <a:xfrm>
            <a:off x="3956795" y="8818563"/>
            <a:ext cx="3026622" cy="463550"/>
          </a:xfrm>
          <a:prstGeom prst="rect">
            <a:avLst/>
          </a:prstGeom>
          <a:noFill/>
          <a:ln w="9525">
            <a:noFill/>
            <a:miter lim="800000"/>
            <a:headEnd/>
            <a:tailEnd/>
          </a:ln>
        </p:spPr>
        <p:txBody>
          <a:bodyPr lIns="92909" tIns="46453" rIns="92909" bIns="46453" anchor="b"/>
          <a:lstStyle/>
          <a:p>
            <a:pPr algn="r" defTabSz="929520"/>
            <a:fld id="{1461D32D-F640-4DFF-9A0A-F7451C69B943}" type="slidenum">
              <a:rPr lang="en-US" sz="1200">
                <a:latin typeface="Arial" pitchFamily="34" charset="0"/>
              </a:rPr>
              <a:pPr algn="r" defTabSz="929520"/>
              <a:t>45</a:t>
            </a:fld>
            <a:endParaRPr lang="en-US" sz="1200" dirty="0">
              <a:latin typeface="Arial" pitchFamily="34" charset="0"/>
            </a:endParaRPr>
          </a:p>
        </p:txBody>
      </p:sp>
      <p:sp>
        <p:nvSpPr>
          <p:cNvPr id="119812" name="Rectangle 2"/>
          <p:cNvSpPr>
            <a:spLocks noGrp="1" noRot="1" noChangeAspect="1" noChangeArrowheads="1" noTextEdit="1"/>
          </p:cNvSpPr>
          <p:nvPr>
            <p:ph type="sldImg"/>
          </p:nvPr>
        </p:nvSpPr>
        <p:spPr>
          <a:xfrm>
            <a:off x="1158875" y="684213"/>
            <a:ext cx="4667250" cy="3500437"/>
          </a:xfrm>
          <a:ln/>
        </p:spPr>
      </p:sp>
      <p:sp>
        <p:nvSpPr>
          <p:cNvPr id="119813" name="Rectangle 3"/>
          <p:cNvSpPr>
            <a:spLocks noGrp="1" noChangeArrowheads="1"/>
          </p:cNvSpPr>
          <p:nvPr>
            <p:ph type="body" idx="1"/>
          </p:nvPr>
        </p:nvSpPr>
        <p:spPr>
          <a:xfrm>
            <a:off x="911157" y="4411664"/>
            <a:ext cx="5162688" cy="4187825"/>
          </a:xfrm>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536F1820-59D8-4275-A780-FAE58D9C71DE}"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703104-1032-4436-9C1F-2D76C18975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905B639-E598-447A-9FBF-DD5AC1A59B9E}"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6F90767-A7D4-44A3-BE93-39422DAC6B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304800"/>
            <a:ext cx="2044700"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304800"/>
            <a:ext cx="598328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93BAE84-C5C7-4CB3-B453-B809678334C4}"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437637D-EBF8-4389-9565-5054C51009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04800" y="6407150"/>
            <a:ext cx="1873250" cy="304800"/>
          </a:xfrm>
          <a:prstGeom prst="rect">
            <a:avLst/>
          </a:prstGeom>
        </p:spPr>
        <p:txBody>
          <a:bodyPr lIns="82048" tIns="41025" rIns="82048" bIns="41025"/>
          <a:lstStyle>
            <a:lvl1pPr>
              <a:defRPr/>
            </a:lvl1pPr>
          </a:lstStyle>
          <a:p>
            <a:pPr>
              <a:defRPr/>
            </a:pPr>
            <a:fld id="{43474118-6D82-467F-BCDA-018C75C63D3F}" type="datetime1">
              <a:rPr lang="en-US" smtClean="0"/>
              <a:pPr>
                <a:defRPr/>
              </a:pPr>
              <a:t>8/20/2014</a:t>
            </a:fld>
            <a:endParaRPr lang="en-US" dirty="0"/>
          </a:p>
        </p:txBody>
      </p:sp>
      <p:sp>
        <p:nvSpPr>
          <p:cNvPr id="5" name="Rectangle 6"/>
          <p:cNvSpPr>
            <a:spLocks noGrp="1" noChangeArrowheads="1"/>
          </p:cNvSpPr>
          <p:nvPr>
            <p:ph type="ftr" sz="quarter" idx="11"/>
          </p:nvPr>
        </p:nvSpPr>
        <p:spPr>
          <a:xfrm>
            <a:off x="3125789" y="6407150"/>
            <a:ext cx="2906712" cy="304800"/>
          </a:xfrm>
          <a:prstGeom prst="rect">
            <a:avLst/>
          </a:prstGeom>
        </p:spPr>
        <p:txBody>
          <a:bodyPr lIns="82048" tIns="41025" rIns="82048" bIns="41025"/>
          <a:lstStyle>
            <a:lvl1pPr>
              <a:defRPr/>
            </a:lvl1pPr>
          </a:lstStyle>
          <a:p>
            <a:pPr>
              <a:defRPr/>
            </a:pP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r>
              <a:rPr lang="en-US" dirty="0"/>
              <a:t>Page </a:t>
            </a:r>
            <a:fld id="{E55767D1-79AD-475D-8577-083A5C2D6AA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602865"/>
            <a:ext cx="7772400" cy="1616677"/>
          </a:xfrm>
        </p:spPr>
        <p:txBody>
          <a:bodyPr/>
          <a:lstStyle>
            <a:lvl1pPr algn="ctr">
              <a:defRPr sz="4000" baseline="0">
                <a:solidFill>
                  <a:srgbClr val="003B76"/>
                </a:solidFill>
                <a:latin typeface="Trebuchet MS" pitchFamily="34" charset="0"/>
              </a:defRPr>
            </a:lvl1pPr>
          </a:lstStyle>
          <a:p>
            <a:r>
              <a:rPr lang="en-US" smtClean="0"/>
              <a:t>Click to edit Master title style</a:t>
            </a:r>
            <a:endParaRPr lang="en-US" dirty="0"/>
          </a:p>
        </p:txBody>
      </p:sp>
      <p:sp>
        <p:nvSpPr>
          <p:cNvPr id="128003" name="Rectangle 3"/>
          <p:cNvSpPr>
            <a:spLocks noGrp="1" noChangeArrowheads="1"/>
          </p:cNvSpPr>
          <p:nvPr>
            <p:ph type="subTitle" idx="1"/>
          </p:nvPr>
        </p:nvSpPr>
        <p:spPr>
          <a:xfrm>
            <a:off x="1371600" y="4680659"/>
            <a:ext cx="6400800" cy="1204823"/>
          </a:xfrm>
        </p:spPr>
        <p:txBody>
          <a:bodyPr/>
          <a:lstStyle>
            <a:lvl1pPr marL="0" indent="0" algn="ctr">
              <a:buFontTx/>
              <a:buNone/>
              <a:defRPr>
                <a:solidFill>
                  <a:schemeClr val="bg2">
                    <a:lumMod val="75000"/>
                  </a:schemeClr>
                </a:solidFill>
              </a:defRPr>
            </a:lvl1pPr>
          </a:lstStyle>
          <a:p>
            <a:r>
              <a:rPr lang="en-US" smtClean="0"/>
              <a:t>Click to edit Master subtitle style</a:t>
            </a:r>
            <a:endParaRPr lang="en-US" dirty="0"/>
          </a:p>
        </p:txBody>
      </p:sp>
      <p:sp>
        <p:nvSpPr>
          <p:cNvPr id="128005" name="Rectangle 5"/>
          <p:cNvSpPr>
            <a:spLocks noGrp="1" noChangeArrowheads="1"/>
          </p:cNvSpPr>
          <p:nvPr>
            <p:ph type="ftr" sz="quarter" idx="3"/>
          </p:nvPr>
        </p:nvSpPr>
        <p:spPr>
          <a:xfrm>
            <a:off x="685800" y="6245225"/>
            <a:ext cx="2895600" cy="476250"/>
          </a:xfrm>
          <a:prstGeom prst="rect">
            <a:avLst/>
          </a:prstGeom>
        </p:spPr>
        <p:txBody>
          <a:bodyPr/>
          <a:lstStyle>
            <a:lvl1pPr>
              <a:defRPr sz="1000">
                <a:latin typeface="+mn-lt"/>
              </a:defRPr>
            </a:lvl1pPr>
          </a:lstStyle>
          <a:p>
            <a:pPr eaLnBrk="0" hangingPunct="0"/>
            <a:endParaRPr lang="en-US" dirty="0">
              <a:solidFill>
                <a:srgbClr val="1E3868"/>
              </a:solidFill>
              <a:ea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000"/>
            </a:lvl1pPr>
          </a:lstStyle>
          <a:p>
            <a:r>
              <a:rPr kumimoji="0" lang="en-US" sz="3200" b="0" i="0" u="none" strike="noStrike" kern="0" cap="none" spc="0" normalizeH="0" baseline="0" noProof="0" dirty="0" smtClean="0">
                <a:ln>
                  <a:noFill/>
                </a:ln>
                <a:solidFill>
                  <a:srgbClr val="002C58"/>
                </a:solidFill>
                <a:effectLst/>
                <a:uLnTx/>
                <a:uFillTx/>
                <a:latin typeface="+mj-lt"/>
                <a:ea typeface="+mn-ea"/>
                <a:cs typeface="+mn-cs"/>
              </a:rPr>
              <a:t>Click to edit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eaLnBrk="0" hangingPunct="0"/>
            <a:fld id="{CF5802BD-6155-4F03-BB06-6E4692879E19}" type="datetime1">
              <a:rPr lang="en-US" smtClean="0">
                <a:solidFill>
                  <a:srgbClr val="1E3868"/>
                </a:solidFill>
                <a:latin typeface="Times" pitchFamily="18" charset="0"/>
                <a:ea typeface="+mn-ea"/>
              </a:rPr>
              <a:pPr eaLnBrk="0" hangingPunct="0"/>
              <a:t>8/20/2014</a:t>
            </a:fld>
            <a:endParaRPr lang="en-US" dirty="0">
              <a:solidFill>
                <a:srgbClr val="1E3868"/>
              </a:solidFill>
              <a:latin typeface="Times" pitchFamily="18" charset="0"/>
              <a:ea typeface="+mn-ea"/>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0" hangingPunct="0"/>
            <a:endParaRPr lang="en-US" dirty="0">
              <a:solidFill>
                <a:srgbClr val="1E3868"/>
              </a:solidFill>
              <a:latin typeface="Times" pitchFamily="18" charset="0"/>
              <a:ea typeface="+mn-ea"/>
            </a:endParaRPr>
          </a:p>
        </p:txBody>
      </p:sp>
      <p:sp>
        <p:nvSpPr>
          <p:cNvPr id="6" name="Slide Number Placeholder 5"/>
          <p:cNvSpPr>
            <a:spLocks noGrp="1"/>
          </p:cNvSpPr>
          <p:nvPr>
            <p:ph type="sldNum" sz="quarter" idx="12"/>
          </p:nvPr>
        </p:nvSpPr>
        <p:spPr/>
        <p:txBody>
          <a:bodyPr/>
          <a:lstStyle>
            <a:lvl1pPr>
              <a:defRPr/>
            </a:lvl1pPr>
          </a:lstStyle>
          <a:p>
            <a:fld id="{54E3BBDD-1D99-4F01-95DC-19EFD34E1141}"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eaLnBrk="0" hangingPunct="0"/>
            <a:fld id="{EE5268F3-F578-43AE-9AA2-B273F5765E0D}" type="datetime1">
              <a:rPr lang="en-US" smtClean="0">
                <a:solidFill>
                  <a:srgbClr val="1E3868"/>
                </a:solidFill>
                <a:latin typeface="Times" pitchFamily="18" charset="0"/>
                <a:ea typeface="+mn-ea"/>
              </a:rPr>
              <a:pPr eaLnBrk="0" hangingPunct="0"/>
              <a:t>8/20/2014</a:t>
            </a:fld>
            <a:endParaRPr lang="en-US" dirty="0">
              <a:solidFill>
                <a:srgbClr val="1E3868"/>
              </a:solidFill>
              <a:latin typeface="Times" pitchFamily="18" charset="0"/>
              <a:ea typeface="+mn-ea"/>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eaLnBrk="0" hangingPunct="0"/>
            <a:endParaRPr lang="en-US" dirty="0">
              <a:solidFill>
                <a:srgbClr val="1E3868"/>
              </a:solidFill>
              <a:latin typeface="Times" pitchFamily="18" charset="0"/>
              <a:ea typeface="+mn-ea"/>
            </a:endParaRPr>
          </a:p>
        </p:txBody>
      </p:sp>
      <p:sp>
        <p:nvSpPr>
          <p:cNvPr id="5" name="Slide Number Placeholder 4"/>
          <p:cNvSpPr>
            <a:spLocks noGrp="1"/>
          </p:cNvSpPr>
          <p:nvPr>
            <p:ph type="sldNum" sz="quarter" idx="12"/>
          </p:nvPr>
        </p:nvSpPr>
        <p:spPr/>
        <p:txBody>
          <a:bodyPr/>
          <a:lstStyle>
            <a:lvl1pPr>
              <a:defRPr/>
            </a:lvl1pPr>
          </a:lstStyle>
          <a:p>
            <a:fld id="{62BFFB3C-A227-4332-ABC4-C297B9C2B1AC}"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0175026B-0547-4AFC-B65C-8D97C3A76DC7}"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E703104-1032-4436-9C1F-2D76C1897520}"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9716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4795806-187B-4FAC-8118-4C8D18DFB278}"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E29EE1B-D60C-4124-952C-5C593EEEC6E3}"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189617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B00A839-DE91-4906-BA6E-2A083026624B}"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9E88D2-3730-4639-97C9-8C5CDAE44D8D}"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3835756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809750"/>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809750"/>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1B2DD56D-AF88-4AE5-94CF-2409B7C1A10A}" type="datetime1">
              <a:rPr lang="en-US" smtClean="0"/>
              <a:pPr>
                <a:defRPr/>
              </a:pPr>
              <a:t>8/20/2014</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0ED0606-EE78-43E1-82EF-C91329C7198B}"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393809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A0BADDE-9281-45F4-9207-B9CF5C28A4E4}"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E29EE1B-D60C-4124-952C-5C593EEEC6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D2EC3A76-D988-4D5E-9412-786F7A4440C6}" type="datetime1">
              <a:rPr lang="en-US" smtClean="0"/>
              <a:pPr>
                <a:defRPr/>
              </a:pPr>
              <a:t>8/20/2014</a:t>
            </a:fld>
            <a:r>
              <a:rPr lang="en-US" smtClean="0"/>
              <a:t>January </a:t>
            </a:r>
            <a:r>
              <a:rPr lang="en-US"/>
              <a:t>20, 2006</a:t>
            </a: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F0AFC935-9466-4B4F-8EF6-0086E3297EC0}"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2893178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5E133159-9F50-4339-8E9E-3824781B9E2B}" type="datetime1">
              <a:rPr lang="en-US" smtClean="0"/>
              <a:pPr>
                <a:defRPr/>
              </a:pPr>
              <a:t>8/20/2014</a:t>
            </a:fld>
            <a:r>
              <a:rPr lang="en-US" smtClean="0"/>
              <a:t>January </a:t>
            </a:r>
            <a:r>
              <a:rPr lang="en-US"/>
              <a:t>20, 2006</a:t>
            </a: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F3888E2-F8DF-46BE-BE5A-E8481227DEED}"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157666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6D20F8B-8F67-46AE-8281-2507032B333C}" type="datetime1">
              <a:rPr lang="en-US" smtClean="0"/>
              <a:pPr>
                <a:defRPr/>
              </a:pPr>
              <a:t>8/20/2014</a:t>
            </a:fld>
            <a:r>
              <a:rPr lang="en-US" smtClean="0"/>
              <a:t>January </a:t>
            </a:r>
            <a:r>
              <a:rPr lang="en-US"/>
              <a:t>20, 2006</a:t>
            </a: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B2FE939-2E9B-492F-9877-C58DC001F126}"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148390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F37FC29-BC03-4C66-AEFC-9D32D5F92222}" type="datetime1">
              <a:rPr lang="en-US" smtClean="0"/>
              <a:pPr>
                <a:defRPr/>
              </a:pPr>
              <a:t>8/20/2014</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D85D59-5B16-4594-9540-E4B23B9DEFC4}"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2039964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46FD80A-7576-4A50-BF97-C019F4BAC0C7}" type="datetime1">
              <a:rPr lang="en-US" smtClean="0"/>
              <a:pPr>
                <a:defRPr/>
              </a:pPr>
              <a:t>8/20/2014</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B0CEFAB-C656-4DEE-AADE-4BD2A9CB3B7E}"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2907985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3E25D98-045F-412D-875F-3A86FA8ECC92}"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6F90767-A7D4-44A3-BE93-39422DAC6B18}"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2330207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304800"/>
            <a:ext cx="2044700"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304800"/>
            <a:ext cx="598328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2A69AEB-FE23-4AAE-8267-E86B65A23352}"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4C"/>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437637D-EBF8-4389-9565-5054C510091C}" type="slidenum">
              <a:rPr lang="en-US">
                <a:solidFill>
                  <a:srgbClr val="00004C"/>
                </a:solidFill>
              </a:rPr>
              <a:pPr>
                <a:defRPr/>
              </a:pPr>
              <a:t>‹#›</a:t>
            </a:fld>
            <a:endParaRPr lang="en-US">
              <a:solidFill>
                <a:srgbClr val="00004C"/>
              </a:solidFill>
            </a:endParaRPr>
          </a:p>
        </p:txBody>
      </p:sp>
    </p:spTree>
    <p:extLst>
      <p:ext uri="{BB962C8B-B14F-4D97-AF65-F5344CB8AC3E}">
        <p14:creationId xmlns="" xmlns:p14="http://schemas.microsoft.com/office/powerpoint/2010/main" val="140492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04800" y="6407150"/>
            <a:ext cx="1873250" cy="304800"/>
          </a:xfrm>
          <a:prstGeom prst="rect">
            <a:avLst/>
          </a:prstGeom>
        </p:spPr>
        <p:txBody>
          <a:bodyPr lIns="82048" tIns="41025" rIns="82048" bIns="41025"/>
          <a:lstStyle>
            <a:lvl1pPr>
              <a:defRPr/>
            </a:lvl1pPr>
          </a:lstStyle>
          <a:p>
            <a:pPr>
              <a:defRPr/>
            </a:pPr>
            <a:fld id="{E7F09C5A-4C21-4E44-9A33-6F71F097BEC3}" type="datetime1">
              <a:rPr lang="en-US" smtClean="0"/>
              <a:pPr>
                <a:defRPr/>
              </a:pPr>
              <a:t>8/20/2014</a:t>
            </a:fld>
            <a:endParaRPr lang="en-US" dirty="0"/>
          </a:p>
        </p:txBody>
      </p:sp>
      <p:sp>
        <p:nvSpPr>
          <p:cNvPr id="5" name="Rectangle 6"/>
          <p:cNvSpPr>
            <a:spLocks noGrp="1" noChangeArrowheads="1"/>
          </p:cNvSpPr>
          <p:nvPr>
            <p:ph type="ftr" sz="quarter" idx="11"/>
          </p:nvPr>
        </p:nvSpPr>
        <p:spPr>
          <a:xfrm>
            <a:off x="3125789" y="6407150"/>
            <a:ext cx="2906712" cy="304800"/>
          </a:xfrm>
          <a:prstGeom prst="rect">
            <a:avLst/>
          </a:prstGeom>
        </p:spPr>
        <p:txBody>
          <a:bodyPr lIns="82048" tIns="41025" rIns="82048" bIns="41025"/>
          <a:lstStyle>
            <a:lvl1pPr>
              <a:defRPr/>
            </a:lvl1pPr>
          </a:lstStyle>
          <a:p>
            <a:pPr>
              <a:defRPr/>
            </a:pPr>
            <a:endParaRPr lang="en-US" dirty="0">
              <a:solidFill>
                <a:srgbClr val="00004C"/>
              </a:solidFill>
            </a:endParaRPr>
          </a:p>
        </p:txBody>
      </p:sp>
      <p:sp>
        <p:nvSpPr>
          <p:cNvPr id="6" name="Rectangle 12"/>
          <p:cNvSpPr>
            <a:spLocks noGrp="1" noChangeArrowheads="1"/>
          </p:cNvSpPr>
          <p:nvPr>
            <p:ph type="sldNum" sz="quarter" idx="12"/>
          </p:nvPr>
        </p:nvSpPr>
        <p:spPr/>
        <p:txBody>
          <a:bodyPr/>
          <a:lstStyle>
            <a:lvl1pPr>
              <a:defRPr/>
            </a:lvl1pPr>
          </a:lstStyle>
          <a:p>
            <a:pPr>
              <a:defRPr/>
            </a:pPr>
            <a:r>
              <a:rPr lang="en-US" dirty="0">
                <a:solidFill>
                  <a:srgbClr val="00004C"/>
                </a:solidFill>
              </a:rPr>
              <a:t>Page </a:t>
            </a:r>
            <a:fld id="{E55767D1-79AD-475D-8577-083A5C2D6AA0}" type="slidenum">
              <a:rPr lang="en-US">
                <a:solidFill>
                  <a:srgbClr val="00004C"/>
                </a:solidFill>
              </a:rPr>
              <a:pPr>
                <a:defRPr/>
              </a:pPr>
              <a:t>‹#›</a:t>
            </a:fld>
            <a:endParaRPr lang="en-US" dirty="0">
              <a:solidFill>
                <a:srgbClr val="00004C"/>
              </a:solidFill>
            </a:endParaRPr>
          </a:p>
        </p:txBody>
      </p:sp>
    </p:spTree>
    <p:extLst>
      <p:ext uri="{BB962C8B-B14F-4D97-AF65-F5344CB8AC3E}">
        <p14:creationId xmlns="" xmlns:p14="http://schemas.microsoft.com/office/powerpoint/2010/main" val="57017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2D658213-1D65-4F2B-959E-D14FBE0FC389}" type="datetime1">
              <a:rPr lang="en-US" smtClean="0"/>
              <a:pPr>
                <a:defRPr/>
              </a:pPr>
              <a:t>8/20/2014</a:t>
            </a:fld>
            <a:r>
              <a:rPr lang="en-US" smtClean="0"/>
              <a:t>January </a:t>
            </a:r>
            <a:r>
              <a:rPr lang="en-US"/>
              <a:t>20, 2006</a:t>
            </a:r>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19E88D2-3730-4639-97C9-8C5CDAE44D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809750"/>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809750"/>
            <a:ext cx="40005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75DC3AD1-D92A-4916-935B-79892AA31D01}" type="datetime1">
              <a:rPr lang="en-US" smtClean="0"/>
              <a:pPr>
                <a:defRPr/>
              </a:pPr>
              <a:t>8/20/2014</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ED0606-EE78-43E1-82EF-C91329C719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E4A1F7B3-2701-433F-8402-7531212C552F}" type="datetime1">
              <a:rPr lang="en-US" smtClean="0"/>
              <a:pPr>
                <a:defRPr/>
              </a:pPr>
              <a:t>8/20/2014</a:t>
            </a:fld>
            <a:r>
              <a:rPr lang="en-US" smtClean="0"/>
              <a:t>January </a:t>
            </a:r>
            <a:r>
              <a:rPr lang="en-US"/>
              <a:t>20, 2006</a:t>
            </a:r>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0AFC935-9466-4B4F-8EF6-0086E3297E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8926F6A0-F02E-4B1C-B63F-70C24F5C2E9F}" type="datetime1">
              <a:rPr lang="en-US" smtClean="0"/>
              <a:pPr>
                <a:defRPr/>
              </a:pPr>
              <a:t>8/20/2014</a:t>
            </a:fld>
            <a:r>
              <a:rPr lang="en-US" smtClean="0"/>
              <a:t>January </a:t>
            </a:r>
            <a:r>
              <a:rPr lang="en-US"/>
              <a:t>20, 2006</a:t>
            </a:r>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F3888E2-F8DF-46BE-BE5A-E8481227DE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9083938-9A4C-448C-B2C7-B0BF21FE6C5A}" type="datetime1">
              <a:rPr lang="en-US" smtClean="0"/>
              <a:pPr>
                <a:defRPr/>
              </a:pPr>
              <a:t>8/20/2014</a:t>
            </a:fld>
            <a:r>
              <a:rPr lang="en-US" smtClean="0"/>
              <a:t>January </a:t>
            </a:r>
            <a:r>
              <a:rPr lang="en-US"/>
              <a:t>20, 2006</a:t>
            </a:r>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B2FE939-2E9B-492F-9877-C58DC001F1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CD64EDE8-F26B-4458-A97C-6E2DE6334256}" type="datetime1">
              <a:rPr lang="en-US" smtClean="0"/>
              <a:pPr>
                <a:defRPr/>
              </a:pPr>
              <a:t>8/20/2014</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AD85D59-5B16-4594-9540-E4B23B9DEF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489B749-6471-404D-A42A-4F51518E3A42}" type="datetime1">
              <a:rPr lang="en-US" smtClean="0"/>
              <a:pPr>
                <a:defRPr/>
              </a:pPr>
              <a:t>8/20/2014</a:t>
            </a:fld>
            <a:r>
              <a:rPr lang="en-US" smtClean="0"/>
              <a:t>January </a:t>
            </a:r>
            <a:r>
              <a:rPr lang="en-US"/>
              <a:t>20, 2006</a:t>
            </a:r>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B0CEFAB-C656-4DEE-AADE-4BD2A9CB3B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58788" y="304800"/>
            <a:ext cx="8166100" cy="1068388"/>
          </a:xfrm>
          <a:prstGeom prst="rect">
            <a:avLst/>
          </a:prstGeom>
          <a:noFill/>
          <a:ln w="9525">
            <a:noFill/>
            <a:miter lim="800000"/>
            <a:headEnd/>
            <a:tailEnd/>
          </a:ln>
        </p:spPr>
        <p:txBody>
          <a:bodyPr vert="horz" wrap="square" lIns="0" tIns="0" rIns="91429" bIns="45714"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485775" y="1809750"/>
            <a:ext cx="8153400" cy="4692650"/>
          </a:xfrm>
          <a:prstGeom prst="rect">
            <a:avLst/>
          </a:prstGeom>
          <a:noFill/>
          <a:ln w="9525">
            <a:noFill/>
            <a:miter lim="800000"/>
            <a:headEnd/>
            <a:tailEnd/>
          </a:ln>
        </p:spPr>
        <p:txBody>
          <a:bodyPr vert="horz" wrap="square" lIns="0" tIns="0"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6178550" y="67056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rgbClr val="000066"/>
                </a:solidFill>
              </a:defRPr>
            </a:lvl1pPr>
          </a:lstStyle>
          <a:p>
            <a:pPr>
              <a:defRPr/>
            </a:pPr>
            <a:fld id="{E1564879-09D2-4F94-AD49-D7109FCDBBBB}" type="datetime1">
              <a:rPr lang="en-US" smtClean="0"/>
              <a:pPr>
                <a:defRPr/>
              </a:pPr>
              <a:t>8/20/2014</a:t>
            </a:fld>
            <a:r>
              <a:rPr lang="en-US" smtClean="0"/>
              <a:t>January </a:t>
            </a:r>
            <a:r>
              <a:rPr lang="en-US"/>
              <a:t>20, 2006</a:t>
            </a:r>
          </a:p>
        </p:txBody>
      </p:sp>
      <p:sp>
        <p:nvSpPr>
          <p:cNvPr id="3078" name="Rectangle 6"/>
          <p:cNvSpPr>
            <a:spLocks noGrp="1" noChangeArrowheads="1"/>
          </p:cNvSpPr>
          <p:nvPr>
            <p:ph type="ftr" sz="quarter" idx="3"/>
          </p:nvPr>
        </p:nvSpPr>
        <p:spPr bwMode="auto">
          <a:xfrm>
            <a:off x="465138" y="6677025"/>
            <a:ext cx="7302500"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b="1">
                <a:solidFill>
                  <a:schemeClr val="folHlink"/>
                </a:solidFill>
                <a:latin typeface="+mj-lt"/>
                <a:ea typeface="ＭＳ Ｐゴシック" charset="0"/>
                <a:cs typeface="+mn-cs"/>
              </a:defRPr>
            </a:lvl1pPr>
          </a:lstStyle>
          <a:p>
            <a:pPr>
              <a:defRPr/>
            </a:pPr>
            <a:endParaRPr lang="en-US"/>
          </a:p>
        </p:txBody>
      </p:sp>
      <p:sp>
        <p:nvSpPr>
          <p:cNvPr id="3079" name="Rectangle 7"/>
          <p:cNvSpPr>
            <a:spLocks noGrp="1" noChangeArrowheads="1"/>
          </p:cNvSpPr>
          <p:nvPr>
            <p:ph type="sldNum" sz="quarter" idx="4"/>
          </p:nvPr>
        </p:nvSpPr>
        <p:spPr bwMode="auto">
          <a:xfrm>
            <a:off x="8191500" y="6677025"/>
            <a:ext cx="533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900">
                <a:solidFill>
                  <a:schemeClr val="folHlink"/>
                </a:solidFill>
                <a:latin typeface="Helvetica" pitchFamily="-84" charset="0"/>
              </a:defRPr>
            </a:lvl1pPr>
          </a:lstStyle>
          <a:p>
            <a:pPr>
              <a:defRPr/>
            </a:pPr>
            <a:fld id="{6FC4DCDF-CB46-4373-8114-D8EAE96B90E7}" type="slidenum">
              <a:rPr lang="en-US"/>
              <a:pPr>
                <a:defRPr/>
              </a:pPr>
              <a:t>‹#›</a:t>
            </a:fld>
            <a:endParaRPr lang="en-US"/>
          </a:p>
        </p:txBody>
      </p:sp>
      <p:sp>
        <p:nvSpPr>
          <p:cNvPr id="1031" name="Line 14"/>
          <p:cNvSpPr>
            <a:spLocks noChangeShapeType="1"/>
          </p:cNvSpPr>
          <p:nvPr/>
        </p:nvSpPr>
        <p:spPr bwMode="auto">
          <a:xfrm>
            <a:off x="484188" y="6640513"/>
            <a:ext cx="8243887" cy="0"/>
          </a:xfrm>
          <a:prstGeom prst="line">
            <a:avLst/>
          </a:prstGeom>
          <a:noFill/>
          <a:ln w="9525">
            <a:solidFill>
              <a:schemeClr val="folHlink"/>
            </a:solidFill>
            <a:round/>
            <a:headEnd/>
            <a:tailEnd/>
          </a:ln>
        </p:spPr>
        <p:txBody>
          <a:bodyPr lIns="0" tIns="0" rIns="0" bIns="0"/>
          <a:lstStyle/>
          <a:p>
            <a:pPr>
              <a:defRPr/>
            </a:pPr>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806" r:id="rId12"/>
  </p:sldLayoutIdLst>
  <p:hf hdr="0" ftr="0" dt="0"/>
  <p:txStyles>
    <p:titleStyle>
      <a:lvl1pPr algn="ctr" rtl="0" eaLnBrk="0" fontAlgn="base" hangingPunct="0">
        <a:lnSpc>
          <a:spcPct val="90000"/>
        </a:lnSpc>
        <a:spcBef>
          <a:spcPct val="0"/>
        </a:spcBef>
        <a:spcAft>
          <a:spcPct val="0"/>
        </a:spcAft>
        <a:defRPr sz="3600" b="1">
          <a:solidFill>
            <a:schemeClr val="bg1"/>
          </a:solidFill>
          <a:latin typeface="+mj-lt"/>
          <a:ea typeface="+mj-ea"/>
          <a:cs typeface="ＭＳ Ｐゴシック" charset="0"/>
        </a:defRPr>
      </a:lvl1pPr>
      <a:lvl2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6pPr>
      <a:lvl7pPr marL="9144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7pPr>
      <a:lvl8pPr marL="13716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8pPr>
      <a:lvl9pPr marL="18288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9pPr>
    </p:titleStyle>
    <p:bodyStyle>
      <a:lvl1pPr marL="287338" indent="-287338" algn="l" rtl="0" eaLnBrk="0" fontAlgn="base" hangingPunct="0">
        <a:lnSpc>
          <a:spcPct val="90000"/>
        </a:lnSpc>
        <a:spcBef>
          <a:spcPct val="25000"/>
        </a:spcBef>
        <a:spcAft>
          <a:spcPct val="0"/>
        </a:spcAft>
        <a:buChar char="•"/>
        <a:defRPr sz="2800">
          <a:solidFill>
            <a:schemeClr val="folHlink"/>
          </a:solidFill>
          <a:latin typeface="+mn-lt"/>
          <a:ea typeface="+mn-ea"/>
          <a:cs typeface="ＭＳ Ｐゴシック" charset="0"/>
        </a:defRPr>
      </a:lvl1pPr>
      <a:lvl2pPr marL="742950" indent="-285750" algn="l" rtl="0" eaLnBrk="0" fontAlgn="base" hangingPunct="0">
        <a:lnSpc>
          <a:spcPct val="85000"/>
        </a:lnSpc>
        <a:spcBef>
          <a:spcPct val="25000"/>
        </a:spcBef>
        <a:spcAft>
          <a:spcPct val="0"/>
        </a:spcAft>
        <a:buChar char="•"/>
        <a:defRPr sz="2200">
          <a:solidFill>
            <a:schemeClr val="folHlink"/>
          </a:solidFill>
          <a:latin typeface="+mn-lt"/>
          <a:ea typeface="+mn-ea"/>
        </a:defRPr>
      </a:lvl2pPr>
      <a:lvl3pPr marL="1085850" indent="-228600" algn="l" rtl="0" eaLnBrk="0" fontAlgn="base" hangingPunct="0">
        <a:lnSpc>
          <a:spcPct val="85000"/>
        </a:lnSpc>
        <a:spcBef>
          <a:spcPct val="25000"/>
        </a:spcBef>
        <a:spcAft>
          <a:spcPct val="0"/>
        </a:spcAft>
        <a:buChar char="•"/>
        <a:defRPr sz="2200">
          <a:solidFill>
            <a:schemeClr val="folHlink"/>
          </a:solidFill>
          <a:latin typeface="+mn-lt"/>
          <a:ea typeface="+mn-ea"/>
        </a:defRPr>
      </a:lvl3pPr>
      <a:lvl4pPr marL="1428750" indent="-228600" algn="l" rtl="0" eaLnBrk="0" fontAlgn="base" hangingPunct="0">
        <a:lnSpc>
          <a:spcPct val="85000"/>
        </a:lnSpc>
        <a:spcBef>
          <a:spcPct val="15000"/>
        </a:spcBef>
        <a:spcAft>
          <a:spcPct val="0"/>
        </a:spcAft>
        <a:buChar char="•"/>
        <a:defRPr sz="2200">
          <a:solidFill>
            <a:schemeClr val="folHlink"/>
          </a:solidFill>
          <a:latin typeface="+mn-lt"/>
          <a:ea typeface="+mn-ea"/>
        </a:defRPr>
      </a:lvl4pPr>
      <a:lvl5pPr marL="1770063" indent="-227013" algn="l" rtl="0" eaLnBrk="0" fontAlgn="base" hangingPunct="0">
        <a:lnSpc>
          <a:spcPct val="85000"/>
        </a:lnSpc>
        <a:spcBef>
          <a:spcPct val="15000"/>
        </a:spcBef>
        <a:spcAft>
          <a:spcPct val="0"/>
        </a:spcAft>
        <a:buChar char="•"/>
        <a:defRPr sz="2000">
          <a:solidFill>
            <a:schemeClr val="folHlink"/>
          </a:solidFill>
          <a:latin typeface="+mn-lt"/>
          <a:ea typeface="+mn-ea"/>
        </a:defRPr>
      </a:lvl5pPr>
      <a:lvl6pPr marL="2227263" indent="-227013" algn="l" rtl="0" eaLnBrk="0" fontAlgn="base" hangingPunct="0">
        <a:lnSpc>
          <a:spcPct val="85000"/>
        </a:lnSpc>
        <a:spcBef>
          <a:spcPct val="15000"/>
        </a:spcBef>
        <a:spcAft>
          <a:spcPct val="0"/>
        </a:spcAft>
        <a:buChar char="•"/>
        <a:defRPr sz="2000">
          <a:solidFill>
            <a:schemeClr val="folHlink"/>
          </a:solidFill>
          <a:latin typeface="+mn-lt"/>
          <a:ea typeface="+mn-ea"/>
        </a:defRPr>
      </a:lvl6pPr>
      <a:lvl7pPr marL="2684463" indent="-227013" algn="l" rtl="0" eaLnBrk="0" fontAlgn="base" hangingPunct="0">
        <a:lnSpc>
          <a:spcPct val="85000"/>
        </a:lnSpc>
        <a:spcBef>
          <a:spcPct val="15000"/>
        </a:spcBef>
        <a:spcAft>
          <a:spcPct val="0"/>
        </a:spcAft>
        <a:buChar char="•"/>
        <a:defRPr sz="2000">
          <a:solidFill>
            <a:schemeClr val="folHlink"/>
          </a:solidFill>
          <a:latin typeface="+mn-lt"/>
          <a:ea typeface="+mn-ea"/>
        </a:defRPr>
      </a:lvl7pPr>
      <a:lvl8pPr marL="3141663" indent="-227013" algn="l" rtl="0" eaLnBrk="0" fontAlgn="base" hangingPunct="0">
        <a:lnSpc>
          <a:spcPct val="85000"/>
        </a:lnSpc>
        <a:spcBef>
          <a:spcPct val="15000"/>
        </a:spcBef>
        <a:spcAft>
          <a:spcPct val="0"/>
        </a:spcAft>
        <a:buChar char="•"/>
        <a:defRPr sz="2000">
          <a:solidFill>
            <a:schemeClr val="folHlink"/>
          </a:solidFill>
          <a:latin typeface="+mn-lt"/>
          <a:ea typeface="+mn-ea"/>
        </a:defRPr>
      </a:lvl8pPr>
      <a:lvl9pPr marL="3598863" indent="-227013" algn="l" rtl="0" eaLnBrk="0" fontAlgn="base" hangingPunct="0">
        <a:lnSpc>
          <a:spcPct val="85000"/>
        </a:lnSpc>
        <a:spcBef>
          <a:spcPct val="15000"/>
        </a:spcBef>
        <a:spcAft>
          <a:spcPct val="0"/>
        </a:spcAft>
        <a:buChar char="•"/>
        <a:defRPr sz="2000">
          <a:solidFill>
            <a:schemeClr val="folHlink"/>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cstate="prin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8381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11619" name="Rectangle 3"/>
          <p:cNvSpPr>
            <a:spLocks noGrp="1" noChangeArrowheads="1"/>
          </p:cNvSpPr>
          <p:nvPr>
            <p:ph type="body" idx="1"/>
          </p:nvPr>
        </p:nvSpPr>
        <p:spPr bwMode="auto">
          <a:xfrm>
            <a:off x="457200" y="2170974"/>
            <a:ext cx="8229600" cy="4424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1622" name="Rectangle 6"/>
          <p:cNvSpPr>
            <a:spLocks noGrp="1" noChangeArrowheads="1"/>
          </p:cNvSpPr>
          <p:nvPr>
            <p:ph type="sldNum" sz="quarter" idx="4"/>
          </p:nvPr>
        </p:nvSpPr>
        <p:spPr bwMode="auto">
          <a:xfrm>
            <a:off x="8097614" y="6420630"/>
            <a:ext cx="8001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3B76"/>
                </a:solidFill>
                <a:latin typeface="+mn-lt"/>
              </a:defRPr>
            </a:lvl1pPr>
          </a:lstStyle>
          <a:p>
            <a:fld id="{E7840826-D79A-46DB-AF25-6C5D9494DA15}" type="slidenum">
              <a:rPr lang="en-US" smtClean="0">
                <a:ea typeface="+mn-ea"/>
              </a:rPr>
              <a:pPr/>
              <a:t>‹#›</a:t>
            </a:fld>
            <a:endParaRPr lang="en-US" dirty="0">
              <a:ea typeface="+mn-ea"/>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Lst>
  <p:hf hdr="0" ftr="0" dt="0"/>
  <p:txStyles>
    <p:titleStyle>
      <a:lvl1pPr algn="l" rtl="0" eaLnBrk="1" fontAlgn="base" hangingPunct="1">
        <a:spcBef>
          <a:spcPct val="0"/>
        </a:spcBef>
        <a:spcAft>
          <a:spcPct val="0"/>
        </a:spcAft>
        <a:defRPr sz="4000">
          <a:solidFill>
            <a:srgbClr val="003B76"/>
          </a:solidFill>
          <a:effectLst/>
          <a:latin typeface="+mj-lt"/>
          <a:ea typeface="+mj-ea"/>
          <a:cs typeface="+mj-cs"/>
        </a:defRPr>
      </a:lvl1pPr>
      <a:lvl2pPr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2pPr>
      <a:lvl3pPr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3pPr>
      <a:lvl4pPr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4pPr>
      <a:lvl5pPr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4400">
          <a:solidFill>
            <a:srgbClr val="002C58"/>
          </a:solidFill>
          <a:effectLst>
            <a:outerShdw blurRad="38100" dist="38100" dir="2700000" algn="tl">
              <a:srgbClr val="000000"/>
            </a:outerShdw>
          </a:effectLst>
          <a:latin typeface="Calibri" pitchFamily="34" charset="0"/>
        </a:defRPr>
      </a:lvl9pPr>
    </p:titleStyle>
    <p:bodyStyle>
      <a:lvl1pPr marL="342900" indent="-342900" algn="l" rtl="0" eaLnBrk="1" fontAlgn="base" hangingPunct="1">
        <a:spcBef>
          <a:spcPct val="20000"/>
        </a:spcBef>
        <a:spcAft>
          <a:spcPct val="0"/>
        </a:spcAft>
        <a:buChar char="•"/>
        <a:defRPr sz="3200">
          <a:solidFill>
            <a:srgbClr val="003B76"/>
          </a:solidFill>
          <a:latin typeface="+mn-lt"/>
          <a:ea typeface="+mn-ea"/>
          <a:cs typeface="+mn-cs"/>
        </a:defRPr>
      </a:lvl1pPr>
      <a:lvl2pPr marL="742950" indent="-285750" algn="l" rtl="0" eaLnBrk="1" fontAlgn="base" hangingPunct="1">
        <a:spcBef>
          <a:spcPct val="20000"/>
        </a:spcBef>
        <a:spcAft>
          <a:spcPct val="0"/>
        </a:spcAft>
        <a:buChar char="•"/>
        <a:defRPr sz="2700">
          <a:solidFill>
            <a:schemeClr val="bg2">
              <a:lumMod val="75000"/>
            </a:schemeClr>
          </a:solidFill>
          <a:latin typeface="+mn-lt"/>
        </a:defRPr>
      </a:lvl2pPr>
      <a:lvl3pPr marL="1143000" indent="-228600" algn="l" rtl="0" eaLnBrk="1" fontAlgn="base" hangingPunct="1">
        <a:spcBef>
          <a:spcPct val="20000"/>
        </a:spcBef>
        <a:spcAft>
          <a:spcPct val="0"/>
        </a:spcAft>
        <a:buChar char="•"/>
        <a:defRPr sz="2200">
          <a:solidFill>
            <a:srgbClr val="003B76"/>
          </a:solidFill>
          <a:latin typeface="+mn-lt"/>
        </a:defRPr>
      </a:lvl3pPr>
      <a:lvl4pPr marL="1600200" indent="-228600" algn="l" rtl="0" eaLnBrk="1" fontAlgn="base" hangingPunct="1">
        <a:spcBef>
          <a:spcPct val="20000"/>
        </a:spcBef>
        <a:spcAft>
          <a:spcPct val="0"/>
        </a:spcAft>
        <a:buChar char="–"/>
        <a:defRPr sz="1800">
          <a:solidFill>
            <a:srgbClr val="606060"/>
          </a:solidFill>
          <a:latin typeface="+mn-lt"/>
        </a:defRPr>
      </a:lvl4pPr>
      <a:lvl5pPr marL="2057400" indent="-228600" algn="l" rtl="0" eaLnBrk="1" fontAlgn="base" hangingPunct="1">
        <a:spcBef>
          <a:spcPct val="20000"/>
        </a:spcBef>
        <a:spcAft>
          <a:spcPct val="0"/>
        </a:spcAft>
        <a:buChar char="»"/>
        <a:defRPr sz="1600">
          <a:solidFill>
            <a:srgbClr val="003B76"/>
          </a:solidFill>
          <a:latin typeface="+mn-lt"/>
        </a:defRPr>
      </a:lvl5pPr>
      <a:lvl6pPr marL="2514600" indent="-228600" algn="l" rtl="0" eaLnBrk="1" fontAlgn="base" hangingPunct="1">
        <a:spcBef>
          <a:spcPct val="20000"/>
        </a:spcBef>
        <a:spcAft>
          <a:spcPct val="0"/>
        </a:spcAft>
        <a:buChar char="»"/>
        <a:defRPr sz="2000">
          <a:solidFill>
            <a:srgbClr val="002C58"/>
          </a:solidFill>
          <a:latin typeface="+mn-lt"/>
        </a:defRPr>
      </a:lvl6pPr>
      <a:lvl7pPr marL="2971800" indent="-228600" algn="l" rtl="0" eaLnBrk="1" fontAlgn="base" hangingPunct="1">
        <a:spcBef>
          <a:spcPct val="20000"/>
        </a:spcBef>
        <a:spcAft>
          <a:spcPct val="0"/>
        </a:spcAft>
        <a:buChar char="»"/>
        <a:defRPr sz="2000">
          <a:solidFill>
            <a:srgbClr val="002C58"/>
          </a:solidFill>
          <a:latin typeface="+mn-lt"/>
        </a:defRPr>
      </a:lvl7pPr>
      <a:lvl8pPr marL="3429000" indent="-228600" algn="l" rtl="0" eaLnBrk="1" fontAlgn="base" hangingPunct="1">
        <a:spcBef>
          <a:spcPct val="20000"/>
        </a:spcBef>
        <a:spcAft>
          <a:spcPct val="0"/>
        </a:spcAft>
        <a:buChar char="»"/>
        <a:defRPr sz="2000">
          <a:solidFill>
            <a:srgbClr val="002C58"/>
          </a:solidFill>
          <a:latin typeface="+mn-lt"/>
        </a:defRPr>
      </a:lvl8pPr>
      <a:lvl9pPr marL="3886200" indent="-228600" algn="l" rtl="0" eaLnBrk="1" fontAlgn="base" hangingPunct="1">
        <a:spcBef>
          <a:spcPct val="20000"/>
        </a:spcBef>
        <a:spcAft>
          <a:spcPct val="0"/>
        </a:spcAft>
        <a:buChar char="»"/>
        <a:defRPr sz="2000">
          <a:solidFill>
            <a:srgbClr val="002C5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58788" y="304800"/>
            <a:ext cx="8166100" cy="1068388"/>
          </a:xfrm>
          <a:prstGeom prst="rect">
            <a:avLst/>
          </a:prstGeom>
          <a:noFill/>
          <a:ln w="9525">
            <a:noFill/>
            <a:miter lim="800000"/>
            <a:headEnd/>
            <a:tailEnd/>
          </a:ln>
        </p:spPr>
        <p:txBody>
          <a:bodyPr vert="horz" wrap="square" lIns="0" tIns="0" rIns="91429" bIns="45714"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485775" y="1809750"/>
            <a:ext cx="8153400" cy="4692650"/>
          </a:xfrm>
          <a:prstGeom prst="rect">
            <a:avLst/>
          </a:prstGeom>
          <a:noFill/>
          <a:ln w="9525">
            <a:noFill/>
            <a:miter lim="800000"/>
            <a:headEnd/>
            <a:tailEnd/>
          </a:ln>
        </p:spPr>
        <p:txBody>
          <a:bodyPr vert="horz" wrap="square" lIns="0" tIns="0"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6178550" y="67056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rgbClr val="000066"/>
                </a:solidFill>
              </a:defRPr>
            </a:lvl1pPr>
          </a:lstStyle>
          <a:p>
            <a:pPr>
              <a:defRPr/>
            </a:pPr>
            <a:fld id="{AAEF858A-ECD4-4D45-9D3E-7CEF6634AE35}" type="datetime1">
              <a:rPr lang="en-US" smtClean="0"/>
              <a:pPr>
                <a:defRPr/>
              </a:pPr>
              <a:t>8/20/2014</a:t>
            </a:fld>
            <a:r>
              <a:rPr lang="en-US" smtClean="0"/>
              <a:t>January </a:t>
            </a:r>
            <a:r>
              <a:rPr lang="en-US"/>
              <a:t>20, 2006</a:t>
            </a:r>
          </a:p>
        </p:txBody>
      </p:sp>
      <p:sp>
        <p:nvSpPr>
          <p:cNvPr id="3078" name="Rectangle 6"/>
          <p:cNvSpPr>
            <a:spLocks noGrp="1" noChangeArrowheads="1"/>
          </p:cNvSpPr>
          <p:nvPr>
            <p:ph type="ftr" sz="quarter" idx="3"/>
          </p:nvPr>
        </p:nvSpPr>
        <p:spPr bwMode="auto">
          <a:xfrm>
            <a:off x="465138" y="6677025"/>
            <a:ext cx="7302500" cy="180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b="1">
                <a:solidFill>
                  <a:schemeClr val="folHlink"/>
                </a:solidFill>
                <a:latin typeface="+mj-lt"/>
                <a:ea typeface="ＭＳ Ｐゴシック" charset="0"/>
                <a:cs typeface="+mn-cs"/>
              </a:defRPr>
            </a:lvl1pPr>
          </a:lstStyle>
          <a:p>
            <a:pPr>
              <a:defRPr/>
            </a:pPr>
            <a:endParaRPr lang="en-US">
              <a:solidFill>
                <a:srgbClr val="00004C"/>
              </a:solidFill>
            </a:endParaRPr>
          </a:p>
        </p:txBody>
      </p:sp>
      <p:sp>
        <p:nvSpPr>
          <p:cNvPr id="3079" name="Rectangle 7"/>
          <p:cNvSpPr>
            <a:spLocks noGrp="1" noChangeArrowheads="1"/>
          </p:cNvSpPr>
          <p:nvPr>
            <p:ph type="sldNum" sz="quarter" idx="4"/>
          </p:nvPr>
        </p:nvSpPr>
        <p:spPr bwMode="auto">
          <a:xfrm>
            <a:off x="8191500" y="6677025"/>
            <a:ext cx="533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900">
                <a:solidFill>
                  <a:schemeClr val="folHlink"/>
                </a:solidFill>
                <a:latin typeface="Helvetica" pitchFamily="-84" charset="0"/>
              </a:defRPr>
            </a:lvl1pPr>
          </a:lstStyle>
          <a:p>
            <a:pPr>
              <a:defRPr/>
            </a:pPr>
            <a:fld id="{6FC4DCDF-CB46-4373-8114-D8EAE96B90E7}" type="slidenum">
              <a:rPr lang="en-US">
                <a:solidFill>
                  <a:srgbClr val="00004C"/>
                </a:solidFill>
              </a:rPr>
              <a:pPr>
                <a:defRPr/>
              </a:pPr>
              <a:t>‹#›</a:t>
            </a:fld>
            <a:endParaRPr lang="en-US">
              <a:solidFill>
                <a:srgbClr val="00004C"/>
              </a:solidFill>
            </a:endParaRPr>
          </a:p>
        </p:txBody>
      </p:sp>
      <p:sp>
        <p:nvSpPr>
          <p:cNvPr id="1031" name="Line 14"/>
          <p:cNvSpPr>
            <a:spLocks noChangeShapeType="1"/>
          </p:cNvSpPr>
          <p:nvPr/>
        </p:nvSpPr>
        <p:spPr bwMode="auto">
          <a:xfrm>
            <a:off x="484188" y="6640513"/>
            <a:ext cx="8243887" cy="0"/>
          </a:xfrm>
          <a:prstGeom prst="line">
            <a:avLst/>
          </a:prstGeom>
          <a:noFill/>
          <a:ln w="9525">
            <a:solidFill>
              <a:schemeClr val="folHlink"/>
            </a:solidFill>
            <a:round/>
            <a:headEnd/>
            <a:tailEnd/>
          </a:ln>
        </p:spPr>
        <p:txBody>
          <a:bodyPr lIns="0" tIns="0" rIns="0" bIns="0"/>
          <a:lstStyle/>
          <a:p>
            <a:pPr>
              <a:defRPr/>
            </a:pPr>
            <a:endParaRPr lang="en-US">
              <a:solidFill>
                <a:srgbClr val="000099"/>
              </a:solidFill>
            </a:endParaRPr>
          </a:p>
        </p:txBody>
      </p:sp>
    </p:spTree>
    <p:extLst>
      <p:ext uri="{BB962C8B-B14F-4D97-AF65-F5344CB8AC3E}">
        <p14:creationId xmlns="" xmlns:p14="http://schemas.microsoft.com/office/powerpoint/2010/main" val="334705722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hf hdr="0" ftr="0" dt="0"/>
  <p:txStyles>
    <p:titleStyle>
      <a:lvl1pPr algn="ctr" rtl="0" eaLnBrk="0" fontAlgn="base" hangingPunct="0">
        <a:lnSpc>
          <a:spcPct val="90000"/>
        </a:lnSpc>
        <a:spcBef>
          <a:spcPct val="0"/>
        </a:spcBef>
        <a:spcAft>
          <a:spcPct val="0"/>
        </a:spcAft>
        <a:defRPr sz="3600" b="1">
          <a:solidFill>
            <a:schemeClr val="bg1"/>
          </a:solidFill>
          <a:latin typeface="+mj-lt"/>
          <a:ea typeface="+mj-ea"/>
          <a:cs typeface="ＭＳ Ｐゴシック" charset="0"/>
        </a:defRPr>
      </a:lvl1pPr>
      <a:lvl2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3600" b="1">
          <a:solidFill>
            <a:schemeClr val="bg1"/>
          </a:solidFill>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6pPr>
      <a:lvl7pPr marL="9144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7pPr>
      <a:lvl8pPr marL="13716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8pPr>
      <a:lvl9pPr marL="1828800" algn="ctr" rtl="0" eaLnBrk="0" fontAlgn="base" hangingPunct="0">
        <a:lnSpc>
          <a:spcPct val="90000"/>
        </a:lnSpc>
        <a:spcBef>
          <a:spcPct val="0"/>
        </a:spcBef>
        <a:spcAft>
          <a:spcPct val="0"/>
        </a:spcAft>
        <a:defRPr sz="3600" b="1">
          <a:solidFill>
            <a:schemeClr val="bg1"/>
          </a:solidFill>
          <a:latin typeface="Arial" charset="0"/>
          <a:ea typeface="ＭＳ Ｐゴシック" charset="0"/>
        </a:defRPr>
      </a:lvl9pPr>
    </p:titleStyle>
    <p:bodyStyle>
      <a:lvl1pPr marL="287338" indent="-287338" algn="l" rtl="0" eaLnBrk="0" fontAlgn="base" hangingPunct="0">
        <a:lnSpc>
          <a:spcPct val="90000"/>
        </a:lnSpc>
        <a:spcBef>
          <a:spcPct val="25000"/>
        </a:spcBef>
        <a:spcAft>
          <a:spcPct val="0"/>
        </a:spcAft>
        <a:buChar char="•"/>
        <a:defRPr sz="2800">
          <a:solidFill>
            <a:schemeClr val="folHlink"/>
          </a:solidFill>
          <a:latin typeface="+mn-lt"/>
          <a:ea typeface="+mn-ea"/>
          <a:cs typeface="ＭＳ Ｐゴシック" charset="0"/>
        </a:defRPr>
      </a:lvl1pPr>
      <a:lvl2pPr marL="742950" indent="-285750" algn="l" rtl="0" eaLnBrk="0" fontAlgn="base" hangingPunct="0">
        <a:lnSpc>
          <a:spcPct val="85000"/>
        </a:lnSpc>
        <a:spcBef>
          <a:spcPct val="25000"/>
        </a:spcBef>
        <a:spcAft>
          <a:spcPct val="0"/>
        </a:spcAft>
        <a:buChar char="•"/>
        <a:defRPr sz="2200">
          <a:solidFill>
            <a:schemeClr val="folHlink"/>
          </a:solidFill>
          <a:latin typeface="+mn-lt"/>
          <a:ea typeface="+mn-ea"/>
        </a:defRPr>
      </a:lvl2pPr>
      <a:lvl3pPr marL="1085850" indent="-228600" algn="l" rtl="0" eaLnBrk="0" fontAlgn="base" hangingPunct="0">
        <a:lnSpc>
          <a:spcPct val="85000"/>
        </a:lnSpc>
        <a:spcBef>
          <a:spcPct val="25000"/>
        </a:spcBef>
        <a:spcAft>
          <a:spcPct val="0"/>
        </a:spcAft>
        <a:buChar char="•"/>
        <a:defRPr sz="2200">
          <a:solidFill>
            <a:schemeClr val="folHlink"/>
          </a:solidFill>
          <a:latin typeface="+mn-lt"/>
          <a:ea typeface="+mn-ea"/>
        </a:defRPr>
      </a:lvl3pPr>
      <a:lvl4pPr marL="1428750" indent="-228600" algn="l" rtl="0" eaLnBrk="0" fontAlgn="base" hangingPunct="0">
        <a:lnSpc>
          <a:spcPct val="85000"/>
        </a:lnSpc>
        <a:spcBef>
          <a:spcPct val="15000"/>
        </a:spcBef>
        <a:spcAft>
          <a:spcPct val="0"/>
        </a:spcAft>
        <a:buChar char="•"/>
        <a:defRPr sz="2200">
          <a:solidFill>
            <a:schemeClr val="folHlink"/>
          </a:solidFill>
          <a:latin typeface="+mn-lt"/>
          <a:ea typeface="+mn-ea"/>
        </a:defRPr>
      </a:lvl4pPr>
      <a:lvl5pPr marL="1770063" indent="-227013" algn="l" rtl="0" eaLnBrk="0" fontAlgn="base" hangingPunct="0">
        <a:lnSpc>
          <a:spcPct val="85000"/>
        </a:lnSpc>
        <a:spcBef>
          <a:spcPct val="15000"/>
        </a:spcBef>
        <a:spcAft>
          <a:spcPct val="0"/>
        </a:spcAft>
        <a:buChar char="•"/>
        <a:defRPr sz="2000">
          <a:solidFill>
            <a:schemeClr val="folHlink"/>
          </a:solidFill>
          <a:latin typeface="+mn-lt"/>
          <a:ea typeface="+mn-ea"/>
        </a:defRPr>
      </a:lvl5pPr>
      <a:lvl6pPr marL="2227263" indent="-227013" algn="l" rtl="0" eaLnBrk="0" fontAlgn="base" hangingPunct="0">
        <a:lnSpc>
          <a:spcPct val="85000"/>
        </a:lnSpc>
        <a:spcBef>
          <a:spcPct val="15000"/>
        </a:spcBef>
        <a:spcAft>
          <a:spcPct val="0"/>
        </a:spcAft>
        <a:buChar char="•"/>
        <a:defRPr sz="2000">
          <a:solidFill>
            <a:schemeClr val="folHlink"/>
          </a:solidFill>
          <a:latin typeface="+mn-lt"/>
          <a:ea typeface="+mn-ea"/>
        </a:defRPr>
      </a:lvl6pPr>
      <a:lvl7pPr marL="2684463" indent="-227013" algn="l" rtl="0" eaLnBrk="0" fontAlgn="base" hangingPunct="0">
        <a:lnSpc>
          <a:spcPct val="85000"/>
        </a:lnSpc>
        <a:spcBef>
          <a:spcPct val="15000"/>
        </a:spcBef>
        <a:spcAft>
          <a:spcPct val="0"/>
        </a:spcAft>
        <a:buChar char="•"/>
        <a:defRPr sz="2000">
          <a:solidFill>
            <a:schemeClr val="folHlink"/>
          </a:solidFill>
          <a:latin typeface="+mn-lt"/>
          <a:ea typeface="+mn-ea"/>
        </a:defRPr>
      </a:lvl7pPr>
      <a:lvl8pPr marL="3141663" indent="-227013" algn="l" rtl="0" eaLnBrk="0" fontAlgn="base" hangingPunct="0">
        <a:lnSpc>
          <a:spcPct val="85000"/>
        </a:lnSpc>
        <a:spcBef>
          <a:spcPct val="15000"/>
        </a:spcBef>
        <a:spcAft>
          <a:spcPct val="0"/>
        </a:spcAft>
        <a:buChar char="•"/>
        <a:defRPr sz="2000">
          <a:solidFill>
            <a:schemeClr val="folHlink"/>
          </a:solidFill>
          <a:latin typeface="+mn-lt"/>
          <a:ea typeface="+mn-ea"/>
        </a:defRPr>
      </a:lvl8pPr>
      <a:lvl9pPr marL="3598863" indent="-227013" algn="l" rtl="0" eaLnBrk="0" fontAlgn="base" hangingPunct="0">
        <a:lnSpc>
          <a:spcPct val="85000"/>
        </a:lnSpc>
        <a:spcBef>
          <a:spcPct val="15000"/>
        </a:spcBef>
        <a:spcAft>
          <a:spcPct val="0"/>
        </a:spcAft>
        <a:buChar char="•"/>
        <a:defRPr sz="2000">
          <a:solidFill>
            <a:schemeClr val="folHlink"/>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8.tiff"/><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ao.gov/greenboo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mailto:greenbook@gao.gov"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Standards for Internal Control in the Government</a:t>
            </a:r>
            <a:endParaRPr lang="en-US" dirty="0"/>
          </a:p>
        </p:txBody>
      </p:sp>
      <p:sp>
        <p:nvSpPr>
          <p:cNvPr id="5" name="Subtitle 4"/>
          <p:cNvSpPr>
            <a:spLocks noGrp="1"/>
          </p:cNvSpPr>
          <p:nvPr>
            <p:ph type="subTitle" idx="1"/>
          </p:nvPr>
        </p:nvSpPr>
        <p:spPr>
          <a:xfrm>
            <a:off x="2971800" y="3124200"/>
            <a:ext cx="6400800" cy="1752600"/>
          </a:xfrm>
        </p:spPr>
        <p:txBody>
          <a:bodyPr anchor="ctr" anchorCtr="0"/>
          <a:lstStyle/>
          <a:p>
            <a:r>
              <a:rPr lang="en-US" sz="6600" b="1" dirty="0" smtClean="0"/>
              <a:t>Going </a:t>
            </a:r>
            <a:r>
              <a:rPr lang="en-US" sz="6600" b="1" dirty="0" smtClean="0">
                <a:solidFill>
                  <a:srgbClr val="104F01"/>
                </a:solidFill>
              </a:rPr>
              <a:t>Green</a:t>
            </a:r>
          </a:p>
        </p:txBody>
      </p:sp>
      <p:sp>
        <p:nvSpPr>
          <p:cNvPr id="6" name="TextBox 5"/>
          <p:cNvSpPr txBox="1"/>
          <p:nvPr/>
        </p:nvSpPr>
        <p:spPr>
          <a:xfrm>
            <a:off x="0" y="228600"/>
            <a:ext cx="9144000" cy="1200329"/>
          </a:xfrm>
          <a:prstGeom prst="rect">
            <a:avLst/>
          </a:prstGeom>
          <a:noFill/>
        </p:spPr>
        <p:txBody>
          <a:bodyPr wrap="square" rtlCol="0">
            <a:spAutoFit/>
          </a:bodyPr>
          <a:lstStyle/>
          <a:p>
            <a:pPr algn="ctr"/>
            <a:r>
              <a:rPr lang="en-US" sz="3600" b="1" dirty="0" smtClean="0">
                <a:solidFill>
                  <a:schemeClr val="bg1"/>
                </a:solidFill>
                <a:latin typeface="+mj-lt"/>
                <a:ea typeface="+mj-ea"/>
                <a:cs typeface="ＭＳ Ｐゴシック" charset="0"/>
              </a:rPr>
              <a:t>Standards</a:t>
            </a:r>
            <a:r>
              <a:rPr lang="en-US" sz="3600" dirty="0" smtClean="0">
                <a:solidFill>
                  <a:schemeClr val="bg1">
                    <a:lumMod val="95000"/>
                  </a:schemeClr>
                </a:solidFill>
              </a:rPr>
              <a:t> </a:t>
            </a:r>
            <a:r>
              <a:rPr lang="en-US" sz="3600" b="1" dirty="0" smtClean="0">
                <a:solidFill>
                  <a:schemeClr val="bg1">
                    <a:lumMod val="95000"/>
                  </a:schemeClr>
                </a:solidFill>
                <a:latin typeface="+mj-lt"/>
              </a:rPr>
              <a:t>for Internal Control</a:t>
            </a:r>
            <a:br>
              <a:rPr lang="en-US" sz="3600" b="1" dirty="0" smtClean="0">
                <a:solidFill>
                  <a:schemeClr val="bg1">
                    <a:lumMod val="95000"/>
                  </a:schemeClr>
                </a:solidFill>
                <a:latin typeface="+mj-lt"/>
              </a:rPr>
            </a:br>
            <a:r>
              <a:rPr lang="en-US" sz="3600" b="1" dirty="0" smtClean="0">
                <a:solidFill>
                  <a:schemeClr val="bg1">
                    <a:lumMod val="95000"/>
                  </a:schemeClr>
                </a:solidFill>
                <a:latin typeface="+mj-lt"/>
              </a:rPr>
              <a:t> in the Federal Government</a:t>
            </a:r>
            <a:endParaRPr lang="en-US" sz="3600" b="1" dirty="0">
              <a:solidFill>
                <a:schemeClr val="bg1">
                  <a:lumMod val="95000"/>
                </a:schemeClr>
              </a:solidFill>
              <a:latin typeface="+mj-lt"/>
            </a:endParaRPr>
          </a:p>
        </p:txBody>
      </p:sp>
      <p:pic>
        <p:nvPicPr>
          <p:cNvPr id="9" name="Picture 8" descr="RGB - w text.tif"/>
          <p:cNvPicPr>
            <a:picLocks noChangeAspect="1"/>
          </p:cNvPicPr>
          <p:nvPr/>
        </p:nvPicPr>
        <p:blipFill>
          <a:blip r:embed="rId3" cstate="print"/>
          <a:stretch>
            <a:fillRect/>
          </a:stretch>
        </p:blipFill>
        <p:spPr>
          <a:xfrm>
            <a:off x="4038600" y="6138672"/>
            <a:ext cx="4614672" cy="490728"/>
          </a:xfrm>
          <a:prstGeom prst="rect">
            <a:avLst/>
          </a:prstGeom>
        </p:spPr>
      </p:pic>
      <p:pic>
        <p:nvPicPr>
          <p:cNvPr id="7" name="Picture 5" descr="U:\Work in Process\VCA_Graphics\FY 13\FMA\987236 - Green Book\GreenBookCover-DS.tif"/>
          <p:cNvPicPr>
            <a:picLocks noChangeAspect="1" noChangeArrowheads="1"/>
          </p:cNvPicPr>
          <p:nvPr/>
        </p:nvPicPr>
        <p:blipFill>
          <a:blip r:embed="rId4" cstate="print"/>
          <a:srcRect/>
          <a:stretch>
            <a:fillRect/>
          </a:stretch>
        </p:blipFill>
        <p:spPr bwMode="auto">
          <a:xfrm>
            <a:off x="228600" y="2057400"/>
            <a:ext cx="3350314" cy="4205043"/>
          </a:xfrm>
          <a:prstGeom prst="rect">
            <a:avLst/>
          </a:prstGeom>
          <a:noFill/>
        </p:spPr>
      </p:pic>
      <p:sp>
        <p:nvSpPr>
          <p:cNvPr id="8" name="Slide Number Placeholder 7"/>
          <p:cNvSpPr>
            <a:spLocks noGrp="1"/>
          </p:cNvSpPr>
          <p:nvPr>
            <p:ph type="sldNum" sz="quarter" idx="12"/>
          </p:nvPr>
        </p:nvSpPr>
        <p:spPr/>
        <p:txBody>
          <a:bodyPr/>
          <a:lstStyle/>
          <a:p>
            <a:pPr>
              <a:defRPr/>
            </a:pPr>
            <a:fld id="{AE703104-1032-4436-9C1F-2D76C189752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Draft Comment Process</a:t>
            </a:r>
            <a:endParaRPr lang="en-US" dirty="0"/>
          </a:p>
        </p:txBody>
      </p:sp>
      <p:sp>
        <p:nvSpPr>
          <p:cNvPr id="3" name="Content Placeholder 2"/>
          <p:cNvSpPr>
            <a:spLocks noGrp="1"/>
          </p:cNvSpPr>
          <p:nvPr>
            <p:ph idx="1"/>
          </p:nvPr>
        </p:nvSpPr>
        <p:spPr/>
        <p:txBody>
          <a:bodyPr/>
          <a:lstStyle/>
          <a:p>
            <a:pPr lvl="0"/>
            <a:r>
              <a:rPr lang="en-US" sz="2500" dirty="0" smtClean="0"/>
              <a:t>43 comment letters from federal agencies, Inspectors General, public accounting firms, professional organizations, academia, among others</a:t>
            </a:r>
          </a:p>
          <a:p>
            <a:pPr lvl="0">
              <a:buNone/>
            </a:pPr>
            <a:endParaRPr lang="en-US" sz="2500" dirty="0" smtClean="0"/>
          </a:p>
          <a:p>
            <a:pPr lvl="0"/>
            <a:r>
              <a:rPr lang="en-US" sz="2500" dirty="0" smtClean="0"/>
              <a:t>Major themes of comments included but were not limited to</a:t>
            </a:r>
          </a:p>
          <a:p>
            <a:pPr lvl="1"/>
            <a:r>
              <a:rPr lang="en-US" sz="1900" dirty="0" smtClean="0"/>
              <a:t>Clarification of requirements (must/should)</a:t>
            </a:r>
          </a:p>
          <a:p>
            <a:pPr lvl="1"/>
            <a:r>
              <a:rPr lang="en-US" sz="1900" dirty="0" smtClean="0"/>
              <a:t>Definition of key terms</a:t>
            </a:r>
          </a:p>
          <a:p>
            <a:pPr lvl="1"/>
            <a:r>
              <a:rPr lang="en-US" sz="1900" dirty="0" smtClean="0"/>
              <a:t>Applicability to state, local, and not-for-profits organizations</a:t>
            </a:r>
          </a:p>
          <a:p>
            <a:pPr lvl="1"/>
            <a:r>
              <a:rPr lang="en-US" sz="1900" dirty="0" smtClean="0"/>
              <a:t>Documentation requirements</a:t>
            </a:r>
          </a:p>
          <a:p>
            <a:pPr lvl="1"/>
            <a:r>
              <a:rPr lang="en-US" sz="1900" dirty="0" smtClean="0"/>
              <a:t>Editorial suggestions</a:t>
            </a:r>
          </a:p>
          <a:p>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p:cNvSpPr/>
          <p:nvPr/>
        </p:nvSpPr>
        <p:spPr bwMode="auto">
          <a:xfrm>
            <a:off x="4343400" y="1981200"/>
            <a:ext cx="1143000" cy="396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4" name="Title 3"/>
          <p:cNvSpPr>
            <a:spLocks noGrp="1"/>
          </p:cNvSpPr>
          <p:nvPr>
            <p:ph type="title"/>
          </p:nvPr>
        </p:nvSpPr>
        <p:spPr>
          <a:xfrm>
            <a:off x="596900" y="304800"/>
            <a:ext cx="8166100" cy="1068388"/>
          </a:xfrm>
        </p:spPr>
        <p:txBody>
          <a:bodyPr>
            <a:noAutofit/>
          </a:bodyPr>
          <a:lstStyle/>
          <a:p>
            <a:r>
              <a:rPr lang="en-US" dirty="0" smtClean="0"/>
              <a:t>Revised Green Book: </a:t>
            </a:r>
            <a:br>
              <a:rPr lang="en-US" dirty="0" smtClean="0"/>
            </a:br>
            <a:r>
              <a:rPr lang="en-US" dirty="0" smtClean="0"/>
              <a:t>Standards for Internal Control </a:t>
            </a:r>
            <a:br>
              <a:rPr lang="en-US" dirty="0" smtClean="0"/>
            </a:br>
            <a:r>
              <a:rPr lang="en-US" dirty="0" smtClean="0"/>
              <a:t>in the Federal Government</a:t>
            </a:r>
            <a:endParaRPr lang="en-US" dirty="0"/>
          </a:p>
        </p:txBody>
      </p:sp>
      <p:sp>
        <p:nvSpPr>
          <p:cNvPr id="21"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11</a:t>
            </a:fld>
            <a:endParaRPr lang="en-US" dirty="0"/>
          </a:p>
        </p:txBody>
      </p:sp>
      <p:grpSp>
        <p:nvGrpSpPr>
          <p:cNvPr id="30" name="Group 29"/>
          <p:cNvGrpSpPr/>
          <p:nvPr/>
        </p:nvGrpSpPr>
        <p:grpSpPr>
          <a:xfrm>
            <a:off x="533400" y="2895600"/>
            <a:ext cx="3733800" cy="2057400"/>
            <a:chOff x="2286001" y="2514600"/>
            <a:chExt cx="4267200" cy="2070480"/>
          </a:xfrm>
        </p:grpSpPr>
        <p:grpSp>
          <p:nvGrpSpPr>
            <p:cNvPr id="31" name="Group 5"/>
            <p:cNvGrpSpPr/>
            <p:nvPr/>
          </p:nvGrpSpPr>
          <p:grpSpPr>
            <a:xfrm>
              <a:off x="2286001" y="2514600"/>
              <a:ext cx="4267200" cy="1003680"/>
              <a:chOff x="307181" y="1578105"/>
              <a:chExt cx="4300537" cy="1003680"/>
            </a:xfrm>
          </p:grpSpPr>
          <p:sp>
            <p:nvSpPr>
              <p:cNvPr id="35" name="Rounded Rectangle 34"/>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3400" dirty="0" smtClean="0"/>
                  <a:t>Overview</a:t>
                </a:r>
                <a:endParaRPr lang="en-US" sz="3400" kern="1200" dirty="0"/>
              </a:p>
            </p:txBody>
          </p:sp>
        </p:grpSp>
        <p:grpSp>
          <p:nvGrpSpPr>
            <p:cNvPr id="32" name="Group 17"/>
            <p:cNvGrpSpPr/>
            <p:nvPr/>
          </p:nvGrpSpPr>
          <p:grpSpPr>
            <a:xfrm>
              <a:off x="2286001" y="3581400"/>
              <a:ext cx="4267200" cy="1003680"/>
              <a:chOff x="307181" y="1578105"/>
              <a:chExt cx="4300537" cy="1003680"/>
            </a:xfrm>
          </p:grpSpPr>
          <p:sp>
            <p:nvSpPr>
              <p:cNvPr id="33" name="Rounded Rectangle 32"/>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pic>
        <p:nvPicPr>
          <p:cNvPr id="13" name="Picture 2" descr="U:\Work in Process\VCA_Graphics\FY 13\FMA\987236 - Green Book\GreenBookCover-DS.tif"/>
          <p:cNvPicPr>
            <a:picLocks noChangeAspect="1" noChangeArrowheads="1"/>
          </p:cNvPicPr>
          <p:nvPr/>
        </p:nvPicPr>
        <p:blipFill>
          <a:blip r:embed="rId3" cstate="print"/>
          <a:srcRect/>
          <a:stretch>
            <a:fillRect/>
          </a:stretch>
        </p:blipFill>
        <p:spPr bwMode="auto">
          <a:xfrm>
            <a:off x="5530120" y="2133600"/>
            <a:ext cx="3232880" cy="40576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Work in Process\VCA_Graphics\FY 13\FMA\987236 - Green Book\GreenBookCover-DS.tif"/>
          <p:cNvPicPr>
            <a:picLocks noChangeAspect="1" noChangeArrowheads="1"/>
          </p:cNvPicPr>
          <p:nvPr/>
        </p:nvPicPr>
        <p:blipFill>
          <a:blip r:embed="rId3" cstate="print"/>
          <a:srcRect/>
          <a:stretch>
            <a:fillRect/>
          </a:stretch>
        </p:blipFill>
        <p:spPr bwMode="auto">
          <a:xfrm>
            <a:off x="762000" y="2133600"/>
            <a:ext cx="3232880" cy="4057650"/>
          </a:xfrm>
          <a:prstGeom prst="rect">
            <a:avLst/>
          </a:prstGeom>
          <a:noFill/>
        </p:spPr>
      </p:pic>
      <p:sp>
        <p:nvSpPr>
          <p:cNvPr id="4" name="TextBox 3"/>
          <p:cNvSpPr txBox="1"/>
          <p:nvPr/>
        </p:nvSpPr>
        <p:spPr>
          <a:xfrm>
            <a:off x="3962400" y="2251770"/>
            <a:ext cx="4648200" cy="3539430"/>
          </a:xfrm>
          <a:prstGeom prst="rect">
            <a:avLst/>
          </a:prstGeom>
          <a:noFill/>
        </p:spPr>
        <p:txBody>
          <a:bodyPr wrap="square" rtlCol="0">
            <a:spAutoFit/>
          </a:bodyPr>
          <a:lstStyle/>
          <a:p>
            <a:pPr>
              <a:buFont typeface="Arial" pitchFamily="34" charset="0"/>
              <a:buChar char="•"/>
            </a:pPr>
            <a:r>
              <a:rPr lang="en-US" dirty="0" smtClean="0">
                <a:solidFill>
                  <a:srgbClr val="00004C"/>
                </a:solidFill>
                <a:latin typeface="+mn-lt"/>
              </a:rPr>
              <a:t>Consists of two sections:</a:t>
            </a:r>
          </a:p>
          <a:p>
            <a:pPr lvl="1">
              <a:buFont typeface="Arial" pitchFamily="34" charset="0"/>
              <a:buChar char="•"/>
            </a:pPr>
            <a:r>
              <a:rPr lang="en-US" sz="2200" dirty="0" smtClean="0">
                <a:solidFill>
                  <a:srgbClr val="00004C"/>
                </a:solidFill>
                <a:latin typeface="+mn-lt"/>
              </a:rPr>
              <a:t>Overview</a:t>
            </a:r>
          </a:p>
          <a:p>
            <a:pPr lvl="1">
              <a:buFont typeface="Arial" pitchFamily="34" charset="0"/>
              <a:buChar char="•"/>
            </a:pPr>
            <a:r>
              <a:rPr lang="en-US" sz="2200" dirty="0" smtClean="0">
                <a:solidFill>
                  <a:srgbClr val="00004C"/>
                </a:solidFill>
                <a:latin typeface="+mn-lt"/>
              </a:rPr>
              <a:t>Standards</a:t>
            </a:r>
          </a:p>
          <a:p>
            <a:pPr lvl="1">
              <a:buFont typeface="Arial" pitchFamily="34" charset="0"/>
              <a:buChar char="•"/>
            </a:pPr>
            <a:endParaRPr lang="en-US" sz="2200" dirty="0" smtClean="0">
              <a:solidFill>
                <a:srgbClr val="00004C"/>
              </a:solidFill>
              <a:latin typeface="+mn-lt"/>
            </a:endParaRPr>
          </a:p>
          <a:p>
            <a:pPr>
              <a:buFont typeface="Arial" pitchFamily="34" charset="0"/>
              <a:buChar char="•"/>
            </a:pPr>
            <a:r>
              <a:rPr lang="en-US" dirty="0" smtClean="0">
                <a:solidFill>
                  <a:srgbClr val="00004C"/>
                </a:solidFill>
                <a:latin typeface="+mn-lt"/>
              </a:rPr>
              <a:t>Establishes:</a:t>
            </a:r>
          </a:p>
          <a:p>
            <a:pPr lvl="1">
              <a:buFont typeface="Arial" pitchFamily="34" charset="0"/>
              <a:buChar char="•"/>
            </a:pPr>
            <a:r>
              <a:rPr lang="en-US" sz="2200" dirty="0" smtClean="0">
                <a:solidFill>
                  <a:srgbClr val="00004C"/>
                </a:solidFill>
                <a:latin typeface="+mn-lt"/>
              </a:rPr>
              <a:t>Definition of internal control </a:t>
            </a:r>
          </a:p>
          <a:p>
            <a:pPr lvl="1">
              <a:buFont typeface="Arial" pitchFamily="34" charset="0"/>
              <a:buChar char="•"/>
            </a:pPr>
            <a:r>
              <a:rPr lang="en-US" sz="2200" dirty="0" smtClean="0">
                <a:solidFill>
                  <a:srgbClr val="00004C"/>
                </a:solidFill>
                <a:latin typeface="+mn-lt"/>
              </a:rPr>
              <a:t>Categories of objectives</a:t>
            </a:r>
          </a:p>
          <a:p>
            <a:pPr lvl="1">
              <a:buFont typeface="Arial" pitchFamily="34" charset="0"/>
              <a:buChar char="•"/>
            </a:pPr>
            <a:r>
              <a:rPr lang="en-US" sz="2200" dirty="0" smtClean="0">
                <a:solidFill>
                  <a:srgbClr val="00004C"/>
                </a:solidFill>
                <a:latin typeface="+mn-lt"/>
              </a:rPr>
              <a:t>Components and principles of internal control</a:t>
            </a:r>
          </a:p>
          <a:p>
            <a:pPr lvl="1">
              <a:buFont typeface="Arial" pitchFamily="34" charset="0"/>
              <a:buChar char="•"/>
            </a:pPr>
            <a:r>
              <a:rPr lang="en-US" sz="2200" dirty="0" smtClean="0">
                <a:solidFill>
                  <a:srgbClr val="00004C"/>
                </a:solidFill>
                <a:latin typeface="+mn-lt"/>
              </a:rPr>
              <a:t>Requirements for effectiveness</a:t>
            </a:r>
            <a:endParaRPr lang="en-US" sz="2200" dirty="0">
              <a:solidFill>
                <a:srgbClr val="00004C"/>
              </a:solidFill>
              <a:latin typeface="+mn-lt"/>
            </a:endParaRPr>
          </a:p>
        </p:txBody>
      </p:sp>
      <p:sp>
        <p:nvSpPr>
          <p:cNvPr id="5" name="Title 3"/>
          <p:cNvSpPr txBox="1">
            <a:spLocks/>
          </p:cNvSpPr>
          <p:nvPr/>
        </p:nvSpPr>
        <p:spPr bwMode="auto">
          <a:xfrm>
            <a:off x="596900" y="304800"/>
            <a:ext cx="8166100" cy="1068388"/>
          </a:xfrm>
          <a:prstGeom prst="rect">
            <a:avLst/>
          </a:prstGeom>
          <a:noFill/>
          <a:ln w="9525">
            <a:noFill/>
            <a:miter lim="800000"/>
            <a:headEnd/>
            <a:tailEnd/>
          </a:ln>
        </p:spPr>
        <p:txBody>
          <a:bodyPr vert="horz" wrap="square" lIns="0" tIns="0" rIns="91429" bIns="45714" numCol="1" anchor="ctr" anchorCtr="0" compatLnSpc="1">
            <a:prstTxWarp prst="textNoShape">
              <a:avLst/>
            </a:prstTxWarp>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ＭＳ Ｐゴシック" charset="0"/>
              </a:rPr>
              <a:t>Revised Green Book: </a:t>
            </a:r>
            <a:br>
              <a:rPr kumimoji="0" lang="en-US" sz="3600" b="1" i="0" u="none" strike="noStrike" kern="0" cap="none" spc="0" normalizeH="0" baseline="0" noProof="0" dirty="0" smtClean="0">
                <a:ln>
                  <a:noFill/>
                </a:ln>
                <a:solidFill>
                  <a:schemeClr val="bg1"/>
                </a:solidFill>
                <a:effectLst/>
                <a:uLnTx/>
                <a:uFillTx/>
                <a:latin typeface="+mj-lt"/>
                <a:ea typeface="+mj-ea"/>
                <a:cs typeface="ＭＳ Ｐゴシック" charset="0"/>
              </a:rPr>
            </a:br>
            <a:r>
              <a:rPr kumimoji="0" lang="en-US" sz="3600" b="1" i="0" u="none" strike="noStrike" kern="0" cap="none" spc="0" normalizeH="0" baseline="0" noProof="0" dirty="0" smtClean="0">
                <a:ln>
                  <a:noFill/>
                </a:ln>
                <a:solidFill>
                  <a:schemeClr val="bg1"/>
                </a:solidFill>
                <a:effectLst/>
                <a:uLnTx/>
                <a:uFillTx/>
                <a:latin typeface="+mj-lt"/>
                <a:ea typeface="+mj-ea"/>
                <a:cs typeface="ＭＳ Ｐゴシック" charset="0"/>
              </a:rPr>
              <a:t>Standards for Internal Control </a:t>
            </a:r>
            <a:br>
              <a:rPr kumimoji="0" lang="en-US" sz="3600" b="1" i="0" u="none" strike="noStrike" kern="0" cap="none" spc="0" normalizeH="0" baseline="0" noProof="0" dirty="0" smtClean="0">
                <a:ln>
                  <a:noFill/>
                </a:ln>
                <a:solidFill>
                  <a:schemeClr val="bg1"/>
                </a:solidFill>
                <a:effectLst/>
                <a:uLnTx/>
                <a:uFillTx/>
                <a:latin typeface="+mj-lt"/>
                <a:ea typeface="+mj-ea"/>
                <a:cs typeface="ＭＳ Ｐゴシック" charset="0"/>
              </a:rPr>
            </a:br>
            <a:r>
              <a:rPr kumimoji="0" lang="en-US" sz="3600" b="1" i="0" u="none" strike="noStrike" kern="0" cap="none" spc="0" normalizeH="0" baseline="0" noProof="0" dirty="0" smtClean="0">
                <a:ln>
                  <a:noFill/>
                </a:ln>
                <a:solidFill>
                  <a:schemeClr val="bg1"/>
                </a:solidFill>
                <a:effectLst/>
                <a:uLnTx/>
                <a:uFillTx/>
                <a:latin typeface="+mj-lt"/>
                <a:ea typeface="+mj-ea"/>
                <a:cs typeface="ＭＳ Ｐゴシック" charset="0"/>
              </a:rPr>
              <a:t>in the Federal Government</a:t>
            </a:r>
            <a:endParaRPr kumimoji="0" lang="en-US" sz="3600" b="1" i="0" u="none" strike="noStrike" kern="0" cap="none" spc="0" normalizeH="0" baseline="0" noProof="0" dirty="0">
              <a:ln>
                <a:noFill/>
              </a:ln>
              <a:solidFill>
                <a:schemeClr val="bg1"/>
              </a:solidFill>
              <a:effectLst/>
              <a:uLnTx/>
              <a:uFillTx/>
              <a:latin typeface="+mj-lt"/>
              <a:ea typeface="+mj-ea"/>
              <a:cs typeface="ＭＳ Ｐゴシック" charset="0"/>
            </a:endParaRPr>
          </a:p>
        </p:txBody>
      </p:sp>
      <p:sp>
        <p:nvSpPr>
          <p:cNvPr id="6" name="Slide Number Placeholder 5"/>
          <p:cNvSpPr>
            <a:spLocks noGrp="1"/>
          </p:cNvSpPr>
          <p:nvPr>
            <p:ph type="sldNum" sz="quarter" idx="12"/>
          </p:nvPr>
        </p:nvSpPr>
        <p:spPr/>
        <p:txBody>
          <a:bodyPr/>
          <a:lstStyle/>
          <a:p>
            <a:pPr>
              <a:defRPr/>
            </a:pPr>
            <a:fld id="{AE703104-1032-4436-9C1F-2D76C1897520}"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Green Book: Overview</a:t>
            </a:r>
            <a:endParaRPr lang="en-US" dirty="0"/>
          </a:p>
        </p:txBody>
      </p:sp>
      <p:sp>
        <p:nvSpPr>
          <p:cNvPr id="38" name="Content Placeholder 2"/>
          <p:cNvSpPr>
            <a:spLocks noGrp="1"/>
          </p:cNvSpPr>
          <p:nvPr>
            <p:ph idx="1"/>
          </p:nvPr>
        </p:nvSpPr>
        <p:spPr/>
        <p:txBody>
          <a:bodyPr/>
          <a:lstStyle/>
          <a:p>
            <a:r>
              <a:rPr lang="en-US" dirty="0" smtClean="0"/>
              <a:t>Explains fundamental concepts of 	          internal control</a:t>
            </a:r>
          </a:p>
          <a:p>
            <a:pPr>
              <a:buNone/>
            </a:pPr>
            <a:endParaRPr lang="en-US" dirty="0" smtClean="0"/>
          </a:p>
          <a:p>
            <a:r>
              <a:rPr lang="en-US" dirty="0" smtClean="0"/>
              <a:t>Addresses how components, principles, and attributes relate to an entity’s objectives</a:t>
            </a:r>
          </a:p>
          <a:p>
            <a:endParaRPr lang="en-US" dirty="0" smtClean="0"/>
          </a:p>
          <a:p>
            <a:r>
              <a:rPr lang="en-US" dirty="0" smtClean="0"/>
              <a:t>Discusses management evaluation of internal control</a:t>
            </a:r>
          </a:p>
          <a:p>
            <a:endParaRPr lang="en-US" dirty="0" smtClean="0"/>
          </a:p>
          <a:p>
            <a:pPr>
              <a:buNone/>
            </a:pPr>
            <a:endParaRPr lang="en-US" dirty="0"/>
          </a:p>
        </p:txBody>
      </p:sp>
      <p:sp>
        <p:nvSpPr>
          <p:cNvPr id="2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13</a:t>
            </a:fld>
            <a:endParaRPr lang="en-US" dirty="0"/>
          </a:p>
        </p:txBody>
      </p:sp>
      <p:grpSp>
        <p:nvGrpSpPr>
          <p:cNvPr id="19" name="Group 18"/>
          <p:cNvGrpSpPr/>
          <p:nvPr/>
        </p:nvGrpSpPr>
        <p:grpSpPr>
          <a:xfrm>
            <a:off x="7391400" y="1752600"/>
            <a:ext cx="1219200" cy="704046"/>
            <a:chOff x="2514600" y="2286000"/>
            <a:chExt cx="4300537" cy="2070481"/>
          </a:xfrm>
        </p:grpSpPr>
        <p:grpSp>
          <p:nvGrpSpPr>
            <p:cNvPr id="20" name="Group 5"/>
            <p:cNvGrpSpPr/>
            <p:nvPr/>
          </p:nvGrpSpPr>
          <p:grpSpPr>
            <a:xfrm>
              <a:off x="2514600" y="2286000"/>
              <a:ext cx="4300537" cy="1003680"/>
              <a:chOff x="307181" y="1578105"/>
              <a:chExt cx="4300537" cy="1003680"/>
            </a:xfrm>
          </p:grpSpPr>
          <p:sp>
            <p:nvSpPr>
              <p:cNvPr id="24" name="Rounded Rectangle 23"/>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21" name="Group 17"/>
            <p:cNvGrpSpPr/>
            <p:nvPr/>
          </p:nvGrpSpPr>
          <p:grpSpPr>
            <a:xfrm>
              <a:off x="2514600" y="3352801"/>
              <a:ext cx="4300537" cy="1003680"/>
              <a:chOff x="307181" y="1578105"/>
              <a:chExt cx="4300537" cy="1003680"/>
            </a:xfrm>
          </p:grpSpPr>
          <p:sp>
            <p:nvSpPr>
              <p:cNvPr id="22" name="Rounded Rectangle 21"/>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Concepts</a:t>
            </a:r>
            <a:endParaRPr lang="en-US" dirty="0"/>
          </a:p>
        </p:txBody>
      </p:sp>
      <p:sp>
        <p:nvSpPr>
          <p:cNvPr id="3" name="Content Placeholder 2"/>
          <p:cNvSpPr>
            <a:spLocks noGrp="1"/>
          </p:cNvSpPr>
          <p:nvPr>
            <p:ph idx="1"/>
          </p:nvPr>
        </p:nvSpPr>
        <p:spPr/>
        <p:txBody>
          <a:bodyPr/>
          <a:lstStyle/>
          <a:p>
            <a:r>
              <a:rPr lang="en-US" dirty="0" smtClean="0"/>
              <a:t>What is internal control in Green Book?</a:t>
            </a:r>
          </a:p>
          <a:p>
            <a:pPr lvl="1"/>
            <a:r>
              <a:rPr lang="en-US" dirty="0" smtClean="0"/>
              <a:t>“</a:t>
            </a:r>
            <a:r>
              <a:rPr lang="en-CA" dirty="0" smtClean="0"/>
              <a:t>Internal control is a process effected by an entity’s management that provides reasonable assurance that the objectives of an entity are being achieved.”</a:t>
            </a:r>
          </a:p>
          <a:p>
            <a:pPr lvl="1"/>
            <a:endParaRPr lang="en-CA" sz="1000" dirty="0" smtClean="0"/>
          </a:p>
          <a:p>
            <a:r>
              <a:rPr lang="en-CA" dirty="0" smtClean="0"/>
              <a:t>What is an internal control system in Green Book?</a:t>
            </a:r>
          </a:p>
          <a:p>
            <a:pPr lvl="1"/>
            <a:r>
              <a:rPr lang="en-CA" dirty="0" smtClean="0"/>
              <a:t>“An internal control system is a continuous built-in component of operations, effected by people, that provides reasonable assurance, not absolute assurance, that an organization’s objectives will be achieved.” </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14</a:t>
            </a:fld>
            <a:endParaRPr lang="en-US"/>
          </a:p>
        </p:txBody>
      </p:sp>
      <p:pic>
        <p:nvPicPr>
          <p:cNvPr id="8" name="Picture 7" descr="C:\Documents and Settings\KellyJM\Desktop\Green Book Graphics July\Items\Objectives Graphic2.tif"/>
          <p:cNvPicPr/>
          <p:nvPr/>
        </p:nvPicPr>
        <p:blipFill>
          <a:blip r:embed="rId3" cstate="print"/>
          <a:srcRect/>
          <a:stretch>
            <a:fillRect/>
          </a:stretch>
        </p:blipFill>
        <p:spPr bwMode="auto">
          <a:xfrm>
            <a:off x="2362200" y="5398770"/>
            <a:ext cx="4343400" cy="123063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Components, Principles, and Attributes</a:t>
            </a:r>
            <a:endParaRPr lang="en-US" dirty="0"/>
          </a:p>
        </p:txBody>
      </p:sp>
      <p:graphicFrame>
        <p:nvGraphicFramePr>
          <p:cNvPr id="5" name="Content Placeholder 4"/>
          <p:cNvGraphicFramePr>
            <a:graphicFrameLocks noGrp="1"/>
          </p:cNvGraphicFramePr>
          <p:nvPr>
            <p:ph idx="1"/>
          </p:nvPr>
        </p:nvGraphicFramePr>
        <p:xfrm>
          <a:off x="485775" y="1809750"/>
          <a:ext cx="81534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15</a:t>
            </a:fld>
            <a:endParaRPr lang="en-US"/>
          </a:p>
        </p:txBody>
      </p:sp>
      <p:grpSp>
        <p:nvGrpSpPr>
          <p:cNvPr id="13" name="Group 12"/>
          <p:cNvGrpSpPr/>
          <p:nvPr/>
        </p:nvGrpSpPr>
        <p:grpSpPr>
          <a:xfrm>
            <a:off x="7391400" y="1752600"/>
            <a:ext cx="1219200" cy="704046"/>
            <a:chOff x="2514600" y="2286000"/>
            <a:chExt cx="4300537" cy="2070481"/>
          </a:xfrm>
        </p:grpSpPr>
        <p:grpSp>
          <p:nvGrpSpPr>
            <p:cNvPr id="14" name="Group 5"/>
            <p:cNvGrpSpPr/>
            <p:nvPr/>
          </p:nvGrpSpPr>
          <p:grpSpPr>
            <a:xfrm>
              <a:off x="2514600" y="2286000"/>
              <a:ext cx="4300537" cy="1003680"/>
              <a:chOff x="307181" y="1578105"/>
              <a:chExt cx="4300537" cy="1003680"/>
            </a:xfrm>
          </p:grpSpPr>
          <p:sp>
            <p:nvSpPr>
              <p:cNvPr id="18" name="Rounded Rectangle 1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5" name="Group 17"/>
            <p:cNvGrpSpPr/>
            <p:nvPr/>
          </p:nvGrpSpPr>
          <p:grpSpPr>
            <a:xfrm>
              <a:off x="2514600" y="3352801"/>
              <a:ext cx="4300537" cy="1003680"/>
              <a:chOff x="307181" y="1578105"/>
              <a:chExt cx="4300537" cy="1003680"/>
            </a:xfrm>
          </p:grpSpPr>
          <p:sp>
            <p:nvSpPr>
              <p:cNvPr id="16" name="Rounded Rectangle 15"/>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8788" y="304800"/>
            <a:ext cx="8166100" cy="1068388"/>
          </a:xfrm>
          <a:prstGeom prst="rect">
            <a:avLst/>
          </a:prstGeom>
          <a:noFill/>
          <a:ln w="9525">
            <a:noFill/>
            <a:miter lim="800000"/>
            <a:headEnd/>
            <a:tailEnd/>
          </a:ln>
        </p:spPr>
        <p:txBody>
          <a:bodyPr vert="horz" wrap="square" lIns="0" tIns="0" rIns="91429" bIns="45714"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ＭＳ Ｐゴシック" charset="0"/>
              </a:rPr>
              <a:t>Revised Green Book:</a:t>
            </a:r>
            <a:r>
              <a:rPr kumimoji="0" lang="en-US" sz="3600" b="1" i="0" u="none" strike="noStrike" kern="0" cap="none" spc="0" normalizeH="0" noProof="0" dirty="0" smtClean="0">
                <a:ln>
                  <a:noFill/>
                </a:ln>
                <a:solidFill>
                  <a:schemeClr val="bg1"/>
                </a:solidFill>
                <a:effectLst/>
                <a:uLnTx/>
                <a:uFillTx/>
                <a:latin typeface="+mj-lt"/>
                <a:ea typeface="+mj-ea"/>
                <a:cs typeface="ＭＳ Ｐゴシック" charset="0"/>
              </a:rPr>
              <a:t> Principles</a:t>
            </a:r>
            <a:endParaRPr kumimoji="0" lang="en-US" sz="3600" b="1" i="0" u="none" strike="noStrike" kern="0" cap="none" spc="0" normalizeH="0" baseline="0" noProof="0" dirty="0">
              <a:ln>
                <a:noFill/>
              </a:ln>
              <a:solidFill>
                <a:schemeClr val="bg1"/>
              </a:solidFill>
              <a:effectLst/>
              <a:uLnTx/>
              <a:uFillTx/>
              <a:latin typeface="+mj-lt"/>
              <a:ea typeface="+mj-ea"/>
              <a:cs typeface="ＭＳ Ｐゴシック" charset="0"/>
            </a:endParaRPr>
          </a:p>
        </p:txBody>
      </p:sp>
      <p:sp>
        <p:nvSpPr>
          <p:cNvPr id="5" name="Slide Number Placeholder 4"/>
          <p:cNvSpPr>
            <a:spLocks noGrp="1"/>
          </p:cNvSpPr>
          <p:nvPr>
            <p:ph type="sldNum" sz="quarter" idx="12"/>
          </p:nvPr>
        </p:nvSpPr>
        <p:spPr/>
        <p:txBody>
          <a:bodyPr/>
          <a:lstStyle/>
          <a:p>
            <a:pPr>
              <a:defRPr/>
            </a:pPr>
            <a:fld id="{AE703104-1032-4436-9C1F-2D76C1897520}" type="slidenum">
              <a:rPr lang="en-US" smtClean="0"/>
              <a:pPr>
                <a:defRPr/>
              </a:pPr>
              <a:t>16</a:t>
            </a:fld>
            <a:endParaRPr lang="en-US"/>
          </a:p>
        </p:txBody>
      </p:sp>
      <p:pic>
        <p:nvPicPr>
          <p:cNvPr id="6" name="Picture 5" descr="Slide 12v2.tif"/>
          <p:cNvPicPr>
            <a:picLocks noChangeAspect="1"/>
          </p:cNvPicPr>
          <p:nvPr/>
        </p:nvPicPr>
        <p:blipFill>
          <a:blip r:embed="rId3" cstate="print"/>
          <a:stretch>
            <a:fillRect/>
          </a:stretch>
        </p:blipFill>
        <p:spPr>
          <a:xfrm>
            <a:off x="609600" y="2066742"/>
            <a:ext cx="7924800" cy="44102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8788" y="304800"/>
            <a:ext cx="8166100" cy="1068388"/>
          </a:xfrm>
          <a:prstGeom prst="rect">
            <a:avLst/>
          </a:prstGeom>
          <a:noFill/>
          <a:ln w="9525">
            <a:noFill/>
            <a:miter lim="800000"/>
            <a:headEnd/>
            <a:tailEnd/>
          </a:ln>
        </p:spPr>
        <p:txBody>
          <a:bodyPr vert="horz" wrap="square" lIns="0" tIns="0" rIns="91429" bIns="45714"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ＭＳ Ｐゴシック" charset="0"/>
              </a:rPr>
              <a:t>Component, Principle, Attribute</a:t>
            </a:r>
            <a:endParaRPr kumimoji="0" lang="en-US" sz="3600" b="1" i="0" u="none" strike="noStrike" kern="0" cap="none" spc="0" normalizeH="0" baseline="0" noProof="0" dirty="0">
              <a:ln>
                <a:noFill/>
              </a:ln>
              <a:solidFill>
                <a:schemeClr val="bg1"/>
              </a:solidFill>
              <a:effectLst/>
              <a:uLnTx/>
              <a:uFillTx/>
              <a:latin typeface="+mj-lt"/>
              <a:ea typeface="+mj-ea"/>
              <a:cs typeface="ＭＳ Ｐゴシック" charset="0"/>
            </a:endParaRPr>
          </a:p>
        </p:txBody>
      </p:sp>
      <p:sp>
        <p:nvSpPr>
          <p:cNvPr id="5" name="Slide Number Placeholder 4"/>
          <p:cNvSpPr>
            <a:spLocks noGrp="1"/>
          </p:cNvSpPr>
          <p:nvPr>
            <p:ph type="sldNum" sz="quarter" idx="12"/>
          </p:nvPr>
        </p:nvSpPr>
        <p:spPr/>
        <p:txBody>
          <a:bodyPr/>
          <a:lstStyle/>
          <a:p>
            <a:pPr>
              <a:defRPr/>
            </a:pPr>
            <a:fld id="{AE703104-1032-4436-9C1F-2D76C1897520}" type="slidenum">
              <a:rPr lang="en-US" smtClean="0"/>
              <a:pPr>
                <a:defRPr/>
              </a:pPr>
              <a:t>17</a:t>
            </a:fld>
            <a:endParaRPr lang="en-US"/>
          </a:p>
        </p:txBody>
      </p:sp>
      <p:pic>
        <p:nvPicPr>
          <p:cNvPr id="6" name="Picture 5" descr="Slide 19v2.tif"/>
          <p:cNvPicPr>
            <a:picLocks noChangeAspect="1"/>
          </p:cNvPicPr>
          <p:nvPr/>
        </p:nvPicPr>
        <p:blipFill>
          <a:blip r:embed="rId3" cstate="print"/>
          <a:stretch>
            <a:fillRect/>
          </a:stretch>
        </p:blipFill>
        <p:spPr>
          <a:xfrm>
            <a:off x="722376" y="1752600"/>
            <a:ext cx="7735824" cy="48280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Principles and Attributes</a:t>
            </a:r>
            <a:endParaRPr lang="en-US" dirty="0"/>
          </a:p>
        </p:txBody>
      </p:sp>
      <p:sp>
        <p:nvSpPr>
          <p:cNvPr id="35" name="Slide Number Placeholder 3"/>
          <p:cNvSpPr>
            <a:spLocks noGrp="1"/>
          </p:cNvSpPr>
          <p:nvPr>
            <p:ph type="sldNum" sz="quarter" idx="12"/>
          </p:nvPr>
        </p:nvSpPr>
        <p:spPr/>
        <p:txBody>
          <a:bodyPr/>
          <a:lstStyle/>
          <a:p>
            <a:fld id="{01E16EBA-0216-4FA1-BFEC-225E79399361}" type="slidenum">
              <a:rPr lang="en-US" smtClean="0"/>
              <a:pPr/>
              <a:t>18</a:t>
            </a:fld>
            <a:endParaRPr lang="en-US" dirty="0"/>
          </a:p>
        </p:txBody>
      </p:sp>
      <p:grpSp>
        <p:nvGrpSpPr>
          <p:cNvPr id="12" name="Group 11"/>
          <p:cNvGrpSpPr/>
          <p:nvPr/>
        </p:nvGrpSpPr>
        <p:grpSpPr>
          <a:xfrm>
            <a:off x="7391400" y="1752600"/>
            <a:ext cx="1219200" cy="704046"/>
            <a:chOff x="2514600" y="2286000"/>
            <a:chExt cx="4300537" cy="2070481"/>
          </a:xfrm>
        </p:grpSpPr>
        <p:grpSp>
          <p:nvGrpSpPr>
            <p:cNvPr id="13" name="Group 5"/>
            <p:cNvGrpSpPr/>
            <p:nvPr/>
          </p:nvGrpSpPr>
          <p:grpSpPr>
            <a:xfrm>
              <a:off x="2514600" y="2286000"/>
              <a:ext cx="4300537" cy="1003680"/>
              <a:chOff x="307181" y="1578105"/>
              <a:chExt cx="4300537" cy="1003680"/>
            </a:xfrm>
          </p:grpSpPr>
          <p:sp>
            <p:nvSpPr>
              <p:cNvPr id="17" name="Rounded Rectangle 16"/>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4" name="Group 17"/>
            <p:cNvGrpSpPr/>
            <p:nvPr/>
          </p:nvGrpSpPr>
          <p:grpSpPr>
            <a:xfrm>
              <a:off x="2514600" y="3352801"/>
              <a:ext cx="4300537" cy="1003680"/>
              <a:chOff x="307181" y="1578105"/>
              <a:chExt cx="4300537" cy="1003680"/>
            </a:xfrm>
          </p:grpSpPr>
          <p:sp>
            <p:nvSpPr>
              <p:cNvPr id="15" name="Rounded Rectangle 14"/>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
        <p:nvSpPr>
          <p:cNvPr id="22" name="Content Placeholder 21"/>
          <p:cNvSpPr>
            <a:spLocks noGrp="1"/>
          </p:cNvSpPr>
          <p:nvPr>
            <p:ph idx="1"/>
          </p:nvPr>
        </p:nvSpPr>
        <p:spPr/>
        <p:txBody>
          <a:bodyPr/>
          <a:lstStyle/>
          <a:p>
            <a:pPr>
              <a:spcBef>
                <a:spcPts val="0"/>
              </a:spcBef>
            </a:pPr>
            <a:r>
              <a:rPr lang="en-US" dirty="0" smtClean="0"/>
              <a:t>In general, all components and principles </a:t>
            </a:r>
            <a:br>
              <a:rPr lang="en-US" dirty="0" smtClean="0"/>
            </a:br>
            <a:r>
              <a:rPr lang="en-US" dirty="0" smtClean="0"/>
              <a:t>are required for an effective internal</a:t>
            </a:r>
          </a:p>
          <a:p>
            <a:pPr>
              <a:spcBef>
                <a:spcPts val="0"/>
              </a:spcBef>
              <a:buNone/>
            </a:pPr>
            <a:r>
              <a:rPr lang="en-US" dirty="0" smtClean="0"/>
              <a:t>   control system</a:t>
            </a:r>
          </a:p>
          <a:p>
            <a:pPr>
              <a:buNone/>
            </a:pPr>
            <a:endParaRPr lang="en-US" dirty="0" smtClean="0"/>
          </a:p>
          <a:p>
            <a:r>
              <a:rPr lang="en-US" dirty="0" smtClean="0"/>
              <a:t>Principles and Attributes</a:t>
            </a:r>
          </a:p>
          <a:p>
            <a:pPr lvl="1"/>
            <a:r>
              <a:rPr lang="en-US" dirty="0" smtClean="0"/>
              <a:t>Entity should implement relevant principles</a:t>
            </a:r>
          </a:p>
          <a:p>
            <a:pPr lvl="1"/>
            <a:r>
              <a:rPr lang="en-US" dirty="0" smtClean="0"/>
              <a:t>If a principle is not relevant, document the rationale of how, in the absence of that principle, the associated component could be designed, implemented, and operated effectively</a:t>
            </a:r>
          </a:p>
          <a:p>
            <a:pPr lvl="1"/>
            <a:r>
              <a:rPr lang="en-US" dirty="0" smtClean="0"/>
              <a:t>Attributes are considerations that can contribute to the design, implementation, and operating effectiveness of principles</a:t>
            </a:r>
          </a:p>
          <a:p>
            <a:pPr lvl="1">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Overview: Management Evaluation</a:t>
            </a:r>
            <a:endParaRPr lang="en-US" dirty="0"/>
          </a:p>
        </p:txBody>
      </p:sp>
      <p:sp>
        <p:nvSpPr>
          <p:cNvPr id="3" name="Content Placeholder 2"/>
          <p:cNvSpPr>
            <a:spLocks noGrp="1"/>
          </p:cNvSpPr>
          <p:nvPr>
            <p:ph idx="1"/>
          </p:nvPr>
        </p:nvSpPr>
        <p:spPr>
          <a:xfrm>
            <a:off x="428625" y="1981200"/>
            <a:ext cx="8334375" cy="4572000"/>
          </a:xfrm>
        </p:spPr>
        <p:txBody>
          <a:bodyPr/>
          <a:lstStyle/>
          <a:p>
            <a:pPr>
              <a:buNone/>
            </a:pPr>
            <a:r>
              <a:rPr lang="en-US" dirty="0" smtClean="0"/>
              <a:t>An effective internal control system requires </a:t>
            </a:r>
            <a:br>
              <a:rPr lang="en-US" dirty="0" smtClean="0"/>
            </a:br>
            <a:r>
              <a:rPr lang="en-US" dirty="0" smtClean="0"/>
              <a:t>that each of the five components are:</a:t>
            </a:r>
          </a:p>
          <a:p>
            <a:pPr marL="640080"/>
            <a:r>
              <a:rPr lang="en-US" sz="2200" dirty="0" smtClean="0"/>
              <a:t>Effectively designed, implemented, and operating</a:t>
            </a:r>
          </a:p>
          <a:p>
            <a:pPr marL="640080"/>
            <a:r>
              <a:rPr lang="en-US" sz="2200" dirty="0" smtClean="0"/>
              <a:t>Operating together in an integrated manner</a:t>
            </a:r>
            <a:endParaRPr lang="en-US" sz="2200" dirty="0"/>
          </a:p>
          <a:p>
            <a:pPr marL="640080"/>
            <a:endParaRPr lang="en-US" dirty="0" smtClean="0"/>
          </a:p>
          <a:p>
            <a:pPr marL="274320">
              <a:buNone/>
            </a:pPr>
            <a:r>
              <a:rPr lang="en-US" dirty="0" smtClean="0"/>
              <a:t>Management evaluates the effect of deficiencies on the internal control system</a:t>
            </a:r>
          </a:p>
          <a:p>
            <a:pPr marL="274320">
              <a:buNone/>
            </a:pPr>
            <a:endParaRPr lang="en-US" dirty="0" smtClean="0"/>
          </a:p>
          <a:p>
            <a:pPr marL="274320">
              <a:buNone/>
            </a:pPr>
            <a:r>
              <a:rPr lang="en-US" dirty="0" smtClean="0"/>
              <a:t>A component is not effective if related principles are not effective</a:t>
            </a:r>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19</a:t>
            </a:fld>
            <a:endParaRPr lang="en-US"/>
          </a:p>
        </p:txBody>
      </p:sp>
      <p:sp>
        <p:nvSpPr>
          <p:cNvPr id="6" name="Rounded Rectangle 4"/>
          <p:cNvSpPr/>
          <p:nvPr/>
        </p:nvSpPr>
        <p:spPr>
          <a:xfrm>
            <a:off x="7405290" y="1769261"/>
            <a:ext cx="1191419" cy="307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sp>
        <p:nvSpPr>
          <p:cNvPr id="7" name="Rounded Rectangle 4"/>
          <p:cNvSpPr/>
          <p:nvPr/>
        </p:nvSpPr>
        <p:spPr>
          <a:xfrm>
            <a:off x="7405290" y="2132016"/>
            <a:ext cx="1191419" cy="307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nvGrpSpPr>
          <p:cNvPr id="8" name="Group 7"/>
          <p:cNvGrpSpPr/>
          <p:nvPr/>
        </p:nvGrpSpPr>
        <p:grpSpPr>
          <a:xfrm>
            <a:off x="7391400" y="1752600"/>
            <a:ext cx="1219200" cy="704046"/>
            <a:chOff x="2514600" y="2286000"/>
            <a:chExt cx="4300537" cy="2070481"/>
          </a:xfrm>
        </p:grpSpPr>
        <p:grpSp>
          <p:nvGrpSpPr>
            <p:cNvPr id="9" name="Group 5"/>
            <p:cNvGrpSpPr/>
            <p:nvPr/>
          </p:nvGrpSpPr>
          <p:grpSpPr>
            <a:xfrm>
              <a:off x="2514600" y="2286000"/>
              <a:ext cx="4300537" cy="1003680"/>
              <a:chOff x="307181" y="1578105"/>
              <a:chExt cx="4300537" cy="1003680"/>
            </a:xfrm>
          </p:grpSpPr>
          <p:sp>
            <p:nvSpPr>
              <p:cNvPr id="13" name="Rounded Rectangle 12"/>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10" name="Group 17"/>
            <p:cNvGrpSpPr/>
            <p:nvPr/>
          </p:nvGrpSpPr>
          <p:grpSpPr>
            <a:xfrm>
              <a:off x="2514600" y="3352801"/>
              <a:ext cx="4300537" cy="1003680"/>
              <a:chOff x="307181" y="1578105"/>
              <a:chExt cx="4300537" cy="1003680"/>
            </a:xfrm>
          </p:grpSpPr>
          <p:sp>
            <p:nvSpPr>
              <p:cNvPr id="11" name="Rounded Rectangle 10"/>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idx="1"/>
          </p:nvPr>
        </p:nvSpPr>
        <p:spPr/>
        <p:txBody>
          <a:bodyPr/>
          <a:lstStyle/>
          <a:p>
            <a:r>
              <a:rPr lang="en-US" sz="3600" dirty="0" smtClean="0">
                <a:solidFill>
                  <a:srgbClr val="00004C"/>
                </a:solidFill>
              </a:rPr>
              <a:t>To discuss GAO’s </a:t>
            </a:r>
            <a:r>
              <a:rPr lang="en-US" sz="3600" i="1" dirty="0">
                <a:solidFill>
                  <a:srgbClr val="00004C"/>
                </a:solidFill>
              </a:rPr>
              <a:t>Standards for Internal Control in the Federal </a:t>
            </a:r>
            <a:r>
              <a:rPr lang="en-US" sz="3600" i="1" dirty="0" smtClean="0">
                <a:solidFill>
                  <a:srgbClr val="00004C"/>
                </a:solidFill>
              </a:rPr>
              <a:t>Government </a:t>
            </a:r>
            <a:r>
              <a:rPr lang="en-US" sz="3600" dirty="0" smtClean="0">
                <a:solidFill>
                  <a:srgbClr val="00004C"/>
                </a:solidFill>
              </a:rPr>
              <a:t>(</a:t>
            </a:r>
            <a:r>
              <a:rPr lang="en-US" sz="3600" dirty="0">
                <a:solidFill>
                  <a:srgbClr val="00004C"/>
                </a:solidFill>
              </a:rPr>
              <a:t>Green </a:t>
            </a:r>
            <a:r>
              <a:rPr lang="en-US" sz="3600" dirty="0" smtClean="0">
                <a:solidFill>
                  <a:srgbClr val="00004C"/>
                </a:solidFill>
              </a:rPr>
              <a:t>Book)</a:t>
            </a:r>
          </a:p>
          <a:p>
            <a:endParaRPr lang="en-US" sz="3600" dirty="0" smtClean="0">
              <a:solidFill>
                <a:schemeClr val="tx1"/>
              </a:solidFill>
            </a:endParaRPr>
          </a:p>
          <a:p>
            <a:pPr lvl="1">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1E16EBA-0216-4FA1-BFEC-225E7939936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Overview: Additional Considerations</a:t>
            </a:r>
            <a:endParaRPr lang="en-US" dirty="0"/>
          </a:p>
        </p:txBody>
      </p:sp>
      <p:sp>
        <p:nvSpPr>
          <p:cNvPr id="3" name="Content Placeholder 2"/>
          <p:cNvSpPr>
            <a:spLocks noGrp="1"/>
          </p:cNvSpPr>
          <p:nvPr>
            <p:ph idx="1"/>
          </p:nvPr>
        </p:nvSpPr>
        <p:spPr>
          <a:xfrm>
            <a:off x="428625" y="1981200"/>
            <a:ext cx="8334375" cy="4572000"/>
          </a:xfrm>
        </p:spPr>
        <p:txBody>
          <a:bodyPr/>
          <a:lstStyle/>
          <a:p>
            <a:pPr>
              <a:buNone/>
            </a:pPr>
            <a:r>
              <a:rPr lang="en-US" dirty="0" smtClean="0"/>
              <a:t>The impact of service organizations on an      entity’s internal control system</a:t>
            </a:r>
          </a:p>
          <a:p>
            <a:pPr marL="640080"/>
            <a:endParaRPr lang="en-US" dirty="0" smtClean="0"/>
          </a:p>
          <a:p>
            <a:pPr marL="274320">
              <a:buNone/>
            </a:pPr>
            <a:r>
              <a:rPr lang="en-US" dirty="0" smtClean="0"/>
              <a:t>Discussion of documentation requirements in the Green Book</a:t>
            </a:r>
          </a:p>
          <a:p>
            <a:pPr marL="274320">
              <a:buNone/>
            </a:pPr>
            <a:endParaRPr lang="en-US" dirty="0" smtClean="0"/>
          </a:p>
          <a:p>
            <a:pPr marL="274320">
              <a:buNone/>
            </a:pPr>
            <a:r>
              <a:rPr lang="en-US" dirty="0" smtClean="0"/>
              <a:t>Applicability to state, local, and quasi-governmental entities as well as not-for-profits</a:t>
            </a:r>
          </a:p>
          <a:p>
            <a:pPr marL="274320">
              <a:buNone/>
            </a:pPr>
            <a:endParaRPr lang="en-US" dirty="0" smtClean="0"/>
          </a:p>
          <a:p>
            <a:pPr marL="274320">
              <a:buNone/>
            </a:pPr>
            <a:r>
              <a:rPr lang="en-US" dirty="0" smtClean="0"/>
              <a:t>Cost/Benefit and Large/Small Entity Considerations</a:t>
            </a:r>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20</a:t>
            </a:fld>
            <a:endParaRPr lang="en-US"/>
          </a:p>
        </p:txBody>
      </p:sp>
      <p:sp>
        <p:nvSpPr>
          <p:cNvPr id="6" name="Rounded Rectangle 4"/>
          <p:cNvSpPr/>
          <p:nvPr/>
        </p:nvSpPr>
        <p:spPr>
          <a:xfrm>
            <a:off x="7405290" y="1769261"/>
            <a:ext cx="1191419" cy="307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sp>
        <p:nvSpPr>
          <p:cNvPr id="7" name="Rounded Rectangle 4"/>
          <p:cNvSpPr/>
          <p:nvPr/>
        </p:nvSpPr>
        <p:spPr>
          <a:xfrm>
            <a:off x="7405290" y="2132016"/>
            <a:ext cx="1191419" cy="307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nvGrpSpPr>
          <p:cNvPr id="5" name="Group 7"/>
          <p:cNvGrpSpPr/>
          <p:nvPr/>
        </p:nvGrpSpPr>
        <p:grpSpPr>
          <a:xfrm>
            <a:off x="7391400" y="1752600"/>
            <a:ext cx="1219200" cy="704046"/>
            <a:chOff x="2514600" y="2286000"/>
            <a:chExt cx="4300537" cy="2070481"/>
          </a:xfrm>
        </p:grpSpPr>
        <p:grpSp>
          <p:nvGrpSpPr>
            <p:cNvPr id="8" name="Group 5"/>
            <p:cNvGrpSpPr/>
            <p:nvPr/>
          </p:nvGrpSpPr>
          <p:grpSpPr>
            <a:xfrm>
              <a:off x="2514600" y="2286000"/>
              <a:ext cx="4300537" cy="1003680"/>
              <a:chOff x="307181" y="1578105"/>
              <a:chExt cx="4300537" cy="1003680"/>
            </a:xfrm>
          </p:grpSpPr>
          <p:sp>
            <p:nvSpPr>
              <p:cNvPr id="13" name="Rounded Rectangle 12"/>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9" name="Group 17"/>
            <p:cNvGrpSpPr/>
            <p:nvPr/>
          </p:nvGrpSpPr>
          <p:grpSpPr>
            <a:xfrm>
              <a:off x="2514600" y="3352801"/>
              <a:ext cx="4300537" cy="1003680"/>
              <a:chOff x="307181" y="1578105"/>
              <a:chExt cx="4300537" cy="1003680"/>
            </a:xfrm>
          </p:grpSpPr>
          <p:sp>
            <p:nvSpPr>
              <p:cNvPr id="11" name="Rounded Rectangle 10"/>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Green Book: Standards</a:t>
            </a:r>
            <a:endParaRPr lang="en-US" dirty="0"/>
          </a:p>
        </p:txBody>
      </p:sp>
      <p:sp>
        <p:nvSpPr>
          <p:cNvPr id="3" name="Content Placeholder 2"/>
          <p:cNvSpPr>
            <a:spLocks noGrp="1"/>
          </p:cNvSpPr>
          <p:nvPr>
            <p:ph idx="1"/>
          </p:nvPr>
        </p:nvSpPr>
        <p:spPr>
          <a:xfrm>
            <a:off x="485775" y="1981200"/>
            <a:ext cx="8153400" cy="4521200"/>
          </a:xfrm>
        </p:spPr>
        <p:txBody>
          <a:bodyPr/>
          <a:lstStyle/>
          <a:p>
            <a:r>
              <a:rPr lang="en-US" dirty="0" smtClean="0"/>
              <a:t>Control Environment</a:t>
            </a:r>
          </a:p>
          <a:p>
            <a:pPr>
              <a:buNone/>
            </a:pPr>
            <a:endParaRPr lang="en-US" dirty="0" smtClean="0"/>
          </a:p>
          <a:p>
            <a:r>
              <a:rPr lang="en-US" dirty="0" smtClean="0"/>
              <a:t>Risk Assessment</a:t>
            </a:r>
          </a:p>
          <a:p>
            <a:pPr>
              <a:buNone/>
            </a:pPr>
            <a:endParaRPr lang="en-US" dirty="0" smtClean="0"/>
          </a:p>
          <a:p>
            <a:r>
              <a:rPr lang="en-US" dirty="0" smtClean="0"/>
              <a:t>Control Activities</a:t>
            </a:r>
          </a:p>
          <a:p>
            <a:pPr>
              <a:buNone/>
            </a:pPr>
            <a:endParaRPr lang="en-US" dirty="0" smtClean="0"/>
          </a:p>
          <a:p>
            <a:r>
              <a:rPr lang="en-US" dirty="0" smtClean="0"/>
              <a:t>Information and Communication</a:t>
            </a:r>
          </a:p>
          <a:p>
            <a:pPr>
              <a:buNone/>
            </a:pPr>
            <a:endParaRPr lang="en-US" dirty="0" smtClean="0"/>
          </a:p>
          <a:p>
            <a:r>
              <a:rPr lang="en-US" dirty="0" smtClean="0"/>
              <a:t>Monitoring</a:t>
            </a:r>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21</a:t>
            </a:fld>
            <a:endParaRPr lang="en-US"/>
          </a:p>
        </p:txBody>
      </p:sp>
      <p:grpSp>
        <p:nvGrpSpPr>
          <p:cNvPr id="5" name="Group 4"/>
          <p:cNvGrpSpPr/>
          <p:nvPr/>
        </p:nvGrpSpPr>
        <p:grpSpPr>
          <a:xfrm>
            <a:off x="7391400" y="1752600"/>
            <a:ext cx="1219200" cy="704046"/>
            <a:chOff x="2514600" y="2286000"/>
            <a:chExt cx="4300537" cy="2070481"/>
          </a:xfrm>
        </p:grpSpPr>
        <p:grpSp>
          <p:nvGrpSpPr>
            <p:cNvPr id="6" name="Group 5"/>
            <p:cNvGrpSpPr/>
            <p:nvPr/>
          </p:nvGrpSpPr>
          <p:grpSpPr>
            <a:xfrm>
              <a:off x="2514600" y="2286000"/>
              <a:ext cx="4300537" cy="1003680"/>
              <a:chOff x="307181" y="1578105"/>
              <a:chExt cx="4300537" cy="1003680"/>
            </a:xfrm>
          </p:grpSpPr>
          <p:sp>
            <p:nvSpPr>
              <p:cNvPr id="10" name="Rounded Rectangle 9"/>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7" name="Group 17"/>
            <p:cNvGrpSpPr/>
            <p:nvPr/>
          </p:nvGrpSpPr>
          <p:grpSpPr>
            <a:xfrm>
              <a:off x="2514600" y="3352801"/>
              <a:ext cx="4300537" cy="1003680"/>
              <a:chOff x="307181" y="1578105"/>
              <a:chExt cx="4300537" cy="1003680"/>
            </a:xfrm>
          </p:grpSpPr>
          <p:sp>
            <p:nvSpPr>
              <p:cNvPr id="8" name="Rounded Rectangle 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Green Book: Standards</a:t>
            </a:r>
            <a:endParaRPr lang="en-US" dirty="0"/>
          </a:p>
        </p:txBody>
      </p:sp>
      <p:sp>
        <p:nvSpPr>
          <p:cNvPr id="38" name="Content Placeholder 2"/>
          <p:cNvSpPr>
            <a:spLocks noGrp="1"/>
          </p:cNvSpPr>
          <p:nvPr>
            <p:ph idx="1"/>
          </p:nvPr>
        </p:nvSpPr>
        <p:spPr>
          <a:xfrm>
            <a:off x="485775" y="1905000"/>
            <a:ext cx="8153400" cy="4597400"/>
          </a:xfrm>
        </p:spPr>
        <p:txBody>
          <a:bodyPr/>
          <a:lstStyle/>
          <a:p>
            <a:r>
              <a:rPr lang="en-US" dirty="0" smtClean="0"/>
              <a:t>Explains principles for each component</a:t>
            </a:r>
          </a:p>
          <a:p>
            <a:endParaRPr lang="en-US" dirty="0" smtClean="0"/>
          </a:p>
          <a:p>
            <a:r>
              <a:rPr lang="en-US" dirty="0" smtClean="0"/>
              <a:t>Includes further discussion of considerations for principles in the form of attributes</a:t>
            </a:r>
            <a:endParaRPr lang="en-US" dirty="0"/>
          </a:p>
        </p:txBody>
      </p:sp>
      <p:sp>
        <p:nvSpPr>
          <p:cNvPr id="31"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22</a:t>
            </a:fld>
            <a:endParaRPr lang="en-US" dirty="0"/>
          </a:p>
        </p:txBody>
      </p:sp>
      <p:grpSp>
        <p:nvGrpSpPr>
          <p:cNvPr id="5" name="Group 4"/>
          <p:cNvGrpSpPr/>
          <p:nvPr/>
        </p:nvGrpSpPr>
        <p:grpSpPr>
          <a:xfrm>
            <a:off x="7391400" y="1752600"/>
            <a:ext cx="1219200" cy="704046"/>
            <a:chOff x="2514600" y="2286000"/>
            <a:chExt cx="4300537" cy="2070481"/>
          </a:xfrm>
        </p:grpSpPr>
        <p:grpSp>
          <p:nvGrpSpPr>
            <p:cNvPr id="6" name="Group 5"/>
            <p:cNvGrpSpPr/>
            <p:nvPr/>
          </p:nvGrpSpPr>
          <p:grpSpPr>
            <a:xfrm>
              <a:off x="2514600" y="2286000"/>
              <a:ext cx="4300537" cy="1003680"/>
              <a:chOff x="307181" y="1578105"/>
              <a:chExt cx="4300537" cy="1003680"/>
            </a:xfrm>
          </p:grpSpPr>
          <p:sp>
            <p:nvSpPr>
              <p:cNvPr id="10" name="Rounded Rectangle 9"/>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lvl="0" algn="ctr" defTabSz="1511300">
                  <a:lnSpc>
                    <a:spcPct val="90000"/>
                  </a:lnSpc>
                  <a:spcBef>
                    <a:spcPct val="0"/>
                  </a:spcBef>
                  <a:spcAft>
                    <a:spcPct val="35000"/>
                  </a:spcAft>
                </a:pPr>
                <a:r>
                  <a:rPr lang="en-US" sz="1400" dirty="0" smtClean="0"/>
                  <a:t>Overview</a:t>
                </a:r>
                <a:endParaRPr lang="en-US" sz="1400" kern="1200" dirty="0"/>
              </a:p>
            </p:txBody>
          </p:sp>
        </p:grpSp>
        <p:grpSp>
          <p:nvGrpSpPr>
            <p:cNvPr id="7" name="Group 17"/>
            <p:cNvGrpSpPr/>
            <p:nvPr/>
          </p:nvGrpSpPr>
          <p:grpSpPr>
            <a:xfrm>
              <a:off x="2514600" y="3352801"/>
              <a:ext cx="4300537" cy="1003680"/>
              <a:chOff x="307181" y="1578105"/>
              <a:chExt cx="4300537" cy="1003680"/>
            </a:xfrm>
          </p:grpSpPr>
          <p:sp>
            <p:nvSpPr>
              <p:cNvPr id="8" name="Rounded Rectangle 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lvl="0" algn="ctr" defTabSz="1511300">
                  <a:lnSpc>
                    <a:spcPct val="90000"/>
                  </a:lnSpc>
                  <a:spcBef>
                    <a:spcPct val="0"/>
                  </a:spcBef>
                  <a:spcAft>
                    <a:spcPct val="35000"/>
                  </a:spcAft>
                </a:pPr>
                <a:r>
                  <a:rPr lang="en-US" sz="3400" dirty="0" smtClean="0"/>
                  <a:t>Standards</a:t>
                </a:r>
                <a:endParaRPr lang="en-US" sz="3400" kern="1200" dirty="0"/>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Environment</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23</a:t>
            </a:fld>
            <a:endParaRPr lang="en-US"/>
          </a:p>
        </p:txBody>
      </p:sp>
      <p:pic>
        <p:nvPicPr>
          <p:cNvPr id="5" name="Picture 2" descr="U:\Work in Process\VCA_Graphics\FY 13\FMA\987236 - Green Book\Slide 12Breakout1.tif"/>
          <p:cNvPicPr>
            <a:picLocks noChangeAspect="1" noChangeArrowheads="1"/>
          </p:cNvPicPr>
          <p:nvPr/>
        </p:nvPicPr>
        <p:blipFill>
          <a:blip r:embed="rId3" cstate="print"/>
          <a:srcRect/>
          <a:stretch>
            <a:fillRect/>
          </a:stretch>
        </p:blipFill>
        <p:spPr bwMode="auto">
          <a:xfrm>
            <a:off x="-1" y="2493619"/>
            <a:ext cx="9144001" cy="306898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24</a:t>
            </a:fld>
            <a:endParaRPr lang="en-US"/>
          </a:p>
        </p:txBody>
      </p:sp>
      <p:pic>
        <p:nvPicPr>
          <p:cNvPr id="5" name="Picture 3" descr="U:\Work in Process\VCA_Graphics\FY 13\FMA\987236 - Green Book\Slide 12Breakout2.tif"/>
          <p:cNvPicPr>
            <a:picLocks noChangeAspect="1" noChangeArrowheads="1"/>
          </p:cNvPicPr>
          <p:nvPr/>
        </p:nvPicPr>
        <p:blipFill>
          <a:blip r:embed="rId3" cstate="print"/>
          <a:srcRect/>
          <a:stretch>
            <a:fillRect/>
          </a:stretch>
        </p:blipFill>
        <p:spPr bwMode="auto">
          <a:xfrm>
            <a:off x="0" y="2514600"/>
            <a:ext cx="9144000" cy="262265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Activities</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25</a:t>
            </a:fld>
            <a:endParaRPr lang="en-US"/>
          </a:p>
        </p:txBody>
      </p:sp>
      <p:pic>
        <p:nvPicPr>
          <p:cNvPr id="5" name="Picture 2" descr="U:\Work in Process\VCA_Graphics\FY 13\FMA\987236 - Green Book\Slide 12Breakout3.tif"/>
          <p:cNvPicPr>
            <a:picLocks noChangeAspect="1" noChangeArrowheads="1"/>
          </p:cNvPicPr>
          <p:nvPr/>
        </p:nvPicPr>
        <p:blipFill>
          <a:blip r:embed="rId3" cstate="print"/>
          <a:srcRect/>
          <a:stretch>
            <a:fillRect/>
          </a:stretch>
        </p:blipFill>
        <p:spPr bwMode="auto">
          <a:xfrm>
            <a:off x="0" y="2519273"/>
            <a:ext cx="9144000" cy="235752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&amp; Communication</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26</a:t>
            </a:fld>
            <a:endParaRPr lang="en-US"/>
          </a:p>
        </p:txBody>
      </p:sp>
      <p:pic>
        <p:nvPicPr>
          <p:cNvPr id="5" name="Picture 3" descr="U:\Work in Process\VCA_Graphics\FY 13\FMA\987236 - Green Book\Slide 12Breakout4.tif"/>
          <p:cNvPicPr>
            <a:picLocks noChangeAspect="1" noChangeArrowheads="1"/>
          </p:cNvPicPr>
          <p:nvPr/>
        </p:nvPicPr>
        <p:blipFill>
          <a:blip r:embed="rId3" cstate="print"/>
          <a:srcRect/>
          <a:stretch>
            <a:fillRect/>
          </a:stretch>
        </p:blipFill>
        <p:spPr bwMode="auto">
          <a:xfrm>
            <a:off x="1" y="2524996"/>
            <a:ext cx="9144000" cy="23518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27</a:t>
            </a:fld>
            <a:endParaRPr lang="en-US"/>
          </a:p>
        </p:txBody>
      </p:sp>
      <p:pic>
        <p:nvPicPr>
          <p:cNvPr id="6" name="Picture 5" descr="Slide 12Breakout5.tif"/>
          <p:cNvPicPr>
            <a:picLocks noChangeAspect="1"/>
          </p:cNvPicPr>
          <p:nvPr/>
        </p:nvPicPr>
        <p:blipFill>
          <a:blip r:embed="rId3" cstate="print"/>
          <a:stretch>
            <a:fillRect/>
          </a:stretch>
        </p:blipFill>
        <p:spPr>
          <a:xfrm>
            <a:off x="1" y="2514600"/>
            <a:ext cx="9144000" cy="194818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Across Components</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28</a:t>
            </a:fld>
            <a:endParaRPr lang="en-US"/>
          </a:p>
        </p:txBody>
      </p:sp>
      <p:pic>
        <p:nvPicPr>
          <p:cNvPr id="5" name="Picture 4" descr="U:\Work in Process\VCA_Graphics\FY 14\FMA\987236 - Green Book\Slide 21v3.tif"/>
          <p:cNvPicPr/>
          <p:nvPr/>
        </p:nvPicPr>
        <p:blipFill>
          <a:blip r:embed="rId3" cstate="print"/>
          <a:srcRect/>
          <a:stretch>
            <a:fillRect/>
          </a:stretch>
        </p:blipFill>
        <p:spPr bwMode="auto">
          <a:xfrm>
            <a:off x="604302" y="1800225"/>
            <a:ext cx="7930098" cy="4752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Considerations</a:t>
            </a:r>
            <a:endParaRPr lang="en-US" dirty="0"/>
          </a:p>
        </p:txBody>
      </p:sp>
      <p:sp>
        <p:nvSpPr>
          <p:cNvPr id="3" name="Content Placeholder 2"/>
          <p:cNvSpPr>
            <a:spLocks noGrp="1"/>
          </p:cNvSpPr>
          <p:nvPr>
            <p:ph idx="1"/>
          </p:nvPr>
        </p:nvSpPr>
        <p:spPr/>
        <p:txBody>
          <a:bodyPr/>
          <a:lstStyle/>
          <a:p>
            <a:r>
              <a:rPr lang="en-US" dirty="0" smtClean="0"/>
              <a:t>Standards vs. Framework</a:t>
            </a:r>
          </a:p>
          <a:p>
            <a:endParaRPr lang="en-US" dirty="0" smtClean="0"/>
          </a:p>
          <a:p>
            <a:r>
              <a:rPr lang="en-US" dirty="0" smtClean="0"/>
              <a:t>Documentation Requirements</a:t>
            </a:r>
          </a:p>
          <a:p>
            <a:pPr lvl="1"/>
            <a:r>
              <a:rPr lang="en-US" dirty="0" smtClean="0"/>
              <a:t>Overview lists the documentation requirements found in the principles which represent the minimum level of documentation necessary for an effective internal control system.</a:t>
            </a:r>
          </a:p>
          <a:p>
            <a:pPr lvl="1"/>
            <a:endParaRPr lang="en-US" dirty="0" smtClean="0"/>
          </a:p>
          <a:p>
            <a:r>
              <a:rPr lang="en-US" dirty="0" smtClean="0"/>
              <a:t>Consideration of Attributes</a:t>
            </a:r>
          </a:p>
          <a:p>
            <a:pPr lvl="1"/>
            <a:r>
              <a:rPr lang="en-US" dirty="0" smtClean="0"/>
              <a:t>Overview discusses how management considers the design, implementation, and operating effectiveness of the attributes for each principle</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Work in Process\VCA_Graphics\FY 13\FMA\987236 - Green Book\GreenBookCover83-DS.tif"/>
          <p:cNvPicPr>
            <a:picLocks noChangeAspect="1" noChangeArrowheads="1"/>
          </p:cNvPicPr>
          <p:nvPr/>
        </p:nvPicPr>
        <p:blipFill>
          <a:blip r:embed="rId3" cstate="print"/>
          <a:srcRect/>
          <a:stretch>
            <a:fillRect/>
          </a:stretch>
        </p:blipFill>
        <p:spPr bwMode="auto">
          <a:xfrm>
            <a:off x="457202" y="2712314"/>
            <a:ext cx="2043154" cy="2564402"/>
          </a:xfrm>
          <a:prstGeom prst="rect">
            <a:avLst/>
          </a:prstGeom>
          <a:noFill/>
        </p:spPr>
      </p:pic>
      <p:pic>
        <p:nvPicPr>
          <p:cNvPr id="9" name="Picture 3" descr="U:\Work in Process\VCA_Graphics\FY 13\FMA\987236 - Green Book\GreenBookCover99-DS.tif"/>
          <p:cNvPicPr>
            <a:picLocks noChangeAspect="1" noChangeArrowheads="1"/>
          </p:cNvPicPr>
          <p:nvPr/>
        </p:nvPicPr>
        <p:blipFill>
          <a:blip r:embed="rId4" cstate="print"/>
          <a:srcRect/>
          <a:stretch>
            <a:fillRect/>
          </a:stretch>
        </p:blipFill>
        <p:spPr bwMode="auto">
          <a:xfrm>
            <a:off x="2681516" y="3150944"/>
            <a:ext cx="1524168" cy="2149440"/>
          </a:xfrm>
          <a:prstGeom prst="rect">
            <a:avLst/>
          </a:prstGeom>
          <a:noFill/>
        </p:spPr>
      </p:pic>
      <p:pic>
        <p:nvPicPr>
          <p:cNvPr id="10" name="Picture 4" descr="U:\Work in Process\VCA_Graphics\FY 13\FMA\987236 - Green Book\GreenBookToolCover01-DS.tif"/>
          <p:cNvPicPr>
            <a:picLocks noChangeAspect="1" noChangeArrowheads="1"/>
          </p:cNvPicPr>
          <p:nvPr/>
        </p:nvPicPr>
        <p:blipFill>
          <a:blip r:embed="rId5" cstate="print"/>
          <a:srcRect/>
          <a:stretch>
            <a:fillRect/>
          </a:stretch>
        </p:blipFill>
        <p:spPr bwMode="auto">
          <a:xfrm>
            <a:off x="4495800" y="2743200"/>
            <a:ext cx="2043155" cy="2565534"/>
          </a:xfrm>
          <a:prstGeom prst="rect">
            <a:avLst/>
          </a:prstGeom>
          <a:noFill/>
        </p:spPr>
      </p:pic>
      <p:pic>
        <p:nvPicPr>
          <p:cNvPr id="11" name="Picture 5" descr="U:\Work in Process\VCA_Graphics\FY 13\FMA\987236 - Green Book\GreenBookCover-DS.tif"/>
          <p:cNvPicPr>
            <a:picLocks noChangeAspect="1" noChangeArrowheads="1"/>
          </p:cNvPicPr>
          <p:nvPr/>
        </p:nvPicPr>
        <p:blipFill>
          <a:blip r:embed="rId6" cstate="print"/>
          <a:srcRect/>
          <a:stretch>
            <a:fillRect/>
          </a:stretch>
        </p:blipFill>
        <p:spPr bwMode="auto">
          <a:xfrm>
            <a:off x="6705602" y="2743066"/>
            <a:ext cx="2043154" cy="2564402"/>
          </a:xfrm>
          <a:prstGeom prst="rect">
            <a:avLst/>
          </a:prstGeom>
          <a:noFill/>
        </p:spPr>
      </p:pic>
      <p:sp>
        <p:nvSpPr>
          <p:cNvPr id="6" name="TextBox 5"/>
          <p:cNvSpPr txBox="1"/>
          <p:nvPr/>
        </p:nvSpPr>
        <p:spPr>
          <a:xfrm>
            <a:off x="457200" y="533400"/>
            <a:ext cx="8001000" cy="646331"/>
          </a:xfrm>
          <a:prstGeom prst="rect">
            <a:avLst/>
          </a:prstGeom>
          <a:noFill/>
        </p:spPr>
        <p:txBody>
          <a:bodyPr wrap="square" rtlCol="0">
            <a:spAutoFit/>
          </a:bodyPr>
          <a:lstStyle/>
          <a:p>
            <a:pPr algn="ctr"/>
            <a:r>
              <a:rPr lang="en-US" sz="3600" b="1" dirty="0" smtClean="0">
                <a:solidFill>
                  <a:schemeClr val="bg1"/>
                </a:solidFill>
                <a:latin typeface="+mj-lt"/>
              </a:rPr>
              <a:t>Green Book Through the Years</a:t>
            </a:r>
            <a:endParaRPr lang="en-US" sz="3600" b="1" dirty="0">
              <a:solidFill>
                <a:schemeClr val="bg1"/>
              </a:solidFill>
              <a:latin typeface="+mj-lt"/>
            </a:endParaRPr>
          </a:p>
        </p:txBody>
      </p:sp>
      <p:sp>
        <p:nvSpPr>
          <p:cNvPr id="13" name="TextBox 12"/>
          <p:cNvSpPr txBox="1"/>
          <p:nvPr/>
        </p:nvSpPr>
        <p:spPr>
          <a:xfrm>
            <a:off x="609600" y="5410200"/>
            <a:ext cx="1219200" cy="461665"/>
          </a:xfrm>
          <a:prstGeom prst="rect">
            <a:avLst/>
          </a:prstGeom>
          <a:noFill/>
        </p:spPr>
        <p:txBody>
          <a:bodyPr wrap="square" rtlCol="0">
            <a:spAutoFit/>
          </a:bodyPr>
          <a:lstStyle/>
          <a:p>
            <a:r>
              <a:rPr lang="en-US" b="1" dirty="0" smtClean="0"/>
              <a:t>1983</a:t>
            </a:r>
            <a:endParaRPr lang="en-US" b="1" dirty="0"/>
          </a:p>
        </p:txBody>
      </p:sp>
      <p:sp>
        <p:nvSpPr>
          <p:cNvPr id="14" name="TextBox 13"/>
          <p:cNvSpPr txBox="1"/>
          <p:nvPr/>
        </p:nvSpPr>
        <p:spPr>
          <a:xfrm>
            <a:off x="7162800" y="5410200"/>
            <a:ext cx="1219200" cy="461665"/>
          </a:xfrm>
          <a:prstGeom prst="rect">
            <a:avLst/>
          </a:prstGeom>
          <a:noFill/>
        </p:spPr>
        <p:txBody>
          <a:bodyPr wrap="square" rtlCol="0">
            <a:spAutoFit/>
          </a:bodyPr>
          <a:lstStyle/>
          <a:p>
            <a:r>
              <a:rPr lang="en-US" b="1" dirty="0" smtClean="0"/>
              <a:t>Present</a:t>
            </a:r>
            <a:endParaRPr lang="en-US" b="1" dirty="0"/>
          </a:p>
        </p:txBody>
      </p:sp>
      <p:cxnSp>
        <p:nvCxnSpPr>
          <p:cNvPr id="16" name="Straight Arrow Connector 15"/>
          <p:cNvCxnSpPr>
            <a:endCxn id="14" idx="1"/>
          </p:cNvCxnSpPr>
          <p:nvPr/>
        </p:nvCxnSpPr>
        <p:spPr bwMode="auto">
          <a:xfrm>
            <a:off x="1447800" y="5638800"/>
            <a:ext cx="5715000" cy="223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2" name="Slide Number Placeholder 11"/>
          <p:cNvSpPr>
            <a:spLocks noGrp="1"/>
          </p:cNvSpPr>
          <p:nvPr>
            <p:ph type="sldNum" sz="quarter" idx="12"/>
          </p:nvPr>
        </p:nvSpPr>
        <p:spPr/>
        <p:txBody>
          <a:bodyPr/>
          <a:lstStyle/>
          <a:p>
            <a:pPr>
              <a:defRPr/>
            </a:pPr>
            <a:fld id="{AE703104-1032-4436-9C1F-2D76C189752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Requirements</a:t>
            </a:r>
            <a:endParaRPr lang="en-US" dirty="0"/>
          </a:p>
        </p:txBody>
      </p:sp>
      <p:sp>
        <p:nvSpPr>
          <p:cNvPr id="3" name="Content Placeholder 2"/>
          <p:cNvSpPr>
            <a:spLocks noGrp="1"/>
          </p:cNvSpPr>
          <p:nvPr>
            <p:ph idx="1"/>
          </p:nvPr>
        </p:nvSpPr>
        <p:spPr/>
        <p:txBody>
          <a:bodyPr/>
          <a:lstStyle/>
          <a:p>
            <a:r>
              <a:rPr lang="en-US" sz="3000" dirty="0" smtClean="0"/>
              <a:t>If management determines a principle is not relevant, management supports that determination with documentation that includes the rationale of how, in the absence of that principle, the associated component could be designed, implemented, and operated effectively. </a:t>
            </a:r>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Requirements (cont.)</a:t>
            </a:r>
            <a:endParaRPr lang="en-US" dirty="0"/>
          </a:p>
        </p:txBody>
      </p:sp>
      <p:sp>
        <p:nvSpPr>
          <p:cNvPr id="3" name="Content Placeholder 2"/>
          <p:cNvSpPr>
            <a:spLocks noGrp="1"/>
          </p:cNvSpPr>
          <p:nvPr>
            <p:ph idx="1"/>
          </p:nvPr>
        </p:nvSpPr>
        <p:spPr/>
        <p:txBody>
          <a:bodyPr/>
          <a:lstStyle/>
          <a:p>
            <a:r>
              <a:rPr lang="en-US" sz="3000" dirty="0" smtClean="0"/>
              <a:t>Control Environment</a:t>
            </a:r>
          </a:p>
          <a:p>
            <a:pPr lvl="1"/>
            <a:r>
              <a:rPr lang="en-US" sz="3000" dirty="0" smtClean="0"/>
              <a:t>Management develops and maintains documentation of its internal control system. </a:t>
            </a:r>
          </a:p>
          <a:p>
            <a:endParaRPr lang="en-US" sz="3000" dirty="0" smtClean="0"/>
          </a:p>
          <a:p>
            <a:r>
              <a:rPr lang="en-US" sz="3000" dirty="0" smtClean="0"/>
              <a:t>Control Activities</a:t>
            </a:r>
          </a:p>
          <a:p>
            <a:pPr lvl="1"/>
            <a:r>
              <a:rPr lang="en-US" sz="3000" dirty="0" smtClean="0"/>
              <a:t>Management documents in policies the internal control responsibilities of the organization. </a:t>
            </a:r>
          </a:p>
          <a:p>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Requirements (cont.)</a:t>
            </a:r>
            <a:endParaRPr lang="en-US" dirty="0"/>
          </a:p>
        </p:txBody>
      </p:sp>
      <p:sp>
        <p:nvSpPr>
          <p:cNvPr id="3" name="Content Placeholder 2"/>
          <p:cNvSpPr>
            <a:spLocks noGrp="1"/>
          </p:cNvSpPr>
          <p:nvPr>
            <p:ph idx="1"/>
          </p:nvPr>
        </p:nvSpPr>
        <p:spPr/>
        <p:txBody>
          <a:bodyPr/>
          <a:lstStyle/>
          <a:p>
            <a:r>
              <a:rPr lang="en-US" sz="2400" dirty="0" smtClean="0"/>
              <a:t>Monitoring</a:t>
            </a:r>
          </a:p>
          <a:p>
            <a:pPr lvl="1"/>
            <a:r>
              <a:rPr lang="en-US" sz="2400" dirty="0" smtClean="0"/>
              <a:t>Management evaluates and documents the results of ongoing monitoring and separate evaluations to identify internal control issues.</a:t>
            </a:r>
          </a:p>
          <a:p>
            <a:pPr lvl="1">
              <a:buNone/>
            </a:pPr>
            <a:endParaRPr lang="en-US" sz="2400" dirty="0" smtClean="0"/>
          </a:p>
          <a:p>
            <a:pPr lvl="1"/>
            <a:r>
              <a:rPr lang="en-US" sz="2400" dirty="0" smtClean="0"/>
              <a:t>Management evaluates and documents internal control issues and determines appropriate corrective actions for internal control deficiencies on a timely basis. </a:t>
            </a:r>
          </a:p>
          <a:p>
            <a:pPr lvl="1">
              <a:buNone/>
            </a:pPr>
            <a:endParaRPr lang="en-US" sz="2400" dirty="0" smtClean="0"/>
          </a:p>
          <a:p>
            <a:pPr lvl="1"/>
            <a:r>
              <a:rPr lang="en-US" sz="2400" dirty="0" smtClean="0"/>
              <a:t>Management completes and documents corrective actions to remediate internal control deficiencies on a timely basis.  </a:t>
            </a:r>
          </a:p>
          <a:p>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of Green Book</a:t>
            </a:r>
            <a:endParaRPr lang="en-US" dirty="0"/>
          </a:p>
        </p:txBody>
      </p:sp>
      <p:sp>
        <p:nvSpPr>
          <p:cNvPr id="3" name="Content Placeholder 2"/>
          <p:cNvSpPr>
            <a:spLocks noGrp="1"/>
          </p:cNvSpPr>
          <p:nvPr>
            <p:ph idx="1"/>
          </p:nvPr>
        </p:nvSpPr>
        <p:spPr/>
        <p:txBody>
          <a:bodyPr/>
          <a:lstStyle/>
          <a:p>
            <a:r>
              <a:rPr lang="en-US" dirty="0" smtClean="0"/>
              <a:t>Comments raised during exposure identified new need</a:t>
            </a:r>
          </a:p>
          <a:p>
            <a:pPr>
              <a:buNone/>
            </a:pPr>
            <a:endParaRPr lang="en-US" dirty="0" smtClean="0"/>
          </a:p>
          <a:p>
            <a:r>
              <a:rPr lang="en-US" dirty="0" smtClean="0"/>
              <a:t>How do we make the Green Book more accessible to our user community?</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Green Book layout</a:t>
            </a:r>
            <a:endParaRPr lang="en-US" dirty="0"/>
          </a:p>
        </p:txBody>
      </p:sp>
      <p:sp>
        <p:nvSpPr>
          <p:cNvPr id="3" name="Content Placeholder 2"/>
          <p:cNvSpPr>
            <a:spLocks noGrp="1"/>
          </p:cNvSpPr>
          <p:nvPr>
            <p:ph idx="1"/>
          </p:nvPr>
        </p:nvSpPr>
        <p:spPr/>
        <p:txBody>
          <a:bodyPr/>
          <a:lstStyle/>
          <a:p>
            <a:r>
              <a:rPr lang="en-US" dirty="0" smtClean="0"/>
              <a:t>Changed the layout of the Green Book itself to make it more user friendly:</a:t>
            </a:r>
          </a:p>
          <a:p>
            <a:pPr lvl="1"/>
            <a:r>
              <a:rPr lang="en-US" sz="2800" dirty="0" smtClean="0"/>
              <a:t>Highlights page</a:t>
            </a:r>
          </a:p>
          <a:p>
            <a:pPr lvl="1"/>
            <a:r>
              <a:rPr lang="en-US" sz="2800" dirty="0" smtClean="0"/>
              <a:t>Facsimile page</a:t>
            </a:r>
          </a:p>
          <a:p>
            <a:pPr lvl="1"/>
            <a:r>
              <a:rPr lang="en-US" sz="2800" dirty="0" smtClean="0"/>
              <a:t>Graphics throughout the overview</a:t>
            </a:r>
          </a:p>
          <a:p>
            <a:pPr lvl="1"/>
            <a:r>
              <a:rPr lang="en-US" sz="2800" dirty="0" smtClean="0"/>
              <a:t>Cube throughout the standards</a:t>
            </a:r>
            <a:endParaRPr lang="en-US" sz="2800"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Page</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35</a:t>
            </a:fld>
            <a:endParaRPr lang="en-US"/>
          </a:p>
        </p:txBody>
      </p:sp>
      <p:pic>
        <p:nvPicPr>
          <p:cNvPr id="6" name="Picture 5" descr="Highlights Page.tiff"/>
          <p:cNvPicPr>
            <a:picLocks noChangeAspect="1"/>
          </p:cNvPicPr>
          <p:nvPr/>
        </p:nvPicPr>
        <p:blipFill>
          <a:blip r:embed="rId3" cstate="print"/>
          <a:stretch>
            <a:fillRect/>
          </a:stretch>
        </p:blipFill>
        <p:spPr>
          <a:xfrm>
            <a:off x="2691246" y="1752600"/>
            <a:ext cx="3709554" cy="4800599"/>
          </a:xfrm>
          <a:prstGeom prst="rect">
            <a:avLst/>
          </a:prstGeom>
          <a:ln>
            <a:solidFill>
              <a:srgbClr val="000000"/>
            </a:solidFill>
          </a:ln>
          <a:effectLst>
            <a:outerShdw blurRad="50800" dist="101600" dir="2700000" algn="tl" rotWithShape="0">
              <a:prstClr val="black">
                <a:alpha val="40000"/>
              </a:prst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Facsimile Page</a:t>
            </a:r>
            <a:endParaRPr lang="en-US"/>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36</a:t>
            </a:fld>
            <a:endParaRPr lang="en-US"/>
          </a:p>
        </p:txBody>
      </p:sp>
      <p:pic>
        <p:nvPicPr>
          <p:cNvPr id="5" name="Picture 4" descr="C:\Documents and Settings\KellyJM\Desktop\Green Book Graphics July\Items\Facsimile Graphic.tif"/>
          <p:cNvPicPr/>
          <p:nvPr/>
        </p:nvPicPr>
        <p:blipFill>
          <a:blip r:embed="rId3" cstate="print"/>
          <a:srcRect/>
          <a:stretch>
            <a:fillRect/>
          </a:stretch>
        </p:blipFill>
        <p:spPr bwMode="auto">
          <a:xfrm>
            <a:off x="1143000" y="1676400"/>
            <a:ext cx="5638800" cy="4876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Principle Slices</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37</a:t>
            </a:fld>
            <a:endParaRPr lang="en-US"/>
          </a:p>
        </p:txBody>
      </p:sp>
      <p:pic>
        <p:nvPicPr>
          <p:cNvPr id="6" name="Picture 5" descr="C:\Documents and Settings\KellyJM\Desktop\Green Book\Green Book Graphics July\Items\Slices Graphic w fade.tif"/>
          <p:cNvPicPr/>
          <p:nvPr/>
        </p:nvPicPr>
        <p:blipFill>
          <a:blip r:embed="rId3" cstate="print"/>
          <a:srcRect/>
          <a:stretch>
            <a:fillRect/>
          </a:stretch>
        </p:blipFill>
        <p:spPr bwMode="auto">
          <a:xfrm>
            <a:off x="948635" y="2057400"/>
            <a:ext cx="7280965" cy="4343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as Navigation Aid</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38</a:t>
            </a:fld>
            <a:endParaRPr lang="en-US"/>
          </a:p>
        </p:txBody>
      </p:sp>
      <p:pic>
        <p:nvPicPr>
          <p:cNvPr id="6" name="Picture 5" descr="C:\Documents and Settings\KellyJM\Desktop\Green Book\Green Book Graphics July\Items\6 Cubes2.tif"/>
          <p:cNvPicPr/>
          <p:nvPr/>
        </p:nvPicPr>
        <p:blipFill>
          <a:blip r:embed="rId3" cstate="print"/>
          <a:srcRect/>
          <a:stretch>
            <a:fillRect/>
          </a:stretch>
        </p:blipFill>
        <p:spPr bwMode="auto">
          <a:xfrm>
            <a:off x="685800" y="2045811"/>
            <a:ext cx="7848600" cy="443118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r>
              <a:rPr lang="en-US" dirty="0" smtClean="0"/>
              <a:t>The Green Book in Action</a:t>
            </a:r>
          </a:p>
        </p:txBody>
      </p:sp>
      <p:sp>
        <p:nvSpPr>
          <p:cNvPr id="76805" name="Rectangle 3"/>
          <p:cNvSpPr>
            <a:spLocks noGrp="1" noChangeArrowheads="1"/>
          </p:cNvSpPr>
          <p:nvPr>
            <p:ph idx="1"/>
          </p:nvPr>
        </p:nvSpPr>
        <p:spPr/>
        <p:txBody>
          <a:bodyPr/>
          <a:lstStyle/>
          <a:p>
            <a:endParaRPr lang="en-US" dirty="0" smtClean="0"/>
          </a:p>
          <a:p>
            <a:r>
              <a:rPr lang="en-US" dirty="0" smtClean="0"/>
              <a:t>Relationship between the Green Book and Yellow Book</a:t>
            </a:r>
            <a:endParaRPr lang="en-US" altLang="ja-JP" dirty="0" smtClean="0"/>
          </a:p>
          <a:p>
            <a:pPr>
              <a:buNone/>
            </a:pPr>
            <a:r>
              <a:rPr lang="en-US" dirty="0" smtClean="0"/>
              <a:t>		</a:t>
            </a:r>
          </a:p>
          <a:p>
            <a:endParaRPr lang="en-US" dirty="0" smtClean="0"/>
          </a:p>
          <a:p>
            <a:endParaRPr lang="en-US" dirty="0" smtClean="0"/>
          </a:p>
          <a:p>
            <a:endParaRPr lang="en-US" dirty="0" smtClean="0"/>
          </a:p>
          <a:p>
            <a:endParaRPr lang="en-US" dirty="0" smtClean="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39</a:t>
            </a:fld>
            <a:endParaRPr lang="en-US" dirty="0"/>
          </a:p>
        </p:txBody>
      </p:sp>
      <p:pic>
        <p:nvPicPr>
          <p:cNvPr id="6" name="Picture 5" descr="U:\Work in Process\VCA_Graphics\FY 13\FMA\987236 - Green Book\GreenBookCover-DS.tif"/>
          <p:cNvPicPr>
            <a:picLocks noChangeAspect="1" noChangeArrowheads="1"/>
          </p:cNvPicPr>
          <p:nvPr/>
        </p:nvPicPr>
        <p:blipFill>
          <a:blip r:embed="rId3" cstate="print"/>
          <a:srcRect/>
          <a:stretch>
            <a:fillRect/>
          </a:stretch>
        </p:blipFill>
        <p:spPr bwMode="auto">
          <a:xfrm>
            <a:off x="838200" y="3262557"/>
            <a:ext cx="2621777" cy="3290643"/>
          </a:xfrm>
          <a:prstGeom prst="rect">
            <a:avLst/>
          </a:prstGeom>
          <a:noFill/>
        </p:spPr>
      </p:pic>
      <p:pic>
        <p:nvPicPr>
          <p:cNvPr id="7" name="Picture 6" descr="Yellow Cover.jpg"/>
          <p:cNvPicPr>
            <a:picLocks noChangeAspect="1"/>
          </p:cNvPicPr>
          <p:nvPr/>
        </p:nvPicPr>
        <p:blipFill>
          <a:blip r:embed="rId4" cstate="print"/>
          <a:stretch>
            <a:fillRect/>
          </a:stretch>
        </p:blipFill>
        <p:spPr>
          <a:xfrm>
            <a:off x="6096000" y="3276600"/>
            <a:ext cx="1981200" cy="2971800"/>
          </a:xfrm>
          <a:prstGeom prst="rect">
            <a:avLst/>
          </a:prstGeom>
          <a:effectLst>
            <a:outerShdw blurRad="165100" dist="38100" dir="2700000" sx="103000" sy="103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Green Book for </a:t>
            </a:r>
            <a:br>
              <a:rPr lang="en-US" dirty="0" smtClean="0"/>
            </a:br>
            <a:r>
              <a:rPr lang="en-US" dirty="0" smtClean="0"/>
              <a:t>the Federal Government?</a:t>
            </a:r>
            <a:endParaRPr lang="en-US" dirty="0"/>
          </a:p>
        </p:txBody>
      </p:sp>
      <p:sp>
        <p:nvSpPr>
          <p:cNvPr id="3" name="Content Placeholder 2"/>
          <p:cNvSpPr>
            <a:spLocks noGrp="1"/>
          </p:cNvSpPr>
          <p:nvPr>
            <p:ph idx="1"/>
          </p:nvPr>
        </p:nvSpPr>
        <p:spPr>
          <a:xfrm>
            <a:off x="485775" y="1981200"/>
            <a:ext cx="8153400" cy="4521200"/>
          </a:xfrm>
        </p:spPr>
        <p:txBody>
          <a:bodyPr>
            <a:normAutofit/>
          </a:bodyPr>
          <a:lstStyle/>
          <a:p>
            <a:r>
              <a:rPr lang="en-US" dirty="0" smtClean="0"/>
              <a:t>Reflects federal internal control standards required per Federal Managers’ Financial Integrity Act (FMFIA) </a:t>
            </a:r>
          </a:p>
          <a:p>
            <a:endParaRPr lang="en-US" dirty="0" smtClean="0"/>
          </a:p>
          <a:p>
            <a:r>
              <a:rPr lang="en-US" dirty="0" smtClean="0"/>
              <a:t>Serves as a base for OMB Circular A-123</a:t>
            </a:r>
          </a:p>
          <a:p>
            <a:endParaRPr lang="en-US" dirty="0" smtClean="0"/>
          </a:p>
          <a:p>
            <a:r>
              <a:rPr lang="en-US" dirty="0" smtClean="0"/>
              <a:t>Written for government</a:t>
            </a:r>
          </a:p>
          <a:p>
            <a:pPr lvl="1"/>
            <a:r>
              <a:rPr lang="en-US" dirty="0" smtClean="0"/>
              <a:t>Leverages the COSO Framework</a:t>
            </a:r>
          </a:p>
          <a:p>
            <a:pPr lvl="1"/>
            <a:r>
              <a:rPr lang="en-US" dirty="0" smtClean="0"/>
              <a:t>Uses government terms</a:t>
            </a:r>
          </a:p>
          <a:p>
            <a:pPr lvl="1">
              <a:buNone/>
            </a:pPr>
            <a:endParaRPr lang="en-US" dirty="0" smtClean="0"/>
          </a:p>
        </p:txBody>
      </p:sp>
      <p:sp>
        <p:nvSpPr>
          <p:cNvPr id="6"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Green Book and Yellow Book</a:t>
            </a:r>
            <a:endParaRPr lang="en-US" dirty="0"/>
          </a:p>
        </p:txBody>
      </p:sp>
      <p:sp>
        <p:nvSpPr>
          <p:cNvPr id="13" name="Content Placeholder 12"/>
          <p:cNvSpPr>
            <a:spLocks noGrp="1"/>
          </p:cNvSpPr>
          <p:nvPr>
            <p:ph idx="1"/>
          </p:nvPr>
        </p:nvSpPr>
        <p:spPr>
          <a:xfrm>
            <a:off x="3124200" y="1676400"/>
            <a:ext cx="3352800" cy="4692650"/>
          </a:xfrm>
        </p:spPr>
        <p:txBody>
          <a:bodyPr/>
          <a:lstStyle/>
          <a:p>
            <a:endParaRPr lang="en-US" dirty="0" smtClean="0"/>
          </a:p>
          <a:p>
            <a:r>
              <a:rPr lang="en-US" dirty="0" smtClean="0"/>
              <a:t>Can be used by management to understand requirements</a:t>
            </a:r>
          </a:p>
          <a:p>
            <a:endParaRPr lang="en-US" dirty="0" smtClean="0"/>
          </a:p>
          <a:p>
            <a:r>
              <a:rPr lang="en-US" dirty="0" smtClean="0"/>
              <a:t>Can be used by auditors to understand criteria</a:t>
            </a:r>
          </a:p>
          <a:p>
            <a:endParaRPr lang="en-US" dirty="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40</a:t>
            </a:fld>
            <a:endParaRPr lang="en-US" dirty="0"/>
          </a:p>
        </p:txBody>
      </p:sp>
      <p:pic>
        <p:nvPicPr>
          <p:cNvPr id="8" name="Picture 5" descr="U:\Work in Process\VCA_Graphics\FY 13\FMA\987236 - Green Book\GreenBookCover-DS.tif"/>
          <p:cNvPicPr>
            <a:picLocks noChangeAspect="1" noChangeArrowheads="1"/>
          </p:cNvPicPr>
          <p:nvPr/>
        </p:nvPicPr>
        <p:blipFill>
          <a:blip r:embed="rId3" cstate="print"/>
          <a:srcRect/>
          <a:stretch>
            <a:fillRect/>
          </a:stretch>
        </p:blipFill>
        <p:spPr bwMode="auto">
          <a:xfrm>
            <a:off x="426223" y="2209800"/>
            <a:ext cx="2621777" cy="3290643"/>
          </a:xfrm>
          <a:prstGeom prst="rect">
            <a:avLst/>
          </a:prstGeom>
          <a:noFill/>
        </p:spPr>
      </p:pic>
      <p:pic>
        <p:nvPicPr>
          <p:cNvPr id="9" name="Picture 8" descr="Yellow Cover.jpg"/>
          <p:cNvPicPr>
            <a:picLocks noChangeAspect="1"/>
          </p:cNvPicPr>
          <p:nvPr/>
        </p:nvPicPr>
        <p:blipFill>
          <a:blip r:embed="rId4" cstate="print"/>
          <a:stretch>
            <a:fillRect/>
          </a:stretch>
        </p:blipFill>
        <p:spPr>
          <a:xfrm>
            <a:off x="6553200" y="2286000"/>
            <a:ext cx="1981200" cy="2971800"/>
          </a:xfrm>
          <a:prstGeom prst="rect">
            <a:avLst/>
          </a:prstGeom>
          <a:effectLst>
            <a:outerShdw blurRad="165100" dist="38100" dir="2700000" sx="103000" sy="103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Yellow Book: Framework for Audits</a:t>
            </a:r>
            <a:endParaRPr lang="en-US" dirty="0"/>
          </a:p>
        </p:txBody>
      </p:sp>
      <p:sp>
        <p:nvSpPr>
          <p:cNvPr id="3" name="Content Placeholder 2"/>
          <p:cNvSpPr>
            <a:spLocks noGrp="1"/>
          </p:cNvSpPr>
          <p:nvPr>
            <p:ph idx="1"/>
          </p:nvPr>
        </p:nvSpPr>
        <p:spPr>
          <a:xfrm>
            <a:off x="485775" y="1936750"/>
            <a:ext cx="8153400" cy="4692650"/>
          </a:xfrm>
        </p:spPr>
        <p:txBody>
          <a:bodyPr/>
          <a:lstStyle/>
          <a:p>
            <a:r>
              <a:rPr lang="en-US" dirty="0" smtClean="0"/>
              <a:t>Findings are composed of </a:t>
            </a:r>
          </a:p>
          <a:p>
            <a:pPr lvl="1"/>
            <a:r>
              <a:rPr lang="en-US" dirty="0" smtClean="0"/>
              <a:t>Condition (What is)</a:t>
            </a:r>
          </a:p>
          <a:p>
            <a:pPr lvl="1"/>
            <a:endParaRPr lang="en-US" dirty="0" smtClean="0"/>
          </a:p>
          <a:p>
            <a:pPr lvl="1"/>
            <a:r>
              <a:rPr lang="en-US" b="1" dirty="0" smtClean="0"/>
              <a:t>Criteria (What should be)</a:t>
            </a:r>
          </a:p>
          <a:p>
            <a:pPr lvl="1"/>
            <a:endParaRPr lang="en-US" dirty="0" smtClean="0"/>
          </a:p>
          <a:p>
            <a:pPr lvl="1"/>
            <a:r>
              <a:rPr lang="en-US" dirty="0" smtClean="0"/>
              <a:t>Cause</a:t>
            </a:r>
          </a:p>
          <a:p>
            <a:pPr lvl="1"/>
            <a:endParaRPr lang="en-US" dirty="0" smtClean="0"/>
          </a:p>
          <a:p>
            <a:pPr lvl="1"/>
            <a:r>
              <a:rPr lang="en-US" dirty="0" smtClean="0"/>
              <a:t>Effect (Result)</a:t>
            </a:r>
          </a:p>
          <a:p>
            <a:pPr lvl="1"/>
            <a:endParaRPr lang="en-US" dirty="0" smtClean="0"/>
          </a:p>
          <a:p>
            <a:pPr lvl="1"/>
            <a:r>
              <a:rPr lang="en-US" dirty="0" smtClean="0"/>
              <a:t>Recommendation (as applicable) </a:t>
            </a:r>
          </a:p>
          <a:p>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41</a:t>
            </a:fld>
            <a:endParaRPr lang="en-US"/>
          </a:p>
        </p:txBody>
      </p:sp>
      <p:pic>
        <p:nvPicPr>
          <p:cNvPr id="6" name="Picture 5" descr="Yellow Cover.jpg"/>
          <p:cNvPicPr>
            <a:picLocks noChangeAspect="1"/>
          </p:cNvPicPr>
          <p:nvPr/>
        </p:nvPicPr>
        <p:blipFill>
          <a:blip r:embed="rId3" cstate="print"/>
          <a:stretch>
            <a:fillRect/>
          </a:stretch>
        </p:blipFill>
        <p:spPr>
          <a:xfrm>
            <a:off x="5867400" y="1981200"/>
            <a:ext cx="2590800" cy="3886200"/>
          </a:xfrm>
          <a:prstGeom prst="rect">
            <a:avLst/>
          </a:prstGeom>
          <a:effectLst>
            <a:outerShdw blurRad="165100" dist="38100" dir="2700000" sx="103000" sy="103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Linkage Between Criteria (Yellow Book) and Internal Control (Green Book)</a:t>
            </a:r>
            <a:endParaRPr lang="en-US" dirty="0"/>
          </a:p>
        </p:txBody>
      </p:sp>
      <p:sp>
        <p:nvSpPr>
          <p:cNvPr id="13" name="Content Placeholder 12"/>
          <p:cNvSpPr>
            <a:spLocks noGrp="1"/>
          </p:cNvSpPr>
          <p:nvPr>
            <p:ph idx="1"/>
          </p:nvPr>
        </p:nvSpPr>
        <p:spPr>
          <a:xfrm>
            <a:off x="3810000" y="1809750"/>
            <a:ext cx="4829175" cy="4692650"/>
          </a:xfrm>
        </p:spPr>
        <p:txBody>
          <a:bodyPr/>
          <a:lstStyle/>
          <a:p>
            <a:endParaRPr lang="en-US" dirty="0" smtClean="0"/>
          </a:p>
          <a:p>
            <a:r>
              <a:rPr lang="en-US" dirty="0" smtClean="0"/>
              <a:t>Green Book provides criteria for the design, implementation, and operating effectiveness of an effective internal control system</a:t>
            </a:r>
            <a:endParaRPr lang="en-US" dirty="0" smtClean="0">
              <a:solidFill>
                <a:srgbClr val="FF0000"/>
              </a:solidFill>
            </a:endParaRPr>
          </a:p>
          <a:p>
            <a:endParaRPr lang="en-US" dirty="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42</a:t>
            </a:fld>
            <a:endParaRPr lang="en-US" dirty="0"/>
          </a:p>
        </p:txBody>
      </p:sp>
      <p:pic>
        <p:nvPicPr>
          <p:cNvPr id="6" name="Picture 5" descr="U:\Work in Process\VCA_Graphics\FY 13\FMA\987236 - Green Book\GreenBookCover-DS.tif"/>
          <p:cNvPicPr>
            <a:picLocks noChangeAspect="1" noChangeArrowheads="1"/>
          </p:cNvPicPr>
          <p:nvPr/>
        </p:nvPicPr>
        <p:blipFill>
          <a:blip r:embed="rId3" cstate="print"/>
          <a:srcRect/>
          <a:stretch>
            <a:fillRect/>
          </a:stretch>
        </p:blipFill>
        <p:spPr bwMode="auto">
          <a:xfrm>
            <a:off x="609600" y="2209799"/>
            <a:ext cx="3156992" cy="396240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Yellow Book: Framework for Audits</a:t>
            </a:r>
            <a:endParaRPr lang="en-US" dirty="0"/>
          </a:p>
        </p:txBody>
      </p:sp>
      <p:sp>
        <p:nvSpPr>
          <p:cNvPr id="3" name="Content Placeholder 2"/>
          <p:cNvSpPr>
            <a:spLocks noGrp="1"/>
          </p:cNvSpPr>
          <p:nvPr>
            <p:ph idx="1"/>
          </p:nvPr>
        </p:nvSpPr>
        <p:spPr>
          <a:xfrm>
            <a:off x="485775" y="1936750"/>
            <a:ext cx="8153400" cy="4692650"/>
          </a:xfrm>
        </p:spPr>
        <p:txBody>
          <a:bodyPr/>
          <a:lstStyle/>
          <a:p>
            <a:r>
              <a:rPr lang="en-US" dirty="0" smtClean="0"/>
              <a:t>Findings are composed of </a:t>
            </a:r>
          </a:p>
          <a:p>
            <a:pPr lvl="1"/>
            <a:r>
              <a:rPr lang="en-US" dirty="0" smtClean="0"/>
              <a:t>Condition (What is)</a:t>
            </a:r>
          </a:p>
          <a:p>
            <a:pPr lvl="1"/>
            <a:endParaRPr lang="en-US" dirty="0" smtClean="0"/>
          </a:p>
          <a:p>
            <a:pPr lvl="1"/>
            <a:r>
              <a:rPr lang="en-US" dirty="0" smtClean="0"/>
              <a:t>Criteria (What should be)</a:t>
            </a:r>
          </a:p>
          <a:p>
            <a:pPr lvl="1"/>
            <a:endParaRPr lang="en-US" dirty="0" smtClean="0"/>
          </a:p>
          <a:p>
            <a:pPr lvl="1"/>
            <a:r>
              <a:rPr lang="en-US" b="1" dirty="0" smtClean="0"/>
              <a:t>Cause</a:t>
            </a:r>
            <a:endParaRPr lang="en-US" dirty="0" smtClean="0"/>
          </a:p>
          <a:p>
            <a:pPr lvl="1"/>
            <a:endParaRPr lang="en-US" dirty="0" smtClean="0"/>
          </a:p>
          <a:p>
            <a:pPr lvl="1"/>
            <a:r>
              <a:rPr lang="en-US" dirty="0" smtClean="0"/>
              <a:t>Effect (Result)</a:t>
            </a:r>
          </a:p>
          <a:p>
            <a:pPr lvl="1"/>
            <a:endParaRPr lang="en-US" dirty="0" smtClean="0"/>
          </a:p>
          <a:p>
            <a:pPr lvl="1"/>
            <a:r>
              <a:rPr lang="en-US" dirty="0" smtClean="0"/>
              <a:t>Recommendation (as applicable) </a:t>
            </a:r>
          </a:p>
          <a:p>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43</a:t>
            </a:fld>
            <a:endParaRPr lang="en-US"/>
          </a:p>
        </p:txBody>
      </p:sp>
      <p:pic>
        <p:nvPicPr>
          <p:cNvPr id="6" name="Picture 5" descr="Yellow Cover.jpg"/>
          <p:cNvPicPr>
            <a:picLocks noChangeAspect="1"/>
          </p:cNvPicPr>
          <p:nvPr/>
        </p:nvPicPr>
        <p:blipFill>
          <a:blip r:embed="rId3" cstate="print"/>
          <a:stretch>
            <a:fillRect/>
          </a:stretch>
        </p:blipFill>
        <p:spPr>
          <a:xfrm>
            <a:off x="5867400" y="1981200"/>
            <a:ext cx="2590800" cy="3886200"/>
          </a:xfrm>
          <a:prstGeom prst="rect">
            <a:avLst/>
          </a:prstGeom>
          <a:effectLst>
            <a:outerShdw blurRad="165100" dist="38100" dir="2700000" sx="103000" sy="103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Linkage Between Findings (Yellow Book) and Internal Control (Green Book)</a:t>
            </a:r>
            <a:endParaRPr lang="en-US" dirty="0"/>
          </a:p>
        </p:txBody>
      </p:sp>
      <p:sp>
        <p:nvSpPr>
          <p:cNvPr id="13" name="Content Placeholder 12"/>
          <p:cNvSpPr>
            <a:spLocks noGrp="1"/>
          </p:cNvSpPr>
          <p:nvPr>
            <p:ph idx="1"/>
          </p:nvPr>
        </p:nvSpPr>
        <p:spPr>
          <a:xfrm>
            <a:off x="3809999" y="1809750"/>
            <a:ext cx="4829175" cy="4692650"/>
          </a:xfrm>
        </p:spPr>
        <p:txBody>
          <a:bodyPr/>
          <a:lstStyle/>
          <a:p>
            <a:endParaRPr lang="en-US" dirty="0" smtClean="0"/>
          </a:p>
          <a:p>
            <a:r>
              <a:rPr lang="en-US" dirty="0" smtClean="0"/>
              <a:t>Findings may have causes that relate to internal control deficiencies</a:t>
            </a:r>
            <a:endParaRPr lang="en-US" dirty="0" smtClean="0">
              <a:solidFill>
                <a:srgbClr val="FF0000"/>
              </a:solidFill>
            </a:endParaRPr>
          </a:p>
          <a:p>
            <a:endParaRPr lang="en-US" dirty="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44</a:t>
            </a:fld>
            <a:endParaRPr lang="en-US" dirty="0"/>
          </a:p>
        </p:txBody>
      </p:sp>
      <p:pic>
        <p:nvPicPr>
          <p:cNvPr id="7" name="Picture 5" descr="U:\Work in Process\VCA_Graphics\FY 13\FMA\987236 - Green Book\GreenBookCover-DS.tif"/>
          <p:cNvPicPr>
            <a:picLocks noChangeAspect="1" noChangeArrowheads="1"/>
          </p:cNvPicPr>
          <p:nvPr/>
        </p:nvPicPr>
        <p:blipFill>
          <a:blip r:embed="rId3" cstate="print"/>
          <a:srcRect/>
          <a:stretch>
            <a:fillRect/>
          </a:stretch>
        </p:blipFill>
        <p:spPr bwMode="auto">
          <a:xfrm>
            <a:off x="609601" y="2209800"/>
            <a:ext cx="3156990" cy="3962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r>
              <a:rPr lang="en-US" dirty="0" smtClean="0"/>
              <a:t>Where to Find the Green Book</a:t>
            </a:r>
          </a:p>
        </p:txBody>
      </p:sp>
      <p:sp>
        <p:nvSpPr>
          <p:cNvPr id="76805" name="Rectangle 3"/>
          <p:cNvSpPr>
            <a:spLocks noGrp="1" noChangeArrowheads="1"/>
          </p:cNvSpPr>
          <p:nvPr>
            <p:ph idx="1"/>
          </p:nvPr>
        </p:nvSpPr>
        <p:spPr/>
        <p:txBody>
          <a:bodyPr/>
          <a:lstStyle/>
          <a:p>
            <a:endParaRPr lang="en-US" dirty="0" smtClean="0"/>
          </a:p>
          <a:p>
            <a:r>
              <a:rPr lang="en-US" dirty="0" smtClean="0"/>
              <a:t>The Green Book is on GAO</a:t>
            </a:r>
            <a:r>
              <a:rPr lang="ja-JP" altLang="en-US" smtClean="0"/>
              <a:t>’</a:t>
            </a:r>
            <a:r>
              <a:rPr lang="en-US" altLang="ja-JP" dirty="0" smtClean="0"/>
              <a:t>s website at: </a:t>
            </a:r>
            <a:r>
              <a:rPr lang="en-US" dirty="0" smtClean="0">
                <a:hlinkClick r:id="rId3"/>
              </a:rPr>
              <a:t>www.gao.gov/greenbook</a:t>
            </a:r>
            <a:endParaRPr lang="en-US" dirty="0" smtClean="0"/>
          </a:p>
          <a:p>
            <a:pPr>
              <a:buNone/>
            </a:pPr>
            <a:r>
              <a:rPr lang="en-US" dirty="0" smtClean="0"/>
              <a:t>		</a:t>
            </a:r>
          </a:p>
          <a:p>
            <a:r>
              <a:rPr lang="en-US" dirty="0" smtClean="0"/>
              <a:t>For technical assistance, contact us at: </a:t>
            </a:r>
            <a:r>
              <a:rPr lang="en-US" dirty="0" smtClean="0">
                <a:hlinkClick r:id="rId4"/>
              </a:rPr>
              <a:t>greenbook@gao.gov</a:t>
            </a:r>
            <a:endParaRPr lang="en-US" dirty="0" smtClean="0"/>
          </a:p>
          <a:p>
            <a:endParaRPr lang="en-US" dirty="0" smtClean="0"/>
          </a:p>
          <a:p>
            <a:endParaRPr lang="en-US" dirty="0" smtClean="0"/>
          </a:p>
          <a:p>
            <a:endParaRPr lang="en-US" dirty="0" smtClean="0"/>
          </a:p>
          <a:p>
            <a:endParaRPr lang="en-US" dirty="0" smtClean="0"/>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gn="ctr">
              <a:buNone/>
            </a:pPr>
            <a:endParaRPr lang="en-US" sz="6000" dirty="0" smtClean="0"/>
          </a:p>
          <a:p>
            <a:pPr algn="ctr">
              <a:buNone/>
            </a:pPr>
            <a:r>
              <a:rPr lang="en-US" sz="6000" dirty="0" smtClean="0"/>
              <a:t>Questions?</a:t>
            </a:r>
          </a:p>
          <a:p>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solidFill>
                  <a:srgbClr val="00004C"/>
                </a:solidFill>
              </a:rPr>
              <a:pPr>
                <a:defRPr/>
              </a:pPr>
              <a:t>46</a:t>
            </a:fld>
            <a:endParaRPr lang="en-US">
              <a:solidFill>
                <a:srgbClr val="00004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Green Book for </a:t>
            </a:r>
            <a:br>
              <a:rPr lang="en-US" dirty="0" smtClean="0"/>
            </a:br>
            <a:r>
              <a:rPr lang="en-US" dirty="0" smtClean="0"/>
              <a:t>State and Local Governments?</a:t>
            </a:r>
            <a:endParaRPr lang="en-US" dirty="0"/>
          </a:p>
        </p:txBody>
      </p:sp>
      <p:sp>
        <p:nvSpPr>
          <p:cNvPr id="3" name="Content Placeholder 2"/>
          <p:cNvSpPr>
            <a:spLocks noGrp="1"/>
          </p:cNvSpPr>
          <p:nvPr>
            <p:ph idx="1"/>
          </p:nvPr>
        </p:nvSpPr>
        <p:spPr>
          <a:xfrm>
            <a:off x="485775" y="2089150"/>
            <a:ext cx="8153400" cy="4387850"/>
          </a:xfrm>
        </p:spPr>
        <p:txBody>
          <a:bodyPr/>
          <a:lstStyle/>
          <a:p>
            <a:r>
              <a:rPr lang="en-US" dirty="0" smtClean="0"/>
              <a:t>May be an acceptable framework for internal control on the state and local government level under proposed OMB Uniform Guidance for Federal Awards</a:t>
            </a:r>
          </a:p>
          <a:p>
            <a:endParaRPr lang="en-US" dirty="0" smtClean="0"/>
          </a:p>
          <a:p>
            <a:r>
              <a:rPr lang="en-US" dirty="0" smtClean="0"/>
              <a:t>Written for government</a:t>
            </a:r>
          </a:p>
          <a:p>
            <a:pPr lvl="1"/>
            <a:r>
              <a:rPr lang="en-US" dirty="0" smtClean="0"/>
              <a:t>Leverages the COSO Framework</a:t>
            </a:r>
          </a:p>
          <a:p>
            <a:pPr lvl="1"/>
            <a:r>
              <a:rPr lang="en-US" dirty="0" smtClean="0"/>
              <a:t>Uses government terms</a:t>
            </a:r>
          </a:p>
        </p:txBody>
      </p:sp>
      <p:sp>
        <p:nvSpPr>
          <p:cNvPr id="5"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Green Book for Management and Auditors? </a:t>
            </a:r>
            <a:endParaRPr lang="en-US" dirty="0"/>
          </a:p>
        </p:txBody>
      </p:sp>
      <p:sp>
        <p:nvSpPr>
          <p:cNvPr id="3" name="Content Placeholder 2"/>
          <p:cNvSpPr>
            <a:spLocks noGrp="1"/>
          </p:cNvSpPr>
          <p:nvPr>
            <p:ph idx="1"/>
          </p:nvPr>
        </p:nvSpPr>
        <p:spPr>
          <a:xfrm>
            <a:off x="485775" y="2089150"/>
            <a:ext cx="8153400" cy="4692650"/>
          </a:xfrm>
        </p:spPr>
        <p:txBody>
          <a:bodyPr/>
          <a:lstStyle/>
          <a:p>
            <a:r>
              <a:rPr lang="en-US" dirty="0" smtClean="0"/>
              <a:t>Provides standards for management</a:t>
            </a:r>
          </a:p>
          <a:p>
            <a:endParaRPr lang="en-US" dirty="0" smtClean="0"/>
          </a:p>
          <a:p>
            <a:r>
              <a:rPr lang="en-US" dirty="0" smtClean="0"/>
              <a:t>Provides criteria for auditors</a:t>
            </a:r>
          </a:p>
          <a:p>
            <a:endParaRPr lang="en-US" dirty="0" smtClean="0"/>
          </a:p>
          <a:p>
            <a:r>
              <a:rPr lang="en-US" dirty="0" smtClean="0"/>
              <a:t>Can be used in conjunction with other standards, e.g. Yellow Book</a:t>
            </a:r>
            <a:endParaRPr lang="en-US" dirty="0"/>
          </a:p>
        </p:txBody>
      </p:sp>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COSO Framework</a:t>
            </a:r>
            <a:endParaRPr lang="en-US" dirty="0"/>
          </a:p>
        </p:txBody>
      </p:sp>
      <p:sp>
        <p:nvSpPr>
          <p:cNvPr id="3" name="Content Placeholder 2"/>
          <p:cNvSpPr>
            <a:spLocks noGrp="1"/>
          </p:cNvSpPr>
          <p:nvPr>
            <p:ph idx="1"/>
          </p:nvPr>
        </p:nvSpPr>
        <p:spPr>
          <a:xfrm>
            <a:off x="5105400" y="3124200"/>
            <a:ext cx="4038600" cy="1371600"/>
          </a:xfrm>
        </p:spPr>
        <p:txBody>
          <a:bodyPr/>
          <a:lstStyle/>
          <a:p>
            <a:pPr>
              <a:buNone/>
            </a:pPr>
            <a:endParaRPr lang="en-US" dirty="0" smtClean="0"/>
          </a:p>
          <a:p>
            <a:pPr algn="ctr">
              <a:buNone/>
            </a:pPr>
            <a:r>
              <a:rPr lang="en-US" dirty="0" smtClean="0"/>
              <a:t>Released</a:t>
            </a:r>
            <a:br>
              <a:rPr lang="en-US" dirty="0" smtClean="0"/>
            </a:br>
            <a:r>
              <a:rPr lang="en-US" dirty="0" smtClean="0"/>
              <a:t>May 14, 2013</a:t>
            </a:r>
            <a:endParaRPr lang="en-US" dirty="0"/>
          </a:p>
        </p:txBody>
      </p:sp>
      <p:sp>
        <p:nvSpPr>
          <p:cNvPr id="7" name="Slide Number Placeholder 3"/>
          <p:cNvSpPr>
            <a:spLocks noGrp="1"/>
          </p:cNvSpPr>
          <p:nvPr>
            <p:ph type="sldNum" sz="quarter" idx="12"/>
          </p:nvPr>
        </p:nvSpPr>
        <p:spPr>
          <a:xfrm>
            <a:off x="8191500" y="6677025"/>
            <a:ext cx="533400" cy="228600"/>
          </a:xfrm>
        </p:spPr>
        <p:txBody>
          <a:bodyPr/>
          <a:lstStyle/>
          <a:p>
            <a:fld id="{01E16EBA-0216-4FA1-BFEC-225E79399361}" type="slidenum">
              <a:rPr lang="en-US" smtClean="0"/>
              <a:pPr/>
              <a:t>7</a:t>
            </a:fld>
            <a:endParaRPr lang="en-US" dirty="0"/>
          </a:p>
        </p:txBody>
      </p:sp>
      <p:pic>
        <p:nvPicPr>
          <p:cNvPr id="6" name="Picture 5" descr="Framework Cover.jpg"/>
          <p:cNvPicPr>
            <a:picLocks noChangeAspect="1"/>
          </p:cNvPicPr>
          <p:nvPr/>
        </p:nvPicPr>
        <p:blipFill>
          <a:blip r:embed="rId3" cstate="print"/>
          <a:stretch>
            <a:fillRect/>
          </a:stretch>
        </p:blipFill>
        <p:spPr>
          <a:xfrm>
            <a:off x="1600200" y="1905000"/>
            <a:ext cx="3505200" cy="4536142"/>
          </a:xfrm>
          <a:prstGeom prst="rect">
            <a:avLst/>
          </a:prstGeom>
          <a:ln>
            <a:solidFill>
              <a:srgbClr val="3C421A"/>
            </a:solidFill>
          </a:ln>
          <a:effectLst>
            <a:outerShdw blurRad="215900" dist="38100" dir="2700000" sx="103000" sy="103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COSO Framework</a:t>
            </a:r>
            <a:endParaRPr lang="en-US" dirty="0"/>
          </a:p>
        </p:txBody>
      </p:sp>
      <p:sp>
        <p:nvSpPr>
          <p:cNvPr id="6" name="Rectangle 3"/>
          <p:cNvSpPr txBox="1">
            <a:spLocks noChangeArrowheads="1"/>
          </p:cNvSpPr>
          <p:nvPr/>
        </p:nvSpPr>
        <p:spPr>
          <a:xfrm>
            <a:off x="457200" y="1828800"/>
            <a:ext cx="8153400" cy="4648200"/>
          </a:xfrm>
          <a:prstGeom prst="rect">
            <a:avLst/>
          </a:prstGeom>
        </p:spPr>
        <p:txBody>
          <a:bodyPr vert="horz" lIns="91429" tIns="45714" rIns="91429" bIns="45714" rtlCol="0">
            <a:normAutofit fontScale="92500" lnSpcReduction="10000"/>
          </a:bodyPr>
          <a:lstStyle/>
          <a:p>
            <a:pPr marL="342860" indent="-342860" defTabSz="914293">
              <a:lnSpc>
                <a:spcPct val="110000"/>
              </a:lnSpc>
              <a:spcBef>
                <a:spcPts val="673"/>
              </a:spcBef>
              <a:buFont typeface="Arial" pitchFamily="34" charset="0"/>
              <a:buChar char="•"/>
              <a:defRPr/>
            </a:pPr>
            <a:r>
              <a:rPr lang="en-US" sz="2600" dirty="0" smtClean="0">
                <a:solidFill>
                  <a:schemeClr val="folHlink"/>
                </a:solidFill>
                <a:latin typeface="+mn-lt"/>
                <a:ea typeface="+mn-ea"/>
                <a:cs typeface="ＭＳ Ｐゴシック" charset="0"/>
              </a:rPr>
              <a:t>Relationship of Objectives and Components</a:t>
            </a:r>
          </a:p>
          <a:p>
            <a:pPr marL="820583" lvl="3" indent="-410291">
              <a:lnSpc>
                <a:spcPct val="110000"/>
              </a:lnSpc>
              <a:spcBef>
                <a:spcPts val="673"/>
              </a:spcBef>
              <a:buFont typeface="Arial" pitchFamily="34" charset="0"/>
              <a:buChar char="•"/>
            </a:pPr>
            <a:r>
              <a:rPr lang="en-US" sz="2100" dirty="0" smtClean="0">
                <a:solidFill>
                  <a:schemeClr val="folHlink"/>
                </a:solidFill>
                <a:latin typeface="+mn-lt"/>
                <a:ea typeface="+mn-ea"/>
              </a:rPr>
              <a:t>Direct relationship between objectives (which are what an entity strives to achieve) and the components (which represent what is needed to achieve the objectives)</a:t>
            </a:r>
          </a:p>
          <a:p>
            <a:pPr marL="342860" indent="-342860" defTabSz="914293">
              <a:lnSpc>
                <a:spcPct val="75000"/>
              </a:lnSpc>
              <a:spcBef>
                <a:spcPts val="673"/>
              </a:spcBef>
              <a:defRPr/>
            </a:pPr>
            <a:endParaRPr lang="en-US" sz="2600" dirty="0" smtClean="0">
              <a:latin typeface="Arial" pitchFamily="34" charset="0"/>
              <a:ea typeface="+mn-ea"/>
              <a:cs typeface="Arial" pitchFamily="34" charset="0"/>
            </a:endParaRPr>
          </a:p>
          <a:p>
            <a:pPr marL="342860" indent="-342860" defTabSz="914293">
              <a:lnSpc>
                <a:spcPct val="75000"/>
              </a:lnSpc>
              <a:spcBef>
                <a:spcPts val="673"/>
              </a:spcBef>
              <a:buFont typeface="Arial" pitchFamily="34" charset="0"/>
              <a:buChar char="•"/>
              <a:defRPr/>
            </a:pPr>
            <a:r>
              <a:rPr lang="en-US" sz="2600" dirty="0" smtClean="0">
                <a:solidFill>
                  <a:schemeClr val="folHlink"/>
                </a:solidFill>
                <a:latin typeface="+mn-lt"/>
                <a:ea typeface="+mn-ea"/>
              </a:rPr>
              <a:t>COSO depicts the relationship</a:t>
            </a:r>
          </a:p>
          <a:p>
            <a:pPr marL="342860" indent="-342860" defTabSz="914293">
              <a:lnSpc>
                <a:spcPct val="75000"/>
              </a:lnSpc>
              <a:spcBef>
                <a:spcPts val="673"/>
              </a:spcBef>
              <a:defRPr/>
            </a:pPr>
            <a:r>
              <a:rPr lang="en-US" sz="2600" dirty="0" smtClean="0">
                <a:solidFill>
                  <a:schemeClr val="folHlink"/>
                </a:solidFill>
                <a:latin typeface="+mn-lt"/>
                <a:ea typeface="+mn-ea"/>
              </a:rPr>
              <a:t>	in the form of a cube:</a:t>
            </a:r>
          </a:p>
          <a:p>
            <a:pPr marL="342860" indent="-342860" defTabSz="914293">
              <a:lnSpc>
                <a:spcPct val="75000"/>
              </a:lnSpc>
              <a:spcBef>
                <a:spcPts val="673"/>
              </a:spcBef>
              <a:defRPr/>
            </a:pPr>
            <a:endParaRPr lang="en-US" sz="2100" dirty="0" smtClean="0">
              <a:solidFill>
                <a:schemeClr val="folHlink"/>
              </a:solidFill>
              <a:latin typeface="+mn-lt"/>
              <a:ea typeface="+mn-ea"/>
            </a:endParaRPr>
          </a:p>
          <a:p>
            <a:pPr marL="742863" lvl="1" indent="-285717" defTabSz="914293">
              <a:lnSpc>
                <a:spcPct val="75000"/>
              </a:lnSpc>
              <a:spcBef>
                <a:spcPts val="673"/>
              </a:spcBef>
              <a:buFont typeface="Arial" pitchFamily="34" charset="0"/>
              <a:buChar char="•"/>
              <a:defRPr/>
            </a:pPr>
            <a:r>
              <a:rPr lang="en-US" sz="2100" dirty="0" smtClean="0">
                <a:solidFill>
                  <a:schemeClr val="folHlink"/>
                </a:solidFill>
                <a:latin typeface="+mn-lt"/>
                <a:ea typeface="+mn-ea"/>
              </a:rPr>
              <a:t>	The three objectives are represented </a:t>
            </a:r>
          </a:p>
          <a:p>
            <a:pPr marL="342860" indent="-342860" defTabSz="914293">
              <a:lnSpc>
                <a:spcPct val="75000"/>
              </a:lnSpc>
              <a:spcBef>
                <a:spcPts val="673"/>
              </a:spcBef>
              <a:defRPr/>
            </a:pPr>
            <a:r>
              <a:rPr lang="en-US" sz="2100" dirty="0" smtClean="0">
                <a:solidFill>
                  <a:schemeClr val="folHlink"/>
                </a:solidFill>
                <a:latin typeface="+mn-lt"/>
                <a:ea typeface="+mn-ea"/>
              </a:rPr>
              <a:t>		by the columns</a:t>
            </a:r>
          </a:p>
          <a:p>
            <a:pPr marL="742863" lvl="1" indent="-285717" defTabSz="914293">
              <a:lnSpc>
                <a:spcPct val="75000"/>
              </a:lnSpc>
              <a:spcBef>
                <a:spcPts val="673"/>
              </a:spcBef>
              <a:buFont typeface="Arial" pitchFamily="34" charset="0"/>
              <a:buChar char="•"/>
              <a:defRPr/>
            </a:pPr>
            <a:r>
              <a:rPr lang="en-US" sz="2100" dirty="0" smtClean="0">
                <a:solidFill>
                  <a:schemeClr val="folHlink"/>
                </a:solidFill>
                <a:latin typeface="+mn-lt"/>
                <a:ea typeface="+mn-ea"/>
              </a:rPr>
              <a:t>	The five components are represented </a:t>
            </a:r>
          </a:p>
          <a:p>
            <a:pPr marL="342860" indent="-342860" defTabSz="914293">
              <a:lnSpc>
                <a:spcPct val="75000"/>
              </a:lnSpc>
              <a:spcBef>
                <a:spcPts val="673"/>
              </a:spcBef>
              <a:defRPr/>
            </a:pPr>
            <a:r>
              <a:rPr lang="en-US" sz="2100" dirty="0" smtClean="0">
                <a:solidFill>
                  <a:schemeClr val="folHlink"/>
                </a:solidFill>
                <a:latin typeface="+mn-lt"/>
                <a:ea typeface="+mn-ea"/>
              </a:rPr>
              <a:t>		by the rows</a:t>
            </a:r>
          </a:p>
          <a:p>
            <a:pPr marL="742863" lvl="1" indent="-285717" defTabSz="914293">
              <a:lnSpc>
                <a:spcPct val="75000"/>
              </a:lnSpc>
              <a:spcBef>
                <a:spcPts val="673"/>
              </a:spcBef>
              <a:buFont typeface="Arial" pitchFamily="34" charset="0"/>
              <a:buChar char="•"/>
              <a:defRPr/>
            </a:pPr>
            <a:r>
              <a:rPr lang="en-US" sz="2100" dirty="0" smtClean="0">
                <a:solidFill>
                  <a:schemeClr val="folHlink"/>
                </a:solidFill>
                <a:latin typeface="+mn-lt"/>
                <a:ea typeface="+mn-ea"/>
              </a:rPr>
              <a:t>	The entity’s organization structure is</a:t>
            </a:r>
          </a:p>
          <a:p>
            <a:pPr marL="342860" indent="-342860" defTabSz="914293">
              <a:lnSpc>
                <a:spcPct val="75000"/>
              </a:lnSpc>
              <a:spcBef>
                <a:spcPts val="673"/>
              </a:spcBef>
              <a:defRPr/>
            </a:pPr>
            <a:r>
              <a:rPr lang="en-US" sz="2100" dirty="0" smtClean="0">
                <a:solidFill>
                  <a:schemeClr val="folHlink"/>
                </a:solidFill>
                <a:latin typeface="+mn-lt"/>
                <a:ea typeface="+mn-ea"/>
              </a:rPr>
              <a:t>		represented by the third dimension</a:t>
            </a:r>
          </a:p>
          <a:p>
            <a:pPr marL="342860" indent="-342860" defTabSz="914293">
              <a:lnSpc>
                <a:spcPct val="75000"/>
              </a:lnSpc>
              <a:spcBef>
                <a:spcPts val="673"/>
              </a:spcBef>
              <a:defRPr/>
            </a:pPr>
            <a:endParaRPr lang="en-US" sz="1600"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1600" dirty="0" smtClean="0">
              <a:latin typeface="Arial" pitchFamily="34" charset="0"/>
              <a:ea typeface="+mn-ea"/>
              <a:cs typeface="Arial" pitchFamily="34" charset="0"/>
            </a:endParaRPr>
          </a:p>
          <a:p>
            <a:pPr marL="742863" lvl="1" indent="-285717" defTabSz="914293">
              <a:lnSpc>
                <a:spcPct val="75000"/>
              </a:lnSpc>
              <a:spcBef>
                <a:spcPts val="673"/>
              </a:spcBef>
              <a:buFont typeface="Arial" pitchFamily="34" charset="0"/>
              <a:buChar char="•"/>
              <a:defRPr/>
            </a:pPr>
            <a:endParaRPr lang="en-US" sz="1600" b="1"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2200" b="1"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2200" dirty="0" smtClean="0">
              <a:latin typeface="Arial" pitchFamily="34" charset="0"/>
              <a:ea typeface="+mn-ea"/>
              <a:cs typeface="Arial" pitchFamily="34" charset="0"/>
            </a:endParaRPr>
          </a:p>
          <a:p>
            <a:pPr marL="342860" indent="-342860" defTabSz="914293">
              <a:lnSpc>
                <a:spcPct val="75000"/>
              </a:lnSpc>
              <a:spcBef>
                <a:spcPts val="673"/>
              </a:spcBef>
              <a:defRPr/>
            </a:pPr>
            <a:endParaRPr lang="en-US" sz="2200" dirty="0" smtClean="0">
              <a:latin typeface="Arial" pitchFamily="34" charset="0"/>
              <a:ea typeface="+mn-ea"/>
              <a:cs typeface="Arial" pitchFamily="34" charset="0"/>
            </a:endParaRPr>
          </a:p>
        </p:txBody>
      </p:sp>
      <p:pic>
        <p:nvPicPr>
          <p:cNvPr id="7" name="Picture 4" descr="COSO_Internal_Control.jpg"/>
          <p:cNvPicPr>
            <a:picLocks noChangeAspect="1"/>
          </p:cNvPicPr>
          <p:nvPr/>
        </p:nvPicPr>
        <p:blipFill>
          <a:blip r:embed="rId3" cstate="print"/>
          <a:srcRect/>
          <a:stretch>
            <a:fillRect/>
          </a:stretch>
        </p:blipFill>
        <p:spPr bwMode="auto">
          <a:xfrm>
            <a:off x="5562600" y="3198159"/>
            <a:ext cx="3124200" cy="3032313"/>
          </a:xfrm>
          <a:prstGeom prst="rect">
            <a:avLst/>
          </a:prstGeom>
          <a:noFill/>
          <a:ln w="9525">
            <a:noFill/>
            <a:miter lim="800000"/>
            <a:headEnd/>
            <a:tailEnd/>
          </a:ln>
        </p:spPr>
      </p:pic>
      <p:sp>
        <p:nvSpPr>
          <p:cNvPr id="8" name="Slide Number Placeholder 3"/>
          <p:cNvSpPr>
            <a:spLocks noGrp="1"/>
          </p:cNvSpPr>
          <p:nvPr>
            <p:ph type="sldNum" sz="quarter" idx="12"/>
          </p:nvPr>
        </p:nvSpPr>
        <p:spPr>
          <a:xfrm>
            <a:off x="8191500" y="6677025"/>
            <a:ext cx="533400" cy="228600"/>
          </a:xfrm>
        </p:spPr>
        <p:txBody>
          <a:bodyPr/>
          <a:lstStyle/>
          <a:p>
            <a:r>
              <a:rPr lang="en-US" dirty="0" smtClean="0"/>
              <a:t> </a:t>
            </a:r>
            <a:fld id="{01E16EBA-0216-4FA1-BFEC-225E79399361}" type="slidenum">
              <a:rPr lang="en-US" smtClean="0"/>
              <a:pPr/>
              <a:t>8</a:t>
            </a:fld>
            <a:endParaRPr lang="en-US" dirty="0"/>
          </a:p>
        </p:txBody>
      </p:sp>
      <p:sp>
        <p:nvSpPr>
          <p:cNvPr id="9" name="TextBox 8"/>
          <p:cNvSpPr txBox="1"/>
          <p:nvPr/>
        </p:nvSpPr>
        <p:spPr>
          <a:xfrm>
            <a:off x="5638800" y="6096000"/>
            <a:ext cx="1447800" cy="276999"/>
          </a:xfrm>
          <a:prstGeom prst="rect">
            <a:avLst/>
          </a:prstGeom>
          <a:noFill/>
        </p:spPr>
        <p:txBody>
          <a:bodyPr wrap="square" rtlCol="0">
            <a:spAutoFit/>
          </a:bodyPr>
          <a:lstStyle/>
          <a:p>
            <a:r>
              <a:rPr lang="en-US" sz="1200" dirty="0" smtClean="0"/>
              <a:t>Source: COSO</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COSO to Green Book: Harmonization</a:t>
            </a:r>
            <a:endParaRPr lang="en-US" dirty="0"/>
          </a:p>
        </p:txBody>
      </p:sp>
      <p:graphicFrame>
        <p:nvGraphicFramePr>
          <p:cNvPr id="5" name="Content Placeholder 4"/>
          <p:cNvGraphicFramePr>
            <a:graphicFrameLocks noGrp="1"/>
          </p:cNvGraphicFramePr>
          <p:nvPr>
            <p:ph idx="1"/>
          </p:nvPr>
        </p:nvGraphicFramePr>
        <p:xfrm>
          <a:off x="485775" y="1809750"/>
          <a:ext cx="81534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5E29EE1B-D60C-4124-952C-5C593EEEC6E3}"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GAO Color Slides]">
  <a:themeElements>
    <a:clrScheme name="">
      <a:dk1>
        <a:srgbClr val="000099"/>
      </a:dk1>
      <a:lt1>
        <a:srgbClr val="FFFFFF"/>
      </a:lt1>
      <a:dk2>
        <a:srgbClr val="000099"/>
      </a:dk2>
      <a:lt2>
        <a:srgbClr val="000099"/>
      </a:lt2>
      <a:accent1>
        <a:srgbClr val="CCECFF"/>
      </a:accent1>
      <a:accent2>
        <a:srgbClr val="6699FF"/>
      </a:accent2>
      <a:accent3>
        <a:srgbClr val="FFFFFF"/>
      </a:accent3>
      <a:accent4>
        <a:srgbClr val="000082"/>
      </a:accent4>
      <a:accent5>
        <a:srgbClr val="E2F4FF"/>
      </a:accent5>
      <a:accent6>
        <a:srgbClr val="5C8AE7"/>
      </a:accent6>
      <a:hlink>
        <a:srgbClr val="3333FF"/>
      </a:hlink>
      <a:folHlink>
        <a:srgbClr val="00004C"/>
      </a:folHlink>
    </a:clrScheme>
    <a:fontScheme name="1_[GAO Color Slides]">
      <a:majorFont>
        <a:latin typeface="Arial"/>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O Colo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O Colo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O Colo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O Colo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O Colo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O Colo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O Colo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AO Color Slides] 8">
        <a:dk1>
          <a:srgbClr val="808080"/>
        </a:dk1>
        <a:lt1>
          <a:srgbClr val="000099"/>
        </a:lt1>
        <a:dk2>
          <a:srgbClr val="000000"/>
        </a:dk2>
        <a:lt2>
          <a:srgbClr val="000000"/>
        </a:lt2>
        <a:accent1>
          <a:srgbClr val="00CC99"/>
        </a:accent1>
        <a:accent2>
          <a:srgbClr val="3333CC"/>
        </a:accent2>
        <a:accent3>
          <a:srgbClr val="AAAAAA"/>
        </a:accent3>
        <a:accent4>
          <a:srgbClr val="000082"/>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g data">
  <a:themeElements>
    <a:clrScheme name="Custom 8">
      <a:dk1>
        <a:srgbClr val="1E3868"/>
      </a:dk1>
      <a:lt1>
        <a:srgbClr val="808080"/>
      </a:lt1>
      <a:dk2>
        <a:srgbClr val="1E3868"/>
      </a:dk2>
      <a:lt2>
        <a:srgbClr val="808080"/>
      </a:lt2>
      <a:accent1>
        <a:srgbClr val="1E3868"/>
      </a:accent1>
      <a:accent2>
        <a:srgbClr val="1E3868"/>
      </a:accent2>
      <a:accent3>
        <a:srgbClr val="FFFFFF"/>
      </a:accent3>
      <a:accent4>
        <a:srgbClr val="1E3868"/>
      </a:accent4>
      <a:accent5>
        <a:srgbClr val="808080"/>
      </a:accent5>
      <a:accent6>
        <a:srgbClr val="1E3868"/>
      </a:accent6>
      <a:hlink>
        <a:srgbClr val="74853A"/>
      </a:hlink>
      <a:folHlink>
        <a:srgbClr val="AC733C"/>
      </a:folHlink>
    </a:clrScheme>
    <a:fontScheme name="Cotton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ott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tt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tt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tt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tt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tt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tt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tt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tt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tt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tt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tt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AO Color Slides]">
  <a:themeElements>
    <a:clrScheme name="">
      <a:dk1>
        <a:srgbClr val="000099"/>
      </a:dk1>
      <a:lt1>
        <a:srgbClr val="FFFFFF"/>
      </a:lt1>
      <a:dk2>
        <a:srgbClr val="000099"/>
      </a:dk2>
      <a:lt2>
        <a:srgbClr val="000099"/>
      </a:lt2>
      <a:accent1>
        <a:srgbClr val="CCECFF"/>
      </a:accent1>
      <a:accent2>
        <a:srgbClr val="6699FF"/>
      </a:accent2>
      <a:accent3>
        <a:srgbClr val="FFFFFF"/>
      </a:accent3>
      <a:accent4>
        <a:srgbClr val="000082"/>
      </a:accent4>
      <a:accent5>
        <a:srgbClr val="E2F4FF"/>
      </a:accent5>
      <a:accent6>
        <a:srgbClr val="5C8AE7"/>
      </a:accent6>
      <a:hlink>
        <a:srgbClr val="3333FF"/>
      </a:hlink>
      <a:folHlink>
        <a:srgbClr val="00004C"/>
      </a:folHlink>
    </a:clrScheme>
    <a:fontScheme name="1_[GAO Color Slides]">
      <a:majorFont>
        <a:latin typeface="Arial"/>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GAO Colo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O Colo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O Colo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O Colo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O Colo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O Colo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O Colo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AO Color Slides] 8">
        <a:dk1>
          <a:srgbClr val="808080"/>
        </a:dk1>
        <a:lt1>
          <a:srgbClr val="000099"/>
        </a:lt1>
        <a:dk2>
          <a:srgbClr val="000000"/>
        </a:dk2>
        <a:lt2>
          <a:srgbClr val="000000"/>
        </a:lt2>
        <a:accent1>
          <a:srgbClr val="00CC99"/>
        </a:accent1>
        <a:accent2>
          <a:srgbClr val="3333CC"/>
        </a:accent2>
        <a:accent3>
          <a:srgbClr val="AAAAAA"/>
        </a:accent3>
        <a:accent4>
          <a:srgbClr val="000082"/>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26472</TotalTime>
  <Words>1069</Words>
  <Application>Microsoft Office PowerPoint</Application>
  <PresentationFormat>On-screen Show (4:3)</PresentationFormat>
  <Paragraphs>336</Paragraphs>
  <Slides>46</Slides>
  <Notes>46</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1_[GAO Color Slides]</vt:lpstr>
      <vt:lpstr>big data</vt:lpstr>
      <vt:lpstr>2_[GAO Color Slides]</vt:lpstr>
      <vt:lpstr>Standards for Internal Control in the Government</vt:lpstr>
      <vt:lpstr>Session Objective</vt:lpstr>
      <vt:lpstr>Slide 3</vt:lpstr>
      <vt:lpstr>What’s in Green Book for  the Federal Government?</vt:lpstr>
      <vt:lpstr>What’s in Green Book for  State and Local Governments?</vt:lpstr>
      <vt:lpstr>What’s in Green Book for Management and Auditors? </vt:lpstr>
      <vt:lpstr>Updated COSO Framework</vt:lpstr>
      <vt:lpstr>The COSO Framework</vt:lpstr>
      <vt:lpstr>From COSO to Green Book: Harmonization</vt:lpstr>
      <vt:lpstr>Exposure Draft Comment Process</vt:lpstr>
      <vt:lpstr>Revised Green Book:  Standards for Internal Control  in the Federal Government</vt:lpstr>
      <vt:lpstr>Slide 12</vt:lpstr>
      <vt:lpstr>Revised Green Book: Overview</vt:lpstr>
      <vt:lpstr>Fundamental Concepts</vt:lpstr>
      <vt:lpstr>Overview: Components, Principles, and Attributes</vt:lpstr>
      <vt:lpstr>Slide 16</vt:lpstr>
      <vt:lpstr>Slide 17</vt:lpstr>
      <vt:lpstr>Overview: Principles and Attributes</vt:lpstr>
      <vt:lpstr> Overview: Management Evaluation</vt:lpstr>
      <vt:lpstr> Overview: Additional Considerations</vt:lpstr>
      <vt:lpstr>Revised Green Book: Standards</vt:lpstr>
      <vt:lpstr>Revised Green Book: Standards</vt:lpstr>
      <vt:lpstr>Control Environment</vt:lpstr>
      <vt:lpstr>Risk Assessment</vt:lpstr>
      <vt:lpstr>Control Activities</vt:lpstr>
      <vt:lpstr>Information &amp; Communication</vt:lpstr>
      <vt:lpstr>Monitoring</vt:lpstr>
      <vt:lpstr>Controls Across Components</vt:lpstr>
      <vt:lpstr>Other Key Considerations</vt:lpstr>
      <vt:lpstr>Documentation Requirements</vt:lpstr>
      <vt:lpstr>Documentation Requirements (cont.)</vt:lpstr>
      <vt:lpstr>Documentation Requirements (cont.)</vt:lpstr>
      <vt:lpstr>Accessibility of Green Book</vt:lpstr>
      <vt:lpstr>The Green Book layout</vt:lpstr>
      <vt:lpstr>Highlights Page</vt:lpstr>
      <vt:lpstr>Facsimile Page</vt:lpstr>
      <vt:lpstr>The Principle Slices</vt:lpstr>
      <vt:lpstr>Cube as Navigation Aid</vt:lpstr>
      <vt:lpstr>The Green Book in Action</vt:lpstr>
      <vt:lpstr>Green Book and Yellow Book</vt:lpstr>
      <vt:lpstr>The Yellow Book: Framework for Audits</vt:lpstr>
      <vt:lpstr>Linkage Between Criteria (Yellow Book) and Internal Control (Green Book)</vt:lpstr>
      <vt:lpstr>The Yellow Book: Framework for Audits</vt:lpstr>
      <vt:lpstr>Linkage Between Findings (Yellow Book) and Internal Control (Green Book)</vt:lpstr>
      <vt:lpstr>Where to Find the Green Book</vt:lpstr>
      <vt:lpstr>Thank You</vt:lpstr>
    </vt:vector>
  </TitlesOfParts>
  <Company>gao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2006 Yellow Book</dc:title>
  <dc:creator>GAO</dc:creator>
  <cp:lastModifiedBy>Christie Pugnetti </cp:lastModifiedBy>
  <cp:revision>1051</cp:revision>
  <dcterms:created xsi:type="dcterms:W3CDTF">2006-05-13T12:19:17Z</dcterms:created>
  <dcterms:modified xsi:type="dcterms:W3CDTF">2014-08-20T21:47:53Z</dcterms:modified>
</cp:coreProperties>
</file>