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2" r:id="rId3"/>
    <p:sldMasterId id="2147483725" r:id="rId4"/>
    <p:sldMasterId id="2147483739" r:id="rId5"/>
    <p:sldMasterId id="2147483753" r:id="rId6"/>
    <p:sldMasterId id="2147483766" r:id="rId7"/>
    <p:sldMasterId id="2147483780" r:id="rId8"/>
    <p:sldMasterId id="2147483792" r:id="rId9"/>
    <p:sldMasterId id="2147483806" r:id="rId10"/>
    <p:sldMasterId id="2147484103" r:id="rId11"/>
    <p:sldMasterId id="2147484116" r:id="rId12"/>
    <p:sldMasterId id="2147484130" r:id="rId13"/>
    <p:sldMasterId id="2147484143" r:id="rId14"/>
    <p:sldMasterId id="2147484157" r:id="rId15"/>
    <p:sldMasterId id="2147484169" r:id="rId16"/>
    <p:sldMasterId id="2147484182" r:id="rId17"/>
    <p:sldMasterId id="2147484195" r:id="rId18"/>
    <p:sldMasterId id="2147484207" r:id="rId19"/>
    <p:sldMasterId id="2147484221" r:id="rId20"/>
    <p:sldMasterId id="2147484234" r:id="rId21"/>
    <p:sldMasterId id="2147484248" r:id="rId22"/>
    <p:sldMasterId id="2147484260" r:id="rId23"/>
    <p:sldMasterId id="2147484274" r:id="rId24"/>
  </p:sldMasterIdLst>
  <p:notesMasterIdLst>
    <p:notesMasterId r:id="rId39"/>
  </p:notesMasterIdLst>
  <p:handoutMasterIdLst>
    <p:handoutMasterId r:id="rId40"/>
  </p:handoutMasterIdLst>
  <p:sldIdLst>
    <p:sldId id="256" r:id="rId25"/>
    <p:sldId id="271" r:id="rId26"/>
    <p:sldId id="257" r:id="rId27"/>
    <p:sldId id="270" r:id="rId28"/>
    <p:sldId id="268" r:id="rId29"/>
    <p:sldId id="258" r:id="rId30"/>
    <p:sldId id="259" r:id="rId31"/>
    <p:sldId id="262" r:id="rId32"/>
    <p:sldId id="263" r:id="rId33"/>
    <p:sldId id="264" r:id="rId34"/>
    <p:sldId id="265" r:id="rId35"/>
    <p:sldId id="261" r:id="rId36"/>
    <p:sldId id="267" r:id="rId37"/>
    <p:sldId id="269" r:id="rId3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2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86" y="-125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070640-8946-4323-A659-857EC91B1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24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E08067-413B-4C0C-B53F-494F1A874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553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306C8-E1C8-4946-AC90-D7E82C0194D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8110-2144-44DC-9F0C-2F033774E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D05E-24AA-4C40-8BA9-51909ED00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15231B2-5DB6-4D58-9959-3E37BF388EE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155C343-6F46-49A6-BBB3-C0AB895160EF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191B690C-AA10-4E05-B151-BDC5C13B531E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DFDE82F-415C-4465-B02A-35C05D61B39F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063A7D8-1CB1-4C3B-9FFE-F6C5005954D5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79D983D-BE93-421F-8D3F-A5E0DFF2AC1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A00ADDE-E927-49B3-9020-EA5C4A8418C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220A1F80-A38E-43F2-B612-1C4F9CAF765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86A9D77-852E-495E-99F0-3A1C6D00CAF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9A451BE6-F232-417B-BDA1-E3B33022C48C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BA9A-94C3-4DAE-8602-39575FFBC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D317FDE-8598-4F02-8195-85907BEB648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C9CFDCE-B2A2-415D-BD96-A347D443ACEA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63C5315-CB5C-464E-B8F7-C1DCF8535A9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C7CD-E5ED-4A3F-A3B2-21FA7B4A323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6C87-3209-4CDC-B40F-B3D9A05F2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E10F-452B-4B83-98DB-2BDF0F6D2A9A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AE89-7D96-41DF-A740-BAEE97B22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FFEE-02F0-4247-B95D-5BE89CE4C58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02EC-0F33-4800-B856-F4A54522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A518-9DA2-4079-AD84-C4D2F03795F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AA5E-FC8A-460A-AD6D-37AA7CB0E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8A91-7222-45B3-B44C-30C2197C399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F13C-F772-46B9-8210-44ED6CD78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7BD1-58B1-4C94-9DCC-B804EBB23A2C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6BBA-E726-498C-AAF1-59B49AF3C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CB6C-9C45-48A1-BBD2-3C082973BF9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646D-0E4F-4759-ACA1-AC0D1BD18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3C7B-7537-402D-AF76-E8376512D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DC80-BC71-4260-8E6D-C5DD1BFE9EE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1B88-C90F-4909-84E5-27355DDB5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2FB0-A999-45A5-A368-02C1CB281A90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399E-AE35-4000-A13F-1ACE5F52B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E2B1-AE3B-4424-86DD-2831AE4C324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56D-CE0C-403D-ADA4-0762C2297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F9DA-C4C2-4112-92B5-8A1E9A24230D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D12A-48F3-472D-A577-8ABCEF930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9C97-29AD-49C9-96B9-7A6A56BE08DE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A592-3A1D-4C3E-AABF-C24205538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BAF26FD4-96B9-4BCC-A575-5B24190B8399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045E0BFA-2D86-4857-80CB-BFAE4A9A49F8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97E79EEE-7538-4D07-B7E9-14F51333F848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A15DE603-519A-48BE-9283-67917A725230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17761099-7FC7-4566-9A2E-A8A1AE83CE9A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361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FD06A55-8C6E-4B26-B101-67FF9BA53A33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EF1443F7-37BB-4EDA-A0C3-D08F553714C6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0AA44758-AD62-4A0C-B955-A1FFEF7D3927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EEAB264C-CB9D-4D92-89EC-8834767F9688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6ABE45AC-85A4-426C-91D9-1AEF52E9C334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4DE94C2E-8D5E-4907-93F6-D84F1C7115FA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04312AFD-92A5-4A56-9646-1DCE44CFDA4F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CB37C8DC-E3B2-4728-B08E-5CC2143D5678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FACBF-7294-44B0-90D1-42FF55C3EB2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DA2CD601-1175-44DF-A3AC-FF4BFC0641B9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36195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5460-FDF0-4F57-8CE6-DF8721AD419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5483-E5BC-4A6D-84C3-163BA6BC2752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19C5-7F38-45E5-83EF-B2D8518B21C0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2392-6437-4278-8A04-60F8C394B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B6E5-9066-485A-8AEF-0946249D45C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373D-91FF-4625-9F67-C20FF562243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F5A1-B594-4C6C-A6D5-20573BB9C030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3927-995B-40D6-8929-02550097FD1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DEC-FEF4-4F66-AB56-422DC3450ED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17C8-6233-4C62-BD4B-4C79F417ACE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DD09-7736-4295-B79B-A316421F804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443F-11E9-42C3-96E7-B9E6D1601F5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191-34AB-4017-8D2D-65A7AC7C30B1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3B9D-2CBF-421A-9BBF-3FB36819CE99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9EC4-9793-4390-A994-6F1E28804EF1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C1A6-F257-483C-BFBE-EF49CB106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0F88-6B52-4E8D-9C9A-1440633C2ED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2A69708-41B0-4E8F-BA80-DFD5C2BE4E0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0585-96B2-46C6-8636-9D47F846A35D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BF8EAD4-A675-44CE-9A87-AA7DD4D417A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D543-84F5-487F-A8A7-E27382BBB9CA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DA74909-2836-431C-B419-CBBC26DB3860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C3E6-2476-49CE-B2F6-27FB8B35D536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4B82A1D-B987-4A17-95CC-9C08D81FAF4A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A736-0FA5-44AC-93CE-DAF1F79F3309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AAE9EE1-E053-48D4-9FB6-F3F046C62663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F48A-22F9-4E12-A232-E188FDD57C0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1A9AB3-CF21-422F-8D9B-5F85F2542D9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E925-F9D3-4197-9DB4-BB928A5A4F7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EB11CB5-E0A5-48DB-A5B3-A8490E86A4D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0147-A6EA-4F44-8448-7B16B542FAFE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59DC8DA-ED92-4B60-A142-EBCABF89070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95B5-3DD5-4B8E-A757-1446D19458F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6DC81EA-FBA0-4EF2-A417-DB340703762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1B08-712B-4F48-875F-A953C47F1B61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E9619BD-1E09-46BE-A4FE-72A8663A029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9B14-C341-40D6-8A82-DB4B7ACE171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7B0A-F501-469E-A0B3-F0EAEE176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1A9D-FA25-4962-9EA8-04923BBA812D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4D661DB-339F-4565-8E45-02378D036B1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EDEB-FA1F-4E31-AD9C-2C7A5AC23A89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42EC-E221-4B74-84EC-C45BCCEDC09C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49DEBF2-71AF-4247-902B-F37A601A270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D9AD-8E48-401E-86FB-70E47E133CA4}" type="datetime1">
              <a:rPr lang="en-US" smtClean="0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3A09F7E-9CA2-4541-96FF-CCA71B3AAF40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9C977-7A87-4F90-90C7-BB80B5C3A799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DA2CD601-1175-44DF-A3AC-FF4BFC0641B9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D6D3-FCA7-4845-805D-EF2797A1C6F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6B54F74-CD23-4E3A-9E80-C459D001CEB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BC63-97E1-4F30-9965-15258F338C6B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B5D1F5A-3EB9-464C-A8EA-E809E0826A2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E291-22B0-4014-9C3A-082617C575F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5FC4581-8146-4EC1-A1F2-6183232441D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EE2F-5799-4F55-80DB-5AAD07536FAF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B066553-0F99-4419-82FC-A31A89EBA08C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BE06-6CF2-4825-A815-920C255BC6F5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5396273-6FE2-4005-83F0-2565FCAFA80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71D0-C00E-4E23-8F9D-CF01AB1553E8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1D15-8CBE-47A4-96F1-4DA899388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6B51-EB6D-43B0-9583-362992C435D2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94C6E693-04E5-43E2-97A4-BF1967E110C5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3407-6878-45B3-ADDA-6BEC41DA4072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AB66FB8-8A14-49D0-B0C0-682C2BE5F09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DEEA-431B-46FE-9328-8D0AF3771E66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AF6001D-65AA-42F3-B2A6-3FCCC0B6E63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0CA3-5ED8-49EB-9E80-724B53446BB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B948700-36E7-4DFF-801B-324D12F04A6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CAD-60FB-4303-BED4-4DB20D160FE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74F6-1AE2-4157-8CCB-9BB85DBF255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833B-FD9E-47CE-8C7A-1CE9C11D4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7AD9-A767-495A-AD76-DA051EDE3D38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616B-7751-4F80-B0D7-C732AF150912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24CC-675E-4A17-96A6-E883B8C3FAB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i="1" smtClean="0"/>
              <a:t>Slide </a:t>
            </a:r>
            <a:fld id="{6B5A5B9C-5217-4F87-B68B-59F9289491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3F15-A011-44AE-9C0F-13991A2B7AD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93E2-B2E1-4EE9-8CE3-C99832A9950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464A-8794-4871-9650-D7E93968B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454-2E28-431D-B2FF-883780CC8A9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4059-95D3-40A6-A8F8-E2B0A69032B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82F-2CD2-4CB3-9B6B-FAE503300EB3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0341-A36B-42F1-9890-C4321999CC0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1A27-24C1-4B4F-BD96-F7BC7B141D5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79AB-D5A1-45D9-9F82-390057D7D50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1CCD-D177-479E-8865-D323F62D914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FCD-7556-49B1-B13D-6F7F6468C4C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B9C-5217-4F87-B68B-59F928949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EC36-452C-452D-AA82-692496577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5C26-3965-4075-BBEF-9FFFAC8465B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A776-5A0D-462C-83A9-5300D2A3B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9B94-9314-40E2-A120-754FF19EDC1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EAD4-4EA7-4777-849A-A51CBE796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C968-F721-4E0B-8F8B-FA64E3722ED2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A959-2594-4669-8090-9D766F641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5D9-3555-429B-95BD-7CA90A21FFF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3356-26D4-4ED9-B4EA-6A33C975BBDC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28B4-B4E3-4E07-B009-505F7ED2FF6E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CA88-5F8B-47B9-B425-FD7C39160812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9A6B-9B3C-4435-AE49-4B0910C41E2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9AB-DEBA-460D-9160-72B5266954D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C7CF-4349-4E83-8EC5-5E360E90EEF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D865-D1C1-4F83-BE5D-462535ADCE57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C181-00D3-42D2-B95F-C91A96D41FC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56E9-A28F-44F5-86E8-BAA483E6A8E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F6BE-39A2-412E-A061-EECAF0C3E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357-4FDA-45B8-8A59-8E1A10145CFF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CCF-56FB-4087-B669-83BB119CEE82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88A-A964-4E98-AE39-F62DBF57334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59C3-12B5-4646-8FE2-E54B84B92E55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E4E2A-1F73-4FC9-AB6F-1F2A41571ED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C8EC2-A9E8-4180-BE31-EA7B6C018B3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AA338-5F63-4005-9D25-79AF826C3D7C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30A58-93D1-4113-84C0-DE29CBD4846D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ADEC5-874E-41DB-8186-9725982AA6AF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CEC1C-2752-4B68-B1E3-2201652BD2C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F0B1-7FA2-444D-A283-C3BFAE2A9727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47BC-3F23-4576-9266-23559C4C8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FAB7A-FA56-468D-8427-38CB8B9CDFA1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31159-0079-4A24-A0AD-D264CE03EC3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F4A4A-4792-4244-80E0-AF408DACD72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532D-BCCD-4238-AEF8-5B561391506F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8099-1B29-4355-AC5B-CED1B8F91B17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480E-731F-4190-B4F5-423A5815F1E7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353BE-B24A-4E5C-BCD1-C20D3FB1EEB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DA2CD601-1175-44DF-A3AC-FF4BFC0641B9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36195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81-9EA5-402F-A06A-42F18808B08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A565-D180-4B43-83F8-F87F085516B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A6B7-1AF0-4BF3-8D2B-0A3EAA669908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B94E64C-654D-4B94-859B-D63BB8EC959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FC3A-B70A-4551-B6D5-245F7F69903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1F7-BD90-4C51-81CB-5ED7B3D0176F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DFE-33FF-4D59-9C13-C16F220341F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7A42-FC08-41D2-91C1-BED8AD2A9F0C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86DD-17A8-411D-9279-216388489BF1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7C0C-EA16-4912-987B-EF53468589A6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E8B3-26FE-4D76-A963-583621A12AB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FAD4-1682-4B8C-ADE1-D3EA1DA90AB1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E70B-4687-4425-AD81-574108A67D5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220C-0DBB-4753-B8B9-883E12584097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2A69708-41B0-4E8F-BA80-DFD5C2BE4E0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17337440-0420-4E09-8699-BD37A622D50F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4551-A859-4D5D-ACC7-9E25CEF754D6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BF8EAD4-A675-44CE-9A87-AA7DD4D417A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AD5C7-9F24-4891-A861-598725A47CF6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DA74909-2836-431C-B419-CBBC26DB3860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9122-4792-4DE4-AC8D-3D6A10A1D68D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4B82A1D-B987-4A17-95CC-9C08D81FAF4A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8C5F-16DF-4F4C-B0FD-B0E4C1C38481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AAE9EE1-E053-48D4-9FB6-F3F046C62663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CFA4-86F4-4D2B-84F9-E5E9C28D634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1A9AB3-CF21-422F-8D9B-5F85F2542D9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74D7-0066-4B9E-B026-74CE3EC5BE2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EB11CB5-E0A5-48DB-A5B3-A8490E86A4D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2D4B-2782-472C-88A4-64A7417D2B01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59DC8DA-ED92-4B60-A142-EBCABF89070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886E-9732-4178-8DA0-6B394561D6DB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6DC81EA-FBA0-4EF2-A417-DB340703762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A3369-CE80-4A3B-9CF9-146B62FA0CD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E9619BD-1E09-46BE-A4FE-72A8663A029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EFA0-E7B4-4868-A1CD-34BD19B8141E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4D661DB-339F-4565-8E45-02378D036B1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CC63D08-B30E-45F0-97D9-372BF88398DE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0531-2529-4D42-9686-5618D7F9925B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49DEBF2-71AF-4247-902B-F37A601A270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20A3-75CA-4EFD-BC8B-CA0069845E8D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3A09F7E-9CA2-4541-96FF-CCA71B3AAF40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18084-5A9C-43C1-8F34-A183D26C3EFF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DA2CD601-1175-44DF-A3AC-FF4BFC0641B9}" type="slidenum">
              <a:rPr lang="en-US" i="1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2399-054B-459D-BE57-427EFD7B0EF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6B54F74-CD23-4E3A-9E80-C459D001CEB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83E4-02A9-4AF1-9E94-9B53386E2A2B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B5D1F5A-3EB9-464C-A8EA-E809E0826A2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1E9F-7340-4CE2-8D54-B9C89EE8B5E8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5FC4581-8146-4EC1-A1F2-6183232441D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9FFE-AA63-49F7-857E-2E3A22188FC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B066553-0F99-4419-82FC-A31A89EBA08C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715F-503F-4A16-AD06-755AB3D79880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5396273-6FE2-4005-83F0-2565FCAFA80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D21B-3A5B-43C5-8949-0D8D09C35992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94C6E693-04E5-43E2-97A4-BF1967E110C5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F0FD-A8B8-4E86-839D-3ED474149D2F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AB66FB8-8A14-49D0-B0C0-682C2BE5F09B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48B119A-D33D-419A-9160-C799CF145EAF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D5A8-74C7-44EF-A978-B98FBE991881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AF6001D-65AA-42F3-B2A6-3FCCC0B6E63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C5CD-076E-4607-A7D1-93B191181674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B948700-36E7-4DFF-801B-324D12F04A6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C127-E6C6-48A6-AFCA-7FAA539FE8F6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34BA0FF-CDCB-43A1-B8F7-047EC4502D3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C082-D8B9-4CD0-9699-0973A988D5E3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431-9E13-495D-8F05-7F797C46147C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634E-F829-4457-9ABC-8F764E3F1A1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5071-A277-49F3-BB01-C9AB072D17C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6D0A-7D10-4C25-93D0-26E720993D0D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380E-DB6A-4BFE-9769-49D5F2A04902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F512-FB70-4CD3-ABF3-5A8CFB407B01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F0373094-1A13-4746-8D73-607397F4C70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0F-B678-4A26-8969-195A11301DFF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CCA-083B-4B88-8F8C-ED0E996A63B8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ECAC-4729-4EE5-92F4-6763C01F5A4A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53-7040-49C5-86C6-E98881B9336C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B622-34D4-4AD5-8CFB-E0DA367A60E4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9C3E-1E0E-4128-9BD2-0EF47C5FD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0106636-AFF3-429F-BB5A-A827ACBEA0D3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C8B21F64-C18D-4674-92C5-5A47ACE65D2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5B2A7D9-F0A3-4370-9DCD-8FE100255D7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BD56C5E-0060-4CE8-A81D-330F62E5F11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7EB2B75-412E-4194-9EBE-2E48FF0664C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20881F9-6EC3-4AEB-8F14-7B7F88BD9C53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B227416-C649-48C3-8F35-221664DA996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5E6DB87-880F-4B70-92B7-F002FFA0F09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BAF26FD4-96B9-4BCC-A575-5B24190B8399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45E0BFA-2D86-4857-80CB-BFAE4A9A49F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D68F-4EEE-4F30-A18C-6904F4950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CFC86CC0-B503-4E9C-966D-9448E9CC862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97E79EEE-7538-4D07-B7E9-14F51333F84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15DE603-519A-48BE-9283-67917A725230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17761099-7FC7-4566-9A2E-A8A1AE83CE9A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F1443F7-37BB-4EDA-A0C3-D08F553714C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AA44758-AD62-4A0C-B955-A1FFEF7D392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EEAB264C-CB9D-4D92-89EC-8834767F968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ABE45AC-85A4-426C-91D9-1AEF52E9C33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DE94C2E-8D5E-4907-93F6-D84F1C7115FA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04312AFD-92A5-4A56-9646-1DCE44CFDA4F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989D-0F55-4863-BBCD-2CA057709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CB37C8DC-E3B2-4728-B08E-5CC2143D567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CD8E-97D3-4082-B940-A735C354C384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A707-5570-434A-A674-1137DBC55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6975-AF04-4072-A55A-BE9FF241A5D7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A9C5-38A6-4D4E-B237-05B7B1AC6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010F-9264-453E-8EF3-56393276861E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F443-B916-463B-B6FD-D1ACB1480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EE80-6CD2-4268-9268-725339A46F41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AB9E-31A6-4B7B-B4E6-1EBA5C9E8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1456-12C9-4EFF-9317-2322D3D6CAD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0B5-B0ED-4860-9B40-E25B61FF1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9471-7DDF-4A5D-8A00-9CB2BFDA2EB8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82C9-2EC1-4C38-BF3A-14968FF6F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BB6A-9D6B-40B5-8CCE-12E4FDBD2F35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60A9-65B5-40EE-93A1-17B5A4AA2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C517-3ECC-4816-8AB9-1C7BBD8CD7B0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8CD8-DC99-4FD7-87EA-FD05F9AFA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109B-9475-4968-AE2E-32BADB222B8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4429-C4C4-4B4E-B820-C31EF97C8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B65C-1266-4E7D-8F2D-D6F6A1F6A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B872-A008-4688-98EF-1BB3590C7F75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141-AC0D-4741-95FE-A7D375543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846D-4E7A-467D-84A8-C788FE65DC12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0C0A-FF64-49E3-8974-26C48D83D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FCA1-F6E8-49ED-B330-A6DE015DA1B6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5C08-6504-4CC8-86CC-A60D09718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9527874-79C9-4D51-9C88-F15C76276842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BD44-8735-4D88-B5D8-F094EB46AC91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7329-224B-4DF2-B2E3-41AD7A6BE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161DC-EB23-4F84-A615-002BCCD14D24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D633-EB7E-4405-ABB7-6A7749E0B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84AD-809E-4C17-9350-FDAE351938E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FB2E-34C3-4375-8060-D5593B2A8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6A74-CBB7-4851-8C4B-DFCAA11F094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5C46-D71D-4F7D-9FEE-434DC88C4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3989-FBEF-484A-AFB5-19B6839A8EB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CA08-6796-40B3-BAA7-03D69060B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CBF0-0F5B-4077-838A-BA250D649B2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CEE5-61D3-4AE3-B4CE-7E2831057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F123-5E23-4621-B84B-271A9B628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8645-9326-4596-A4A1-55DD7CF5F47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B259-8D1E-4CA0-8262-4A0338EDF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1D9F-3F92-49A3-94A4-43973B8561A6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FDE0-E306-4FF2-BE1B-F824467B9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6B1E-0199-4E85-B337-AA4A98D18756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CB35-92A4-4AC9-9D09-1AB3A0FC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B1F8-D051-4591-B988-A87093DB67CB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D675-8AAA-43CE-A42C-0E316B04C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B33E-E2A1-42E8-91A5-E5714DDCD2E5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A772-C5C8-4EA3-8725-5EE1EF6A1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92B1357E-99E3-4DB1-98A3-ABC5D439239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361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58DE46CE-E422-4DCE-826C-FE15F028FFE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3332-6A2F-4FDD-841E-6413852A9B7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F048-664A-46B8-AFC9-426B4A931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1F90-E40A-43AC-B547-9A256CAADD1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C9D3-5E05-4973-812C-4AC00492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6E05-6FFA-4ACC-B9F1-8BEFDBD42ABF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ED4E-43F3-4C53-B4FE-3827724C7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0292-29A8-4252-B1E1-AA5161E30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EBE1-579E-407D-AAB9-005802204501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E20F-CCA0-4C16-8643-A2737319B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446E-ED55-40F2-AF18-12148914A6BE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4480-1F96-4891-8507-7931FB4A2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4781-5AA9-4096-9069-3050BC38B164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53B4-FA95-4182-8DC3-609A019F0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875F-148C-4A10-9658-111848A87385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367C-BAD6-4220-8B46-929CF4616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76A7-93B1-45BE-A95A-B266F988C98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F84C-59AA-4892-9E47-10EB089CD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B3FF-9A75-455E-9263-A5D547A2D1E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0155-6128-4856-9501-EE93F0E4B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FB37-5BA3-45A5-A737-88E182563AE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E4F5-2562-4183-B3CF-E54BBBEAA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095B-8A4A-4D5F-B7A0-59FAE58469A8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B161-8BE2-4124-98E3-A7EB1178D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174041DC-D073-440A-A0A6-A7B1C2EABF5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B5C2A724-96A4-4B82-906D-CB8A15BD073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A1FA-E6A2-4D30-ADD7-7738C2DB1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CC4361A8-BDF9-41CF-85BA-70C6637384A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5718A200-9EAC-431E-9DCB-2034EB965118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C827EAC-3439-4F23-87D0-90E56A28920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23A5E93-7CDC-41E3-AFE4-850081B74309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7F25658-4DCB-4F2A-846F-FA67B051C8C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88387D5-0802-4A40-B802-99C099E51201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DBE7852-F68E-4690-BA9C-30F38DC8B394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A8E4849D-E454-4804-98E7-910290D7D67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80B973D0-67E1-42B8-BB55-49F82A345B37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408283BA-6C41-4B1E-A1A8-8BEAF1F80775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Presenter: Kieu Rubb, rubbk@oig.treas.gov, 202-927-5904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24EADDBF-F674-4768-A3CB-2484D6BE8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Picture 12" descr="r_sub_top"/>
          <p:cNvPicPr>
            <a:picLocks noChangeAspect="1" noChangeArrowheads="1"/>
          </p:cNvPicPr>
          <p:nvPr/>
        </p:nvPicPr>
        <p:blipFill>
          <a:blip r:embed="rId14" cstate="print"/>
          <a:srcRect l="3098" r="80516"/>
          <a:stretch>
            <a:fillRect/>
          </a:stretch>
        </p:blipFill>
        <p:spPr bwMode="auto">
          <a:xfrm>
            <a:off x="0" y="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BFA153-9C41-43FC-9D1B-29186DEFDFA9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635E8D-5B51-4C46-9EFA-25B10BFEE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Presenter: Kieu Rubb, rubbk@oig.treas.gov, 202-927-5904</a:t>
            </a: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24EADDBF-F674-4768-A3CB-2484D6BE84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2" descr="r_sub_top"/>
          <p:cNvPicPr>
            <a:picLocks noChangeAspect="1" noChangeArrowheads="1"/>
          </p:cNvPicPr>
          <p:nvPr/>
        </p:nvPicPr>
        <p:blipFill>
          <a:blip r:embed="rId14" cstate="print"/>
          <a:srcRect l="3098" r="80516"/>
          <a:stretch>
            <a:fillRect/>
          </a:stretch>
        </p:blipFill>
        <p:spPr bwMode="auto">
          <a:xfrm>
            <a:off x="0" y="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6F30-B889-4FBF-AD24-E451F99D0A19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CB77713D-005E-49D0-8518-D48E854F9C40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20E015F-78B6-4EBE-9942-32AF1870991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6" name="Picture 9" descr="PCIE%20Seal"/>
          <p:cNvPicPr>
            <a:picLocks noChangeAspect="1" noChangeArrowheads="1"/>
          </p:cNvPicPr>
          <p:nvPr/>
        </p:nvPicPr>
        <p:blipFill>
          <a:blip r:embed="rId14" cstate="print"/>
          <a:srcRect t="-1555" r="37404" b="14745"/>
          <a:stretch>
            <a:fillRect/>
          </a:stretch>
        </p:blipFill>
        <p:spPr bwMode="auto">
          <a:xfrm>
            <a:off x="34925" y="69850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1F0F2019-2F3D-4038-BBAB-6A0480B2C0FD}" type="datetime1">
              <a:rPr lang="en-US" smtClean="0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A2CD601-1175-44DF-A3AC-FF4BFC0641B9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457199" y="1187768"/>
            <a:ext cx="822960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lum contrast="2000"/>
          </a:blip>
          <a:srcRect/>
          <a:stretch>
            <a:fillRect/>
          </a:stretch>
        </p:blipFill>
        <p:spPr bwMode="auto">
          <a:xfrm>
            <a:off x="0" y="6171325"/>
            <a:ext cx="3124200" cy="6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8EDB-C295-4C54-AE9D-5A2233D30CD5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2960-4582-4C9F-9386-2D36E9376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24CC-675E-4A17-96A6-E883B8C3FAB5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Univers" pitchFamily="34" charset="0"/>
              </a:defRPr>
            </a:lvl1pPr>
          </a:lstStyle>
          <a:p>
            <a:r>
              <a:rPr lang="en-US" i="1" dirty="0" smtClean="0"/>
              <a:t>Slide </a:t>
            </a:r>
            <a:fld id="{6B5A5B9C-5217-4F87-B68B-59F9289491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lum contrast="2000"/>
          </a:blip>
          <a:srcRect/>
          <a:stretch>
            <a:fillRect/>
          </a:stretch>
        </p:blipFill>
        <p:spPr bwMode="auto">
          <a:xfrm>
            <a:off x="0" y="5992449"/>
            <a:ext cx="4114800" cy="86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1371600"/>
            <a:ext cx="8686800" cy="91440"/>
          </a:xfrm>
          <a:prstGeom prst="rect">
            <a:avLst/>
          </a:prstGeom>
          <a:solidFill>
            <a:srgbClr val="E29B0C"/>
          </a:solidFill>
        </p:spPr>
        <p:txBody>
          <a:bodyPr wrap="square" rtlCol="0" anchor="t" anchorCtr="1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693B-4D7A-46E1-BD4B-08B23CE2C866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5440-8054-477F-BD65-D35F16E7A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0D2A-1B98-44D0-807C-9C9BB3757101}" type="datetimeFigureOut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6154-4E33-4A16-BE64-32EAF908C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35E7-DD0A-41EF-843C-6BD4DF3C55AB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74147-517B-478F-8BF6-A0D42A0FB13A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E8592E-A3D1-43E1-B162-B5F0A8DDD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EF890ACB-A1D2-4831-AAB1-40C7D17654EA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0CFEAF05-750A-4A7C-AE54-494809A24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2" descr="r_sub_top"/>
          <p:cNvPicPr>
            <a:picLocks noChangeAspect="1" noChangeArrowheads="1"/>
          </p:cNvPicPr>
          <p:nvPr/>
        </p:nvPicPr>
        <p:blipFill>
          <a:blip r:embed="rId14" cstate="print"/>
          <a:srcRect l="3098" r="80516"/>
          <a:stretch>
            <a:fillRect/>
          </a:stretch>
        </p:blipFill>
        <p:spPr bwMode="auto">
          <a:xfrm>
            <a:off x="0" y="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BBF9-46D2-4912-8B37-826FB78171A7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E132-D533-4A1A-9BE1-B5F823105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1CFD75EE-D772-4E29-B53F-1C03B95A10B3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20E015F-78B6-4EBE-9942-32AF1870991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6" name="Picture 9" descr="PCIE%20Seal"/>
          <p:cNvPicPr>
            <a:picLocks noChangeAspect="1" noChangeArrowheads="1"/>
          </p:cNvPicPr>
          <p:nvPr/>
        </p:nvPicPr>
        <p:blipFill>
          <a:blip r:embed="rId13" cstate="print"/>
          <a:srcRect t="-1555" r="37404" b="14745"/>
          <a:stretch>
            <a:fillRect/>
          </a:stretch>
        </p:blipFill>
        <p:spPr bwMode="auto">
          <a:xfrm>
            <a:off x="34925" y="69850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3D7B12AF-55CF-4973-A75B-311892CAB091}" type="datetime1">
              <a:rPr lang="en-US" smtClean="0"/>
              <a:pPr>
                <a:defRPr/>
              </a:pPr>
              <a:t>08/09/2012</a:t>
            </a:fld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DA2CD601-1175-44DF-A3AC-FF4BFC0641B9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80" name="Picture 9" descr="Federal IG Seal &amp; Link to IGnet Homep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11B5-B5FF-47B2-9A7C-6690EBD31430}" type="datetime1">
              <a:rPr lang="en-US" smtClean="0"/>
              <a:pPr/>
              <a:t>08/09/2012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CC63-0478-4B6F-BD8A-DBD8BEAF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23E0C968-E2EF-4A2E-B86B-FEF14851CF9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80" name="Picture 9" descr="PCIE%20Seal"/>
          <p:cNvPicPr>
            <a:picLocks noChangeAspect="1" noChangeArrowheads="1"/>
          </p:cNvPicPr>
          <p:nvPr/>
        </p:nvPicPr>
        <p:blipFill>
          <a:blip r:embed="rId14" cstate="print"/>
          <a:srcRect t="-1555" r="37404" b="14745"/>
          <a:stretch>
            <a:fillRect/>
          </a:stretch>
        </p:blipFill>
        <p:spPr bwMode="auto">
          <a:xfrm>
            <a:off x="34925" y="69850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7E14C0A0-47D3-4F73-A219-49056D587046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04" name="Picture 9" descr="Federal IG Seal &amp; Link to IGnet Homep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882D8D-1BEB-45CB-A095-93FCBDC717A3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36D37-8F57-4C3A-8BC2-1FD6C0CF6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fld id="{9816B8EF-F1F5-48D9-8C75-733F6D7BA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52" name="Picture 12" descr="r_sub_top"/>
          <p:cNvPicPr>
            <a:picLocks noChangeAspect="1" noChangeArrowheads="1"/>
          </p:cNvPicPr>
          <p:nvPr/>
        </p:nvPicPr>
        <p:blipFill>
          <a:blip r:embed="rId14" cstate="print"/>
          <a:srcRect l="3098" r="80516"/>
          <a:stretch>
            <a:fillRect/>
          </a:stretch>
        </p:blipFill>
        <p:spPr bwMode="auto">
          <a:xfrm>
            <a:off x="0" y="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B19627-4D58-44E8-BC60-910DA8898BD7}" type="datetimeFigureOut">
              <a:rPr lang="en-US"/>
              <a:pPr>
                <a:defRPr/>
              </a:pPr>
              <a:t>08/09/2012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DE9AAC-FE1C-4E24-804E-AB10CE409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1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6C72DAC9-02A1-4921-BE7D-670F4E08643E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200" name="Picture 9" descr="PCIE%20Seal"/>
          <p:cNvPicPr>
            <a:picLocks noChangeAspect="1" noChangeArrowheads="1"/>
          </p:cNvPicPr>
          <p:nvPr/>
        </p:nvPicPr>
        <p:blipFill>
          <a:blip r:embed="rId13" cstate="print"/>
          <a:srcRect t="-1555" r="37404" b="14745"/>
          <a:stretch>
            <a:fillRect/>
          </a:stretch>
        </p:blipFill>
        <p:spPr bwMode="auto">
          <a:xfrm>
            <a:off x="34925" y="69850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F220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i="1"/>
              <a:t>Slide </a:t>
            </a:r>
            <a:fld id="{39E636B9-FAFA-434B-BB46-31288C96FE5D}" type="slidenum">
              <a:rPr lang="en-US" i="1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 flipV="1">
            <a:off x="1476375" y="1233488"/>
            <a:ext cx="70564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</a:cxnLst>
            <a:rect l="0" t="0" r="r" b="b"/>
            <a:pathLst>
              <a:path w="4320" h="1">
                <a:moveTo>
                  <a:pt x="0" y="0"/>
                </a:moveTo>
                <a:cubicBezTo>
                  <a:pt x="0" y="0"/>
                  <a:pt x="4320" y="0"/>
                  <a:pt x="4320" y="0"/>
                </a:cubicBezTo>
              </a:path>
            </a:pathLst>
          </a:custGeom>
          <a:noFill/>
          <a:ln w="50800">
            <a:solidFill>
              <a:srgbClr val="CF973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9" descr="Federal IG Seal &amp; Link to IGnet Homep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F220B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 b="1">
          <a:solidFill>
            <a:srgbClr val="2F220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2F220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F220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2F220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bbk@oig.treas.gov" TargetMode="External"/><Relationship Id="rId1" Type="http://schemas.openxmlformats.org/officeDocument/2006/relationships/slideLayout" Target="../slideLayouts/slideLayout1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RG@oig.treas.go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net.gov/pande/audit/eprps09.pdf" TargetMode="External"/><Relationship Id="rId2" Type="http://schemas.openxmlformats.org/officeDocument/2006/relationships/hyperlink" Target="http://www.ignet.gov/pande/audit1.html" TargetMode="Externa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6.jpeg"/><Relationship Id="rId4" Type="http://schemas.openxmlformats.org/officeDocument/2006/relationships/hyperlink" Target="http://www.ignet.gov/pande/audit/eprps09.do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458200" cy="23622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4686300" algn="l"/>
              </a:tabLst>
            </a:pP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Section 1</a:t>
            </a:r>
            <a:r>
              <a:rPr lang="en-US" sz="1800" i="1" dirty="0" smtClean="0">
                <a:latin typeface="Arial"/>
                <a:cs typeface="Times New Roman"/>
              </a:rPr>
              <a:t/>
            </a:r>
            <a:br>
              <a:rPr lang="en-US" sz="1800" i="1" dirty="0" smtClean="0">
                <a:latin typeface="Arial"/>
                <a:cs typeface="Times New Roman"/>
              </a:rPr>
            </a:br>
            <a:r>
              <a:rPr lang="en-US" i="1" dirty="0" smtClean="0">
                <a:solidFill>
                  <a:srgbClr val="333399"/>
                </a:solidFill>
                <a:latin typeface="Times New Roman"/>
                <a:ea typeface="Times New Roman"/>
                <a:cs typeface="Arial"/>
              </a:rPr>
              <a:t>Guidelines for Office of Inspector General Quality Control and Assurance Programs</a:t>
            </a:r>
            <a:endParaRPr lang="en-US" dirty="0" smtClean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"/>
            <a:ext cx="7010400" cy="990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000" i="1" dirty="0" smtClean="0">
                <a:ea typeface="+mj-ea"/>
                <a:cs typeface="+mj-cs"/>
              </a:rPr>
              <a:t>Peer Review Training – National Science Foundation</a:t>
            </a:r>
            <a:br>
              <a:rPr lang="en-US" sz="2000" i="1" dirty="0" smtClean="0">
                <a:ea typeface="+mj-ea"/>
                <a:cs typeface="+mj-cs"/>
              </a:rPr>
            </a:br>
            <a:r>
              <a:rPr lang="en-US" sz="2000" i="1" dirty="0" smtClean="0">
                <a:ea typeface="+mj-ea"/>
                <a:cs typeface="+mj-cs"/>
              </a:rPr>
              <a:t> August 16, 2012 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5562600" cy="381000"/>
          </a:xfrm>
        </p:spPr>
        <p:txBody>
          <a:bodyPr/>
          <a:lstStyle/>
          <a:p>
            <a:pPr algn="l">
              <a:defRPr/>
            </a:pPr>
            <a:r>
              <a:rPr lang="en-US" sz="1300" dirty="0" smtClean="0"/>
              <a:t>Kieu Rubb, Treasury OIG ~ </a:t>
            </a:r>
            <a:r>
              <a:rPr lang="en-US" sz="1300" dirty="0" smtClean="0">
                <a:hlinkClick r:id="rId2"/>
              </a:rPr>
              <a:t>rubbk@oig.treas.gov</a:t>
            </a:r>
            <a:r>
              <a:rPr lang="en-US" sz="1300" dirty="0" smtClean="0"/>
              <a:t> ~ 202-927-5904</a:t>
            </a:r>
          </a:p>
          <a:p>
            <a:pPr algn="l">
              <a:defRPr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245225"/>
            <a:ext cx="304800" cy="476250"/>
          </a:xfrm>
        </p:spPr>
        <p:txBody>
          <a:bodyPr/>
          <a:lstStyle/>
          <a:p>
            <a:pPr>
              <a:defRPr/>
            </a:pPr>
            <a:fld id="{21746475-02EE-49B6-8B45-2E0F90D439EB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Quality </a:t>
            </a:r>
            <a:r>
              <a:rPr lang="en-US" sz="4400" dirty="0" smtClean="0"/>
              <a:t>Monitoring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477000" cy="4525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Ø"/>
            </a:pPr>
            <a:r>
              <a:rPr lang="en-US" dirty="0" smtClean="0"/>
              <a:t>Report annually:</a:t>
            </a:r>
          </a:p>
          <a:p>
            <a:pPr marL="1005840" lvl="1" indent="-457200"/>
            <a:r>
              <a:rPr lang="en-US" dirty="0" smtClean="0"/>
              <a:t>Results of monitoring</a:t>
            </a:r>
          </a:p>
          <a:p>
            <a:pPr marL="1005840" lvl="1" indent="-533400"/>
            <a:r>
              <a:rPr lang="en-US" dirty="0" smtClean="0"/>
              <a:t>Identify systemic issues for improvements</a:t>
            </a:r>
          </a:p>
          <a:p>
            <a:pPr marL="1005840" lvl="1" indent="-533400"/>
            <a:r>
              <a:rPr lang="en-US" dirty="0" smtClean="0"/>
              <a:t>Provide corrective actions</a:t>
            </a:r>
          </a:p>
          <a:p>
            <a:pPr marL="533400" indent="-533400" eaLnBrk="1" hangingPunct="1"/>
            <a:endParaRPr lang="en-US" sz="2000" dirty="0" smtClean="0"/>
          </a:p>
          <a:p>
            <a:pPr marL="533400" indent="-533400" eaLnBrk="1" hangingPunct="1"/>
            <a:r>
              <a:rPr lang="en-US" sz="2000" dirty="0" smtClean="0"/>
              <a:t>	</a:t>
            </a:r>
          </a:p>
          <a:p>
            <a:pPr marL="533400" indent="-533400" eaLnBrk="1" hangingPunct="1"/>
            <a:r>
              <a:rPr lang="en-US" sz="2000" dirty="0" smtClean="0"/>
              <a:t>	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12D00-3F3A-47C1-947C-D39E2AB050F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4098" name="Picture 2" descr="C:\Users\rubbk\AppData\Local\Microsoft\Windows\Temporary Internet Files\Content.IE5\8IUCW8W3\MC9004421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255520" cy="227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External Peer Review Team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47800"/>
            <a:ext cx="5029199" cy="205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3600" dirty="0" smtClean="0"/>
              <a:t>Team Captain should: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Have sufficient expertise and authority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Document proper supervision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Report to appropriate individual or level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3E55-3FC5-49EE-BAA3-7D79D96493B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064" y="1371601"/>
            <a:ext cx="365253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External Peer Review Team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066169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Team </a:t>
            </a:r>
            <a:r>
              <a:rPr lang="en-US" dirty="0"/>
              <a:t>s</a:t>
            </a:r>
            <a:r>
              <a:rPr lang="en-US" dirty="0" smtClean="0"/>
              <a:t>hould 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Conduct risk assessment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Give no advance notice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Conduct sufficient testing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Ensure positive and constructive process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Obtain sufficient, appropriate evidence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Determine compliance with standards, regulations, and policies and procedures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Prepare written results</a:t>
            </a:r>
          </a:p>
          <a:p>
            <a:pPr marL="1188720" lvl="1" indent="-533400">
              <a:lnSpc>
                <a:spcPct val="80000"/>
              </a:lnSpc>
            </a:pPr>
            <a:r>
              <a:rPr lang="en-US" dirty="0" smtClean="0"/>
              <a:t>Make recommendations and obtain written comments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BCBB9-AAB3-4F02-A544-0A58531E521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1026" name="Picture 2" descr="C:\Users\rubbk\AppData\Local\Microsoft\Windows\Temporary Internet Files\Content.IE5\8IUCW8W3\MC9002889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819400" cy="163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741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Peer Review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69342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Reviewed OIG </a:t>
            </a:r>
            <a:r>
              <a:rPr lang="en-US" sz="3600" dirty="0" smtClean="0"/>
              <a:t>should:</a:t>
            </a:r>
          </a:p>
          <a:p>
            <a:pPr marL="857250" lvl="1" indent="-457200"/>
            <a:r>
              <a:rPr lang="en-US" sz="3200" dirty="0" smtClean="0"/>
              <a:t>Provide documentation</a:t>
            </a:r>
          </a:p>
          <a:p>
            <a:pPr marL="857250" lvl="1" indent="-457200"/>
            <a:r>
              <a:rPr lang="en-US" sz="3200" dirty="0" smtClean="0"/>
              <a:t>Ensure positive and constructive process</a:t>
            </a:r>
          </a:p>
          <a:p>
            <a:pPr marL="857250" lvl="1" indent="-457200"/>
            <a:r>
              <a:rPr lang="en-US" sz="3200" dirty="0" smtClean="0"/>
              <a:t>Provide written comments</a:t>
            </a:r>
          </a:p>
          <a:p>
            <a:pPr marL="857250" lvl="1" indent="-457200"/>
            <a:r>
              <a:rPr lang="en-US" sz="3200" dirty="0" smtClean="0"/>
              <a:t>Implement appropriate corrective actions 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95853-19B9-4237-98AD-840DA8FCB28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2054" name="Picture 6" descr="C:\Users\rubbk\AppData\Local\Microsoft\Windows\Temporary Internet Files\Content.IE5\KIJ26GEG\MC900240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3026325" cy="1719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Questions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90800"/>
            <a:ext cx="7693025" cy="341947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/>
            <a:endParaRPr lang="en-US" smtClean="0"/>
          </a:p>
          <a:p>
            <a:pPr algn="ctr" eaLnBrk="1" hangingPunct="1"/>
            <a:endParaRPr lang="en-US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9138-D9FC-4E41-8B68-A135336032F5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pic>
        <p:nvPicPr>
          <p:cNvPr id="9" name="Picture 8" descr="staples easy 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191000" cy="317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5562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questions or comments on the revised guide, contact </a:t>
            </a:r>
            <a:r>
              <a:rPr lang="en-US" dirty="0" smtClean="0">
                <a:hlinkClick r:id="rId3"/>
              </a:rPr>
              <a:t>APRG@oig.treas.gov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9" y="1524000"/>
            <a:ext cx="3733801" cy="4343400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http://www.ignet.gov/pande/audit1.html#guide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3" action="ppaction://hlinkfile"/>
              </a:rPr>
              <a:t>2009 Guide</a:t>
            </a:r>
            <a:r>
              <a:rPr lang="en-US" sz="1800" dirty="0" smtClean="0"/>
              <a:t> (.</a:t>
            </a:r>
            <a:r>
              <a:rPr lang="en-US" sz="1800" dirty="0" err="1" smtClean="0"/>
              <a:t>pdf</a:t>
            </a:r>
            <a:r>
              <a:rPr lang="en-US" sz="1800" dirty="0" smtClean="0"/>
              <a:t> format) </a:t>
            </a:r>
            <a:br>
              <a:rPr lang="en-US" sz="1800" dirty="0" smtClean="0"/>
            </a:br>
            <a:r>
              <a:rPr lang="en-US" sz="1800" dirty="0" smtClean="0">
                <a:hlinkClick r:id="rId4" action="ppaction://hlinkfile"/>
              </a:rPr>
              <a:t>2009 Guide</a:t>
            </a:r>
            <a:r>
              <a:rPr lang="en-US" sz="1800" dirty="0" smtClean="0"/>
              <a:t> (.doc format)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2011 Revision (A, B, E, F)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 descr="Guide for Conducting External Peer pg1 _March 2009_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476942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i="1" smtClean="0"/>
              <a:t>Slide </a:t>
            </a:r>
            <a:fld id="{7155C343-6F46-49A6-BBB3-C0AB895160EF}" type="slidenum">
              <a:rPr lang="en-US" i="1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sz="4400" smtClean="0"/>
              <a:t>What I’ll Talk About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772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Purpose of Section 1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of Quality Control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Peer Review Responsibilities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n-US" sz="2000" dirty="0" smtClean="0"/>
              <a:t>	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410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AE42-8AEF-4BDA-B7E3-7E2FAD9F978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pic>
        <p:nvPicPr>
          <p:cNvPr id="29701" name="Picture 5" descr="MCj02810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505200"/>
            <a:ext cx="1622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762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Purpose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106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Guidance so audit organization has reasonable assurance of complying with professional standards and applicable legal and regulatory requirements: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GAGAS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SAS/SSAE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OMB/GAO guidance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OIG-related statutes</a:t>
            </a:r>
          </a:p>
          <a:p>
            <a:pPr marL="731520" indent="0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Other laws and regulations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dirty="0" smtClean="0"/>
              <a:t>	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410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0A1AA-A6EA-423B-81C0-F9FB6DECFCDC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4101" name="Documents"/>
          <p:cNvSpPr>
            <a:spLocks noEditPoints="1" noChangeArrowheads="1"/>
          </p:cNvSpPr>
          <p:nvPr/>
        </p:nvSpPr>
        <p:spPr bwMode="auto">
          <a:xfrm>
            <a:off x="6858000" y="4038600"/>
            <a:ext cx="1657350" cy="2057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741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What’s in a QA System?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267200"/>
          </a:xfrm>
        </p:spPr>
        <p:txBody>
          <a:bodyPr/>
          <a:lstStyle/>
          <a:p>
            <a:pPr marL="1645920" indent="0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+mj-lt"/>
              </a:rPr>
              <a:t>Leadership</a:t>
            </a:r>
          </a:p>
          <a:p>
            <a:pPr marL="1645920" indent="0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+mj-lt"/>
              </a:rPr>
              <a:t>High-quality work</a:t>
            </a:r>
          </a:p>
          <a:p>
            <a:pPr marL="1645920" indent="0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+mj-lt"/>
              </a:rPr>
              <a:t>Policies, procedures, and 		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m</a:t>
            </a:r>
            <a:r>
              <a:rPr lang="en-US" sz="3600" dirty="0" smtClean="0">
                <a:latin typeface="+mj-lt"/>
                <a:ea typeface="Tahoma" pitchFamily="34" charset="0"/>
                <a:cs typeface="Tahoma" pitchFamily="34" charset="0"/>
              </a:rPr>
              <a:t>onitoring </a:t>
            </a:r>
          </a:p>
          <a:p>
            <a:pPr marL="1645920" indent="0" eaLnBrk="1" hangingPunct="1">
              <a:buFont typeface="Wingdings" pitchFamily="2" charset="2"/>
              <a:buChar char="Ø"/>
              <a:defRPr/>
            </a:pPr>
            <a:endParaRPr lang="en-US" sz="3600" dirty="0" smtClean="0"/>
          </a:p>
          <a:p>
            <a:pPr marL="609600" indent="-609600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512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C02BA-18F8-46A6-893A-D8673747E15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31749" name="Picture 6" descr="3 leg stool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717" y="3886200"/>
            <a:ext cx="371828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QA System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839200" cy="44878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/>
              <a:t>Different and depends on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OIG’s size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Number of offices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Geographic dispersion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Personnel knowledge and experience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Nature and complexity of work</a:t>
            </a:r>
          </a:p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Cost-benefit considerations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dirty="0" smtClean="0"/>
              <a:t>	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EF89-1BE0-4F00-8A34-F60A183D640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6147" name="Picture 3" descr="C:\Users\rubbk\AppData\Local\Microsoft\Windows\Temporary Internet Files\Content.IE5\SZ7DG6R5\MC900355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303366"/>
            <a:ext cx="2698630" cy="220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Why Have a QA System?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3600" dirty="0" smtClean="0"/>
              <a:t>2011 GAS 3.82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3600" dirty="0" smtClean="0"/>
              <a:t>Ensure: </a:t>
            </a:r>
          </a:p>
          <a:p>
            <a:pPr marL="1280160" lvl="1" indent="-609600"/>
            <a:r>
              <a:rPr lang="en-US" sz="3200" dirty="0"/>
              <a:t>O</a:t>
            </a:r>
            <a:r>
              <a:rPr lang="en-US" sz="3200" dirty="0" smtClean="0"/>
              <a:t>bjective, timely, and comprehensive appraisal of operations </a:t>
            </a:r>
          </a:p>
          <a:p>
            <a:pPr marL="1280160" lvl="1" indent="-609600"/>
            <a:r>
              <a:rPr lang="en-US" sz="3200" dirty="0" smtClean="0"/>
              <a:t>Professional care with all reviews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C02D3-14E0-4104-8B2E-8FB8D8850C1A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33797" name="Picture 5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66918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QA System Characteristics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490696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Leadership responsibilities for quality in audit organization </a:t>
            </a:r>
          </a:p>
          <a:p>
            <a:pPr marL="533400" indent="-5334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Independence, legal, and ethical requirements </a:t>
            </a:r>
          </a:p>
          <a:p>
            <a:pPr marL="533400" indent="-5334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Initiation, acceptance, and continuation of engagements</a:t>
            </a:r>
          </a:p>
          <a:p>
            <a:pPr marL="533400" indent="-5334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Human Resources - people have adequate skills, education, experience, and knowledge</a:t>
            </a:r>
          </a:p>
          <a:p>
            <a:pPr marL="590550" indent="-53340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Engagements performance, documentation, and reporting</a:t>
            </a:r>
          </a:p>
          <a:p>
            <a:pPr marL="590550" indent="-53340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Quality monitoring	</a:t>
            </a:r>
          </a:p>
          <a:p>
            <a:pPr marL="990600" lvl="1" indent="-533400" eaLnBrk="1" hangingPunct="1">
              <a:buFontTx/>
              <a:buNone/>
            </a:pPr>
            <a:endParaRPr lang="en-US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14431-CFF5-4267-9D4A-28736C4FA9F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8197" name="Picture 5" descr="C:\Users\rubbk\AppData\Local\Microsoft\Windows\Temporary Internet Files\Content.IE5\SZ7DG6R5\MC9002309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04813" y="4953000"/>
            <a:ext cx="142383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Quality Monitoring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705600" cy="4953000"/>
          </a:xfrm>
        </p:spPr>
        <p:txBody>
          <a:bodyPr/>
          <a:lstStyle/>
          <a:p>
            <a:pPr marL="182880" indent="0" eaLnBrk="1" hangingPunct="1">
              <a:buFont typeface="Wingdings" pitchFamily="2" charset="2"/>
              <a:buChar char="Ø"/>
            </a:pPr>
            <a:r>
              <a:rPr lang="en-US" sz="3200" dirty="0" smtClean="0"/>
              <a:t>Evaluate audit/attestations for:</a:t>
            </a:r>
          </a:p>
          <a:p>
            <a:pPr marL="971550" lvl="1" indent="-365760"/>
            <a:r>
              <a:rPr lang="en-US" dirty="0" smtClean="0"/>
              <a:t>Adherence to professional standards and legal requirements </a:t>
            </a:r>
          </a:p>
          <a:p>
            <a:pPr marL="971550" lvl="1" indent="-365760"/>
            <a:r>
              <a:rPr lang="en-US" dirty="0" smtClean="0"/>
              <a:t>Adequacy of the design of policies and procedures</a:t>
            </a:r>
          </a:p>
          <a:p>
            <a:pPr marL="971550" lvl="1" indent="-365760"/>
            <a:r>
              <a:rPr lang="en-US" dirty="0" smtClean="0"/>
              <a:t>Staff compliance with quality control policies and procedures	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C46CD-685E-431C-AE92-4FB6D80DBA4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5122" name="Picture 2" descr="C:\Users\rubbk\AppData\Local\Microsoft\Windows\Temporary Internet Files\Content.IE5\5VG9Y8N4\MC9004325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19200"/>
            <a:ext cx="2285714" cy="2285714"/>
          </a:xfrm>
          <a:prstGeom prst="rect">
            <a:avLst/>
          </a:prstGeom>
          <a:noFill/>
        </p:spPr>
      </p:pic>
      <p:pic>
        <p:nvPicPr>
          <p:cNvPr id="5123" name="Picture 3" descr="C:\Users\rubbk\AppData\Local\Microsoft\Windows\Temporary Internet Files\Content.IE5\SZ7DG6R5\MC9004325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762" y="3789872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 theme">
  <a:themeElements>
    <a:clrScheme name="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igie2012">
  <a:themeElements>
    <a:clrScheme name="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DoD OIG Master">
  <a:themeElements>
    <a:clrScheme name="1_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IGIE Master">
  <a:themeElements>
    <a:clrScheme name="CIGI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GIE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GI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IGIE -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CIGIE">
  <a:themeElements>
    <a:clrScheme name="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_DoD OIG Master">
  <a:themeElements>
    <a:clrScheme name="1_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CIGIE Master">
  <a:themeElements>
    <a:clrScheme name="CIGI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GIE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GI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D OIG Master">
  <a:themeElements>
    <a:clrScheme name="1_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GIE Master">
  <a:themeElements>
    <a:clrScheme name="CIGI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GIE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GI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GIE">
  <a:themeElements>
    <a:clrScheme name="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oD OIG Master">
  <a:themeElements>
    <a:clrScheme name="1_DoD OIG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oD OIG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oD OIG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D OIG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D OIG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IGIE Master">
  <a:themeElements>
    <a:clrScheme name="CIGI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GIE Master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GI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GI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GI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 theme</Template>
  <TotalTime>1239</TotalTime>
  <Words>344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IG theme</vt:lpstr>
      <vt:lpstr>Custom Design</vt:lpstr>
      <vt:lpstr>1_DoD OIG Master</vt:lpstr>
      <vt:lpstr>CIGIE Master</vt:lpstr>
      <vt:lpstr>1_Custom Design</vt:lpstr>
      <vt:lpstr>CIGIE</vt:lpstr>
      <vt:lpstr>2_Custom Design</vt:lpstr>
      <vt:lpstr>2_DoD OIG Master</vt:lpstr>
      <vt:lpstr>1_CIGIE Master</vt:lpstr>
      <vt:lpstr>3_Custom Design</vt:lpstr>
      <vt:lpstr>cigie2012</vt:lpstr>
      <vt:lpstr>4_Custom Design</vt:lpstr>
      <vt:lpstr>3_DoD OIG Master</vt:lpstr>
      <vt:lpstr>2_CIGIE Master</vt:lpstr>
      <vt:lpstr>5_Custom Design</vt:lpstr>
      <vt:lpstr>CIGIE - New</vt:lpstr>
      <vt:lpstr>6_Custom Design</vt:lpstr>
      <vt:lpstr>7_Custom Design</vt:lpstr>
      <vt:lpstr>8_Custom Design</vt:lpstr>
      <vt:lpstr>1_CIGIE</vt:lpstr>
      <vt:lpstr>9_Custom Design</vt:lpstr>
      <vt:lpstr>4_DoD OIG Master</vt:lpstr>
      <vt:lpstr>3_CIGIE Master</vt:lpstr>
      <vt:lpstr>10_Custom Design</vt:lpstr>
      <vt:lpstr>Section 1 Guidelines for Office of Inspector General Quality Control and Assurance Programs</vt:lpstr>
      <vt:lpstr>http://www.ignet.gov/pande/audit1.html#guide    2009 Guide (.pdf format)  2009 Guide (.doc format)   2011 Revision (A, B, E, F)     </vt:lpstr>
      <vt:lpstr>What I’ll Talk About Today</vt:lpstr>
      <vt:lpstr>Purpose</vt:lpstr>
      <vt:lpstr>What’s in a QA System?</vt:lpstr>
      <vt:lpstr>QA System Structure</vt:lpstr>
      <vt:lpstr>Why Have a QA System?</vt:lpstr>
      <vt:lpstr>QA System Characteristics</vt:lpstr>
      <vt:lpstr>Quality Monitoring</vt:lpstr>
      <vt:lpstr>Quality Monitoring </vt:lpstr>
      <vt:lpstr>External Peer Review Team</vt:lpstr>
      <vt:lpstr>External Peer Review Team</vt:lpstr>
      <vt:lpstr>External Peer Review </vt:lpstr>
      <vt:lpstr>Questions</vt:lpstr>
    </vt:vector>
  </TitlesOfParts>
  <Company>U.S. Dept. of the Treasury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Internal Quality Assurance Program</dc:title>
  <dc:creator>Cedric Hammond</dc:creator>
  <cp:lastModifiedBy>jhornste</cp:lastModifiedBy>
  <cp:revision>96</cp:revision>
  <dcterms:created xsi:type="dcterms:W3CDTF">2008-11-12T18:18:31Z</dcterms:created>
  <dcterms:modified xsi:type="dcterms:W3CDTF">2012-08-09T11:20:06Z</dcterms:modified>
</cp:coreProperties>
</file>