
<file path=[Content_Types].xml><?xml version="1.0" encoding="utf-8"?>
<Types xmlns="http://schemas.openxmlformats.org/package/2006/content-types">
  <Default Extension="emf" ContentType="image/x-emf"/>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56" r:id="rId2"/>
    <p:sldId id="257" r:id="rId3"/>
    <p:sldId id="258" r:id="rId4"/>
    <p:sldId id="274" r:id="rId5"/>
    <p:sldId id="271" r:id="rId6"/>
    <p:sldId id="359" r:id="rId7"/>
    <p:sldId id="262" r:id="rId8"/>
    <p:sldId id="350" r:id="rId9"/>
    <p:sldId id="264" r:id="rId10"/>
    <p:sldId id="275" r:id="rId11"/>
    <p:sldId id="278" r:id="rId12"/>
    <p:sldId id="280" r:id="rId13"/>
    <p:sldId id="265" r:id="rId14"/>
    <p:sldId id="277" r:id="rId15"/>
    <p:sldId id="282" r:id="rId16"/>
    <p:sldId id="267" r:id="rId17"/>
    <p:sldId id="283" r:id="rId18"/>
    <p:sldId id="268" r:id="rId19"/>
    <p:sldId id="285" r:id="rId20"/>
    <p:sldId id="286" r:id="rId21"/>
    <p:sldId id="287" r:id="rId22"/>
    <p:sldId id="269" r:id="rId23"/>
    <p:sldId id="360" r:id="rId24"/>
    <p:sldId id="361" r:id="rId25"/>
    <p:sldId id="292" r:id="rId26"/>
    <p:sldId id="293" r:id="rId27"/>
    <p:sldId id="294" r:id="rId28"/>
    <p:sldId id="295" r:id="rId29"/>
    <p:sldId id="296" r:id="rId30"/>
    <p:sldId id="311" r:id="rId31"/>
    <p:sldId id="310" r:id="rId32"/>
    <p:sldId id="312" r:id="rId33"/>
    <p:sldId id="313" r:id="rId34"/>
    <p:sldId id="317" r:id="rId35"/>
    <p:sldId id="330" r:id="rId36"/>
    <p:sldId id="357" r:id="rId37"/>
    <p:sldId id="362" r:id="rId3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956" autoAdjust="0"/>
    <p:restoredTop sz="94660"/>
  </p:normalViewPr>
  <p:slideViewPr>
    <p:cSldViewPr>
      <p:cViewPr varScale="1">
        <p:scale>
          <a:sx n="84" d="100"/>
          <a:sy n="84" d="100"/>
        </p:scale>
        <p:origin x="-1258" y="-5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1" d="100"/>
          <a:sy n="81" d="100"/>
        </p:scale>
        <p:origin x="-2040"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938" y="0"/>
            <a:ext cx="3037840" cy="465138"/>
          </a:xfrm>
          <a:prstGeom prst="rect">
            <a:avLst/>
          </a:prstGeom>
        </p:spPr>
        <p:txBody>
          <a:bodyPr vert="horz" lIns="91440" tIns="45720" rIns="91440" bIns="45720" rtlCol="0"/>
          <a:lstStyle>
            <a:lvl1pPr algn="r">
              <a:defRPr sz="1200"/>
            </a:lvl1pPr>
          </a:lstStyle>
          <a:p>
            <a:fld id="{74B599E3-7FBB-44A4-9512-090FA64C2AA4}" type="datetimeFigureOut">
              <a:rPr lang="en-US" smtClean="0"/>
              <a:pPr/>
              <a:t>9/2/2014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040" y="4416426"/>
            <a:ext cx="5608320" cy="41830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7840"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675"/>
            <a:ext cx="3037840" cy="465138"/>
          </a:xfrm>
          <a:prstGeom prst="rect">
            <a:avLst/>
          </a:prstGeom>
        </p:spPr>
        <p:txBody>
          <a:bodyPr vert="horz" lIns="91440" tIns="45720" rIns="91440" bIns="45720" rtlCol="0" anchor="b"/>
          <a:lstStyle>
            <a:lvl1pPr algn="r">
              <a:defRPr sz="1200"/>
            </a:lvl1pPr>
          </a:lstStyle>
          <a:p>
            <a:fld id="{18C76722-289B-452A-B580-258677F8C8F8}" type="slidenum">
              <a:rPr lang="en-US" smtClean="0"/>
              <a:pPr/>
              <a:t>‹#›</a:t>
            </a:fld>
            <a:endParaRPr lang="en-US" dirty="0"/>
          </a:p>
        </p:txBody>
      </p:sp>
    </p:spTree>
    <p:extLst>
      <p:ext uri="{BB962C8B-B14F-4D97-AF65-F5344CB8AC3E}">
        <p14:creationId xmlns:p14="http://schemas.microsoft.com/office/powerpoint/2010/main" val="7857954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C76722-289B-452A-B580-258677F8C8F8}" type="slidenum">
              <a:rPr lang="en-US" smtClean="0"/>
              <a:pPr/>
              <a:t>1</a:t>
            </a:fld>
            <a:endParaRPr lang="en-US" dirty="0"/>
          </a:p>
        </p:txBody>
      </p:sp>
    </p:spTree>
    <p:extLst>
      <p:ext uri="{BB962C8B-B14F-4D97-AF65-F5344CB8AC3E}">
        <p14:creationId xmlns:p14="http://schemas.microsoft.com/office/powerpoint/2010/main" val="10354064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8C76722-289B-452A-B580-258677F8C8F8}" type="slidenum">
              <a:rPr lang="en-US" smtClean="0"/>
              <a:pPr/>
              <a:t>2</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84F6A2E-822A-45FB-9736-67BBA91DF13A}" type="datetime1">
              <a:rPr lang="en-US" smtClean="0"/>
              <a:t>9/2/2014</a:t>
            </a:fld>
            <a:endParaRPr lang="en-US" dirty="0"/>
          </a:p>
        </p:txBody>
      </p:sp>
      <p:sp>
        <p:nvSpPr>
          <p:cNvPr id="5" name="Footer Placeholder 4"/>
          <p:cNvSpPr>
            <a:spLocks noGrp="1"/>
          </p:cNvSpPr>
          <p:nvPr>
            <p:ph type="ftr" sz="quarter" idx="11"/>
          </p:nvPr>
        </p:nvSpPr>
        <p:spPr/>
        <p:txBody>
          <a:bodyPr/>
          <a:lstStyle/>
          <a:p>
            <a:r>
              <a:rPr lang="en-US" dirty="0" smtClean="0"/>
              <a:t>© 2014 by Andrew Patchan Jr., United States of America.  All rights reserved.  No part of this guide may be reproduced in any form or by any electronic or mechanical means without written permission from the author.</a:t>
            </a:r>
            <a:endParaRPr lang="en-US" dirty="0"/>
          </a:p>
        </p:txBody>
      </p:sp>
      <p:sp>
        <p:nvSpPr>
          <p:cNvPr id="6" name="Slide Number Placeholder 5"/>
          <p:cNvSpPr>
            <a:spLocks noGrp="1"/>
          </p:cNvSpPr>
          <p:nvPr>
            <p:ph type="sldNum" sz="quarter" idx="12"/>
          </p:nvPr>
        </p:nvSpPr>
        <p:spPr/>
        <p:txBody>
          <a:bodyPr/>
          <a:lstStyle/>
          <a:p>
            <a:fld id="{98E28843-41A2-49B7-A69D-E178B4FA052C}"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32DE83-F82D-4428-A973-A1166322554F}" type="datetime1">
              <a:rPr lang="en-US" smtClean="0"/>
              <a:t>9/2/2014</a:t>
            </a:fld>
            <a:endParaRPr lang="en-US" dirty="0"/>
          </a:p>
        </p:txBody>
      </p:sp>
      <p:sp>
        <p:nvSpPr>
          <p:cNvPr id="5" name="Footer Placeholder 4"/>
          <p:cNvSpPr>
            <a:spLocks noGrp="1"/>
          </p:cNvSpPr>
          <p:nvPr>
            <p:ph type="ftr" sz="quarter" idx="11"/>
          </p:nvPr>
        </p:nvSpPr>
        <p:spPr/>
        <p:txBody>
          <a:bodyPr/>
          <a:lstStyle/>
          <a:p>
            <a:r>
              <a:rPr lang="en-US" dirty="0" smtClean="0"/>
              <a:t>© 2014 by Andrew Patchan Jr., United States of America.  All rights reserved.  No part of this guide may be reproduced in any form or by any electronic or mechanical means without written permission from the author.</a:t>
            </a:r>
            <a:endParaRPr lang="en-US" dirty="0"/>
          </a:p>
        </p:txBody>
      </p:sp>
      <p:sp>
        <p:nvSpPr>
          <p:cNvPr id="6" name="Slide Number Placeholder 5"/>
          <p:cNvSpPr>
            <a:spLocks noGrp="1"/>
          </p:cNvSpPr>
          <p:nvPr>
            <p:ph type="sldNum" sz="quarter" idx="12"/>
          </p:nvPr>
        </p:nvSpPr>
        <p:spPr/>
        <p:txBody>
          <a:bodyPr/>
          <a:lstStyle/>
          <a:p>
            <a:fld id="{98E28843-41A2-49B7-A69D-E178B4FA052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D44769-84E0-480C-A606-12647AA7807E}" type="datetime1">
              <a:rPr lang="en-US" smtClean="0"/>
              <a:t>9/2/2014</a:t>
            </a:fld>
            <a:endParaRPr lang="en-US" dirty="0"/>
          </a:p>
        </p:txBody>
      </p:sp>
      <p:sp>
        <p:nvSpPr>
          <p:cNvPr id="5" name="Footer Placeholder 4"/>
          <p:cNvSpPr>
            <a:spLocks noGrp="1"/>
          </p:cNvSpPr>
          <p:nvPr>
            <p:ph type="ftr" sz="quarter" idx="11"/>
          </p:nvPr>
        </p:nvSpPr>
        <p:spPr/>
        <p:txBody>
          <a:bodyPr/>
          <a:lstStyle/>
          <a:p>
            <a:r>
              <a:rPr lang="en-US" dirty="0" smtClean="0"/>
              <a:t>© 2014 by Andrew Patchan Jr., United States of America.  All rights reserved.  No part of this guide may be reproduced in any form or by any electronic or mechanical means without written permission from the author.</a:t>
            </a:r>
            <a:endParaRPr lang="en-US" dirty="0"/>
          </a:p>
        </p:txBody>
      </p:sp>
      <p:sp>
        <p:nvSpPr>
          <p:cNvPr id="6" name="Slide Number Placeholder 5"/>
          <p:cNvSpPr>
            <a:spLocks noGrp="1"/>
          </p:cNvSpPr>
          <p:nvPr>
            <p:ph type="sldNum" sz="quarter" idx="12"/>
          </p:nvPr>
        </p:nvSpPr>
        <p:spPr/>
        <p:txBody>
          <a:bodyPr/>
          <a:lstStyle/>
          <a:p>
            <a:fld id="{98E28843-41A2-49B7-A69D-E178B4FA052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7F874D-141D-4FC6-9BF2-BDE6508154E6}" type="datetime1">
              <a:rPr lang="en-US" smtClean="0"/>
              <a:t>9/2/2014</a:t>
            </a:fld>
            <a:endParaRPr lang="en-US" dirty="0"/>
          </a:p>
        </p:txBody>
      </p:sp>
      <p:sp>
        <p:nvSpPr>
          <p:cNvPr id="5" name="Footer Placeholder 4"/>
          <p:cNvSpPr>
            <a:spLocks noGrp="1"/>
          </p:cNvSpPr>
          <p:nvPr>
            <p:ph type="ftr" sz="quarter" idx="11"/>
          </p:nvPr>
        </p:nvSpPr>
        <p:spPr/>
        <p:txBody>
          <a:bodyPr/>
          <a:lstStyle/>
          <a:p>
            <a:r>
              <a:rPr lang="en-US" dirty="0" smtClean="0"/>
              <a:t>© 2014 by Andrew Patchan Jr., United States of America.  All rights reserved.  No part of this guide may be reproduced in any form or by any electronic or mechanical means without written permission from the author.</a:t>
            </a:r>
            <a:endParaRPr lang="en-US" dirty="0"/>
          </a:p>
        </p:txBody>
      </p:sp>
      <p:sp>
        <p:nvSpPr>
          <p:cNvPr id="6" name="Slide Number Placeholder 5"/>
          <p:cNvSpPr>
            <a:spLocks noGrp="1"/>
          </p:cNvSpPr>
          <p:nvPr>
            <p:ph type="sldNum" sz="quarter" idx="12"/>
          </p:nvPr>
        </p:nvSpPr>
        <p:spPr/>
        <p:txBody>
          <a:bodyPr/>
          <a:lstStyle/>
          <a:p>
            <a:fld id="{98E28843-41A2-49B7-A69D-E178B4FA052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058660-445B-4E87-8487-005FA304247E}" type="datetime1">
              <a:rPr lang="en-US" smtClean="0"/>
              <a:t>9/2/2014</a:t>
            </a:fld>
            <a:endParaRPr lang="en-US" dirty="0"/>
          </a:p>
        </p:txBody>
      </p:sp>
      <p:sp>
        <p:nvSpPr>
          <p:cNvPr id="5" name="Footer Placeholder 4"/>
          <p:cNvSpPr>
            <a:spLocks noGrp="1"/>
          </p:cNvSpPr>
          <p:nvPr>
            <p:ph type="ftr" sz="quarter" idx="11"/>
          </p:nvPr>
        </p:nvSpPr>
        <p:spPr/>
        <p:txBody>
          <a:bodyPr/>
          <a:lstStyle/>
          <a:p>
            <a:r>
              <a:rPr lang="en-US" dirty="0" smtClean="0"/>
              <a:t>© 2014 by Andrew Patchan Jr., United States of America.  All rights reserved.  No part of this guide may be reproduced in any form or by any electronic or mechanical means without written permission from the author.</a:t>
            </a:r>
            <a:endParaRPr lang="en-US" dirty="0"/>
          </a:p>
        </p:txBody>
      </p:sp>
      <p:sp>
        <p:nvSpPr>
          <p:cNvPr id="6" name="Slide Number Placeholder 5"/>
          <p:cNvSpPr>
            <a:spLocks noGrp="1"/>
          </p:cNvSpPr>
          <p:nvPr>
            <p:ph type="sldNum" sz="quarter" idx="12"/>
          </p:nvPr>
        </p:nvSpPr>
        <p:spPr/>
        <p:txBody>
          <a:bodyPr/>
          <a:lstStyle/>
          <a:p>
            <a:fld id="{98E28843-41A2-49B7-A69D-E178B4FA052C}"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CE0C74C-4E37-43A6-97E9-C4FA5BD3C968}" type="datetime1">
              <a:rPr lang="en-US" smtClean="0"/>
              <a:t>9/2/2014</a:t>
            </a:fld>
            <a:endParaRPr lang="en-US" dirty="0"/>
          </a:p>
        </p:txBody>
      </p:sp>
      <p:sp>
        <p:nvSpPr>
          <p:cNvPr id="6" name="Footer Placeholder 5"/>
          <p:cNvSpPr>
            <a:spLocks noGrp="1"/>
          </p:cNvSpPr>
          <p:nvPr>
            <p:ph type="ftr" sz="quarter" idx="11"/>
          </p:nvPr>
        </p:nvSpPr>
        <p:spPr/>
        <p:txBody>
          <a:bodyPr/>
          <a:lstStyle/>
          <a:p>
            <a:r>
              <a:rPr lang="en-US" dirty="0" smtClean="0"/>
              <a:t>© 2014 by Andrew Patchan Jr., United States of America.  All rights reserved.  No part of this guide may be reproduced in any form or by any electronic or mechanical means without written permission from the author.</a:t>
            </a:r>
            <a:endParaRPr lang="en-US" dirty="0"/>
          </a:p>
        </p:txBody>
      </p:sp>
      <p:sp>
        <p:nvSpPr>
          <p:cNvPr id="7" name="Slide Number Placeholder 6"/>
          <p:cNvSpPr>
            <a:spLocks noGrp="1"/>
          </p:cNvSpPr>
          <p:nvPr>
            <p:ph type="sldNum" sz="quarter" idx="12"/>
          </p:nvPr>
        </p:nvSpPr>
        <p:spPr/>
        <p:txBody>
          <a:bodyPr/>
          <a:lstStyle/>
          <a:p>
            <a:fld id="{98E28843-41A2-49B7-A69D-E178B4FA052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C12F6A8-A4BA-4CB7-B171-008BACEF95C2}" type="datetime1">
              <a:rPr lang="en-US" smtClean="0"/>
              <a:t>9/2/2014</a:t>
            </a:fld>
            <a:endParaRPr lang="en-US" dirty="0"/>
          </a:p>
        </p:txBody>
      </p:sp>
      <p:sp>
        <p:nvSpPr>
          <p:cNvPr id="8" name="Footer Placeholder 7"/>
          <p:cNvSpPr>
            <a:spLocks noGrp="1"/>
          </p:cNvSpPr>
          <p:nvPr>
            <p:ph type="ftr" sz="quarter" idx="11"/>
          </p:nvPr>
        </p:nvSpPr>
        <p:spPr/>
        <p:txBody>
          <a:bodyPr/>
          <a:lstStyle/>
          <a:p>
            <a:r>
              <a:rPr lang="en-US" dirty="0" smtClean="0"/>
              <a:t>© 2014 by Andrew Patchan Jr., United States of America.  All rights reserved.  No part of this guide may be reproduced in any form or by any electronic or mechanical means without written permission from the author.</a:t>
            </a:r>
            <a:endParaRPr lang="en-US" dirty="0"/>
          </a:p>
        </p:txBody>
      </p:sp>
      <p:sp>
        <p:nvSpPr>
          <p:cNvPr id="9" name="Slide Number Placeholder 8"/>
          <p:cNvSpPr>
            <a:spLocks noGrp="1"/>
          </p:cNvSpPr>
          <p:nvPr>
            <p:ph type="sldNum" sz="quarter" idx="12"/>
          </p:nvPr>
        </p:nvSpPr>
        <p:spPr/>
        <p:txBody>
          <a:bodyPr/>
          <a:lstStyle/>
          <a:p>
            <a:fld id="{98E28843-41A2-49B7-A69D-E178B4FA052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D6A1E5A-5072-4EB9-8993-7A86E8AF15D3}" type="datetime1">
              <a:rPr lang="en-US" smtClean="0"/>
              <a:t>9/2/2014</a:t>
            </a:fld>
            <a:endParaRPr lang="en-US" dirty="0"/>
          </a:p>
        </p:txBody>
      </p:sp>
      <p:sp>
        <p:nvSpPr>
          <p:cNvPr id="4" name="Footer Placeholder 3"/>
          <p:cNvSpPr>
            <a:spLocks noGrp="1"/>
          </p:cNvSpPr>
          <p:nvPr>
            <p:ph type="ftr" sz="quarter" idx="11"/>
          </p:nvPr>
        </p:nvSpPr>
        <p:spPr/>
        <p:txBody>
          <a:bodyPr/>
          <a:lstStyle/>
          <a:p>
            <a:r>
              <a:rPr lang="en-US" dirty="0" smtClean="0"/>
              <a:t>© 2014 by Andrew Patchan Jr., United States of America.  All rights reserved.  No part of this guide may be reproduced in any form or by any electronic or mechanical means without written permission from the author.</a:t>
            </a:r>
            <a:endParaRPr lang="en-US" dirty="0"/>
          </a:p>
        </p:txBody>
      </p:sp>
      <p:sp>
        <p:nvSpPr>
          <p:cNvPr id="5" name="Slide Number Placeholder 4"/>
          <p:cNvSpPr>
            <a:spLocks noGrp="1"/>
          </p:cNvSpPr>
          <p:nvPr>
            <p:ph type="sldNum" sz="quarter" idx="12"/>
          </p:nvPr>
        </p:nvSpPr>
        <p:spPr/>
        <p:txBody>
          <a:bodyPr/>
          <a:lstStyle/>
          <a:p>
            <a:fld id="{98E28843-41A2-49B7-A69D-E178B4FA052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43CBAF-DEDB-4FC0-8EB2-FD1F528BB85F}" type="datetime1">
              <a:rPr lang="en-US" smtClean="0"/>
              <a:t>9/2/2014</a:t>
            </a:fld>
            <a:endParaRPr lang="en-US" dirty="0"/>
          </a:p>
        </p:txBody>
      </p:sp>
      <p:sp>
        <p:nvSpPr>
          <p:cNvPr id="3" name="Footer Placeholder 2"/>
          <p:cNvSpPr>
            <a:spLocks noGrp="1"/>
          </p:cNvSpPr>
          <p:nvPr>
            <p:ph type="ftr" sz="quarter" idx="11"/>
          </p:nvPr>
        </p:nvSpPr>
        <p:spPr/>
        <p:txBody>
          <a:bodyPr/>
          <a:lstStyle/>
          <a:p>
            <a:r>
              <a:rPr lang="en-US" dirty="0" smtClean="0"/>
              <a:t>© 2014 by Andrew Patchan Jr., United States of America.  All rights reserved.  No part of this guide may be reproduced in any form or by any electronic or mechanical means without written permission from the author.</a:t>
            </a:r>
            <a:endParaRPr lang="en-US" dirty="0"/>
          </a:p>
        </p:txBody>
      </p:sp>
      <p:sp>
        <p:nvSpPr>
          <p:cNvPr id="4" name="Slide Number Placeholder 3"/>
          <p:cNvSpPr>
            <a:spLocks noGrp="1"/>
          </p:cNvSpPr>
          <p:nvPr>
            <p:ph type="sldNum" sz="quarter" idx="12"/>
          </p:nvPr>
        </p:nvSpPr>
        <p:spPr/>
        <p:txBody>
          <a:bodyPr/>
          <a:lstStyle/>
          <a:p>
            <a:fld id="{98E28843-41A2-49B7-A69D-E178B4FA052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39615E-E94E-44D9-ADFF-EF7B6D06FC26}" type="datetime1">
              <a:rPr lang="en-US" smtClean="0"/>
              <a:t>9/2/2014</a:t>
            </a:fld>
            <a:endParaRPr lang="en-US" dirty="0"/>
          </a:p>
        </p:txBody>
      </p:sp>
      <p:sp>
        <p:nvSpPr>
          <p:cNvPr id="6" name="Footer Placeholder 5"/>
          <p:cNvSpPr>
            <a:spLocks noGrp="1"/>
          </p:cNvSpPr>
          <p:nvPr>
            <p:ph type="ftr" sz="quarter" idx="11"/>
          </p:nvPr>
        </p:nvSpPr>
        <p:spPr/>
        <p:txBody>
          <a:bodyPr/>
          <a:lstStyle/>
          <a:p>
            <a:r>
              <a:rPr lang="en-US" dirty="0" smtClean="0"/>
              <a:t>© 2014 by Andrew Patchan Jr., United States of America.  All rights reserved.  No part of this guide may be reproduced in any form or by any electronic or mechanical means without written permission from the author.</a:t>
            </a:r>
            <a:endParaRPr lang="en-US" dirty="0"/>
          </a:p>
        </p:txBody>
      </p:sp>
      <p:sp>
        <p:nvSpPr>
          <p:cNvPr id="7" name="Slide Number Placeholder 6"/>
          <p:cNvSpPr>
            <a:spLocks noGrp="1"/>
          </p:cNvSpPr>
          <p:nvPr>
            <p:ph type="sldNum" sz="quarter" idx="12"/>
          </p:nvPr>
        </p:nvSpPr>
        <p:spPr/>
        <p:txBody>
          <a:bodyPr/>
          <a:lstStyle/>
          <a:p>
            <a:fld id="{98E28843-41A2-49B7-A69D-E178B4FA052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5DE4B8-0D89-47E1-ABCC-AD6704A28643}" type="datetime1">
              <a:rPr lang="en-US" smtClean="0"/>
              <a:t>9/2/2014</a:t>
            </a:fld>
            <a:endParaRPr lang="en-US" dirty="0"/>
          </a:p>
        </p:txBody>
      </p:sp>
      <p:sp>
        <p:nvSpPr>
          <p:cNvPr id="6" name="Footer Placeholder 5"/>
          <p:cNvSpPr>
            <a:spLocks noGrp="1"/>
          </p:cNvSpPr>
          <p:nvPr>
            <p:ph type="ftr" sz="quarter" idx="11"/>
          </p:nvPr>
        </p:nvSpPr>
        <p:spPr/>
        <p:txBody>
          <a:bodyPr/>
          <a:lstStyle/>
          <a:p>
            <a:r>
              <a:rPr lang="en-US" dirty="0" smtClean="0"/>
              <a:t>© 2014 by Andrew Patchan Jr., United States of America.  All rights reserved.  No part of this guide may be reproduced in any form or by any electronic or mechanical means without written permission from the author.</a:t>
            </a:r>
            <a:endParaRPr lang="en-US" dirty="0"/>
          </a:p>
        </p:txBody>
      </p:sp>
      <p:sp>
        <p:nvSpPr>
          <p:cNvPr id="7" name="Slide Number Placeholder 6"/>
          <p:cNvSpPr>
            <a:spLocks noGrp="1"/>
          </p:cNvSpPr>
          <p:nvPr>
            <p:ph type="sldNum" sz="quarter" idx="12"/>
          </p:nvPr>
        </p:nvSpPr>
        <p:spPr/>
        <p:txBody>
          <a:bodyPr/>
          <a:lstStyle/>
          <a:p>
            <a:fld id="{98E28843-41A2-49B7-A69D-E178B4FA052C}"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A6A734-C9AE-49CC-AB82-A54DA28BE8A1}" type="datetime1">
              <a:rPr lang="en-US" smtClean="0"/>
              <a:t>9/2/2014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 2014 by Andrew Patchan Jr., United States of America.  All rights reserved.  No part of this guide may be reproduced in any form or by any electronic or mechanical means without written permission from the author.</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E28843-41A2-49B7-A69D-E178B4FA052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10.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22.w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16.w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3200" dirty="0" smtClean="0"/>
              <a:t>Streamlined Audit/Evaluation Report Writing </a:t>
            </a:r>
            <a:endParaRPr lang="en-US" sz="3200" dirty="0"/>
          </a:p>
        </p:txBody>
      </p:sp>
      <p:sp>
        <p:nvSpPr>
          <p:cNvPr id="3" name="Subtitle 2"/>
          <p:cNvSpPr>
            <a:spLocks noGrp="1"/>
          </p:cNvSpPr>
          <p:nvPr>
            <p:ph type="subTitle" idx="1"/>
          </p:nvPr>
        </p:nvSpPr>
        <p:spPr>
          <a:xfrm>
            <a:off x="1371600" y="3581400"/>
            <a:ext cx="6400800" cy="1524000"/>
          </a:xfrm>
        </p:spPr>
        <p:txBody>
          <a:bodyPr>
            <a:normAutofit fontScale="92500" lnSpcReduction="10000"/>
          </a:bodyPr>
          <a:lstStyle/>
          <a:p>
            <a:endParaRPr lang="en-US" dirty="0" smtClean="0"/>
          </a:p>
          <a:p>
            <a:r>
              <a:rPr lang="en-US" dirty="0" smtClean="0"/>
              <a:t>Presentation to 2014 FAEC Conference</a:t>
            </a:r>
          </a:p>
          <a:p>
            <a:r>
              <a:rPr lang="en-US" dirty="0" smtClean="0"/>
              <a:t>Andy Patchan, AIG for FRB/CFPB</a:t>
            </a:r>
          </a:p>
          <a:p>
            <a:endParaRPr lang="en-US" dirty="0"/>
          </a:p>
        </p:txBody>
      </p:sp>
      <p:sp>
        <p:nvSpPr>
          <p:cNvPr id="4" name="Slide Number Placeholder 3"/>
          <p:cNvSpPr>
            <a:spLocks noGrp="1"/>
          </p:cNvSpPr>
          <p:nvPr>
            <p:ph type="sldNum" sz="quarter" idx="12"/>
          </p:nvPr>
        </p:nvSpPr>
        <p:spPr/>
        <p:txBody>
          <a:bodyPr/>
          <a:lstStyle/>
          <a:p>
            <a:fld id="{98E28843-41A2-49B7-A69D-E178B4FA052C}" type="slidenum">
              <a:rPr lang="en-US" smtClean="0"/>
              <a:pPr/>
              <a:t>1</a:t>
            </a:fld>
            <a:endParaRPr lang="en-US" dirty="0"/>
          </a:p>
        </p:txBody>
      </p:sp>
      <p:pic>
        <p:nvPicPr>
          <p:cNvPr id="1027" name="Picture 3"/>
          <p:cNvPicPr>
            <a:picLocks noChangeAspect="1" noChangeArrowheads="1"/>
          </p:cNvPicPr>
          <p:nvPr/>
        </p:nvPicPr>
        <p:blipFill>
          <a:blip r:embed="rId3" cstate="print"/>
          <a:srcRect/>
          <a:stretch>
            <a:fillRect/>
          </a:stretch>
        </p:blipFill>
        <p:spPr bwMode="auto">
          <a:xfrm>
            <a:off x="7010400" y="5105400"/>
            <a:ext cx="1828800" cy="1409700"/>
          </a:xfrm>
          <a:prstGeom prst="rect">
            <a:avLst/>
          </a:prstGeom>
          <a:noFill/>
          <a:ln w="9525">
            <a:noFill/>
            <a:miter lim="800000"/>
            <a:headEnd/>
            <a:tailEnd/>
          </a:ln>
          <a:effectLst/>
        </p:spPr>
      </p:pic>
      <p:pic>
        <p:nvPicPr>
          <p:cNvPr id="4098" name="Picture 2" descr="C:\Program Files\Microsoft Office\MEDIA\CAGCAT10\j0195384.wmf"/>
          <p:cNvPicPr>
            <a:picLocks noChangeAspect="1" noChangeArrowheads="1"/>
          </p:cNvPicPr>
          <p:nvPr/>
        </p:nvPicPr>
        <p:blipFill>
          <a:blip r:embed="rId4" cstate="print"/>
          <a:srcRect/>
          <a:stretch>
            <a:fillRect/>
          </a:stretch>
        </p:blipFill>
        <p:spPr bwMode="auto">
          <a:xfrm>
            <a:off x="381000" y="457200"/>
            <a:ext cx="1524000" cy="1604772"/>
          </a:xfrm>
          <a:prstGeom prst="rect">
            <a:avLst/>
          </a:prstGeom>
          <a:noFill/>
        </p:spPr>
      </p:pic>
      <p:sp>
        <p:nvSpPr>
          <p:cNvPr id="5" name="Footer Placeholder 4"/>
          <p:cNvSpPr>
            <a:spLocks noGrp="1"/>
          </p:cNvSpPr>
          <p:nvPr>
            <p:ph type="ftr" sz="quarter" idx="11"/>
          </p:nvPr>
        </p:nvSpPr>
        <p:spPr>
          <a:xfrm>
            <a:off x="1524000" y="6248400"/>
            <a:ext cx="5638800" cy="473075"/>
          </a:xfrm>
        </p:spPr>
        <p:txBody>
          <a:bodyPr/>
          <a:lstStyle/>
          <a:p>
            <a:r>
              <a:rPr lang="en-US" dirty="0" smtClean="0"/>
              <a:t>© 2014 by Andrew Patchan Jr., United States of America.  All rights reserved.  No part of this guide may be reproduced in any form or by any electronic or mechanical means without written permission from the author.</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 Linking Findings to the Objectives (cont.)</a:t>
            </a:r>
            <a:endParaRPr lang="en-US" dirty="0"/>
          </a:p>
        </p:txBody>
      </p:sp>
      <p:sp>
        <p:nvSpPr>
          <p:cNvPr id="5" name="Content Placeholder 4"/>
          <p:cNvSpPr>
            <a:spLocks noGrp="1"/>
          </p:cNvSpPr>
          <p:nvPr>
            <p:ph idx="1"/>
          </p:nvPr>
        </p:nvSpPr>
        <p:spPr/>
        <p:txBody>
          <a:bodyPr>
            <a:normAutofit fontScale="55000" lnSpcReduction="20000"/>
          </a:bodyPr>
          <a:lstStyle/>
          <a:p>
            <a:pPr>
              <a:buNone/>
            </a:pPr>
            <a:endParaRPr lang="en-US" dirty="0" smtClean="0"/>
          </a:p>
          <a:p>
            <a:pPr>
              <a:buNone/>
            </a:pPr>
            <a:r>
              <a:rPr lang="en-US" dirty="0" smtClean="0"/>
              <a:t>Objective 1: Determine whether adequate procurement controls are in place to 	     to prevent fraud, waste, and abuse. </a:t>
            </a:r>
          </a:p>
          <a:p>
            <a:pPr>
              <a:buNone/>
            </a:pPr>
            <a:endParaRPr lang="en-US" dirty="0" smtClean="0"/>
          </a:p>
          <a:p>
            <a:pPr>
              <a:buNone/>
            </a:pPr>
            <a:r>
              <a:rPr lang="en-US" u="sng" dirty="0" smtClean="0"/>
              <a:t>Finding 1:</a:t>
            </a:r>
          </a:p>
          <a:p>
            <a:pPr>
              <a:buNone/>
            </a:pPr>
            <a:endParaRPr lang="en-US" dirty="0" smtClean="0"/>
          </a:p>
          <a:p>
            <a:pPr>
              <a:buNone/>
            </a:pPr>
            <a:r>
              <a:rPr lang="en-US" dirty="0" smtClean="0"/>
              <a:t>Criteria:     Federal Acquisition Regulations require an independent     	        	  government cost estimate before soliciting offers from contractors for 	  space alterations, to help evaluate proposed prices.</a:t>
            </a:r>
          </a:p>
          <a:p>
            <a:pPr>
              <a:buNone/>
            </a:pPr>
            <a:endParaRPr lang="en-US" dirty="0" smtClean="0"/>
          </a:p>
          <a:p>
            <a:pPr>
              <a:buNone/>
            </a:pPr>
            <a:r>
              <a:rPr lang="en-US" dirty="0" smtClean="0"/>
              <a:t>Condition:  Building managers are not always developing an independent government 	   cost estimate (IGE).</a:t>
            </a:r>
          </a:p>
          <a:p>
            <a:pPr>
              <a:buNone/>
            </a:pPr>
            <a:endParaRPr lang="en-US" dirty="0" smtClean="0"/>
          </a:p>
          <a:p>
            <a:pPr>
              <a:buNone/>
            </a:pPr>
            <a:r>
              <a:rPr lang="en-US" dirty="0" smtClean="0"/>
              <a:t>Effect: 	   The contracting officer may not be able to negotiate lower prices</a:t>
            </a:r>
          </a:p>
          <a:p>
            <a:pPr>
              <a:buNone/>
            </a:pPr>
            <a:endParaRPr lang="en-US" dirty="0" smtClean="0"/>
          </a:p>
          <a:p>
            <a:pPr>
              <a:buNone/>
            </a:pPr>
            <a:r>
              <a:rPr lang="en-US" dirty="0" smtClean="0"/>
              <a:t>Cause: 	   Building managers were not aware of existing regulations and were not 	   exercising proper oversight to ensure compliance.</a:t>
            </a:r>
          </a:p>
          <a:p>
            <a:pPr>
              <a:buNone/>
            </a:pPr>
            <a:endParaRPr lang="en-US" dirty="0" smtClean="0"/>
          </a:p>
          <a:p>
            <a:pPr>
              <a:buNone/>
            </a:pPr>
            <a:endParaRPr lang="en-US" dirty="0" smtClean="0"/>
          </a:p>
        </p:txBody>
      </p:sp>
      <p:sp>
        <p:nvSpPr>
          <p:cNvPr id="6" name="Slide Number Placeholder 5"/>
          <p:cNvSpPr>
            <a:spLocks noGrp="1"/>
          </p:cNvSpPr>
          <p:nvPr>
            <p:ph type="sldNum" sz="quarter" idx="12"/>
          </p:nvPr>
        </p:nvSpPr>
        <p:spPr/>
        <p:txBody>
          <a:bodyPr/>
          <a:lstStyle/>
          <a:p>
            <a:fld id="{98E28843-41A2-49B7-A69D-E178B4FA052C}" type="slidenum">
              <a:rPr lang="en-US" smtClean="0"/>
              <a:pPr/>
              <a:t>10</a:t>
            </a:fld>
            <a:endParaRPr lang="en-US" dirty="0"/>
          </a:p>
        </p:txBody>
      </p:sp>
      <p:pic>
        <p:nvPicPr>
          <p:cNvPr id="1028" name="Picture 4" descr="C:\Program Files\Microsoft Office\MEDIA\CAGCAT10\j0205462.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62800" y="2133600"/>
            <a:ext cx="1219200" cy="1219200"/>
          </a:xfrm>
          <a:prstGeom prst="rect">
            <a:avLst/>
          </a:prstGeom>
          <a:noFill/>
          <a:extLst>
            <a:ext uri="{909E8E84-426E-40DD-AFC4-6F175D3DCCD1}">
              <a14:hiddenFill xmlns:a14="http://schemas.microsoft.com/office/drawing/2010/main">
                <a:solidFill>
                  <a:srgbClr val="FFFFFF"/>
                </a:solidFill>
              </a14:hiddenFill>
            </a:ext>
          </a:extLst>
        </p:spPr>
      </p:pic>
      <p:sp>
        <p:nvSpPr>
          <p:cNvPr id="2" name="Footer Placeholder 1"/>
          <p:cNvSpPr>
            <a:spLocks noGrp="1"/>
          </p:cNvSpPr>
          <p:nvPr>
            <p:ph type="ftr" sz="quarter" idx="11"/>
          </p:nvPr>
        </p:nvSpPr>
        <p:spPr>
          <a:xfrm>
            <a:off x="533400" y="6248400"/>
            <a:ext cx="7696200" cy="473075"/>
          </a:xfrm>
        </p:spPr>
        <p:txBody>
          <a:bodyPr/>
          <a:lstStyle/>
          <a:p>
            <a:r>
              <a:rPr lang="en-US" dirty="0" smtClean="0"/>
              <a:t>© 2014 by Andrew Patchan Jr., United States of America.  All rights reserved.  No part of this guide may be reproduced in any form or by any electronic or mechanical means without written permission from the author.</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Linking Findings to the Objectives </a:t>
            </a:r>
            <a:r>
              <a:rPr lang="en-US" i="1" dirty="0" smtClean="0"/>
              <a:t>(cont.)</a:t>
            </a:r>
            <a:endParaRPr lang="en-US" i="1" dirty="0"/>
          </a:p>
        </p:txBody>
      </p:sp>
      <p:sp>
        <p:nvSpPr>
          <p:cNvPr id="3" name="Content Placeholder 2"/>
          <p:cNvSpPr>
            <a:spLocks noGrp="1"/>
          </p:cNvSpPr>
          <p:nvPr>
            <p:ph idx="1"/>
          </p:nvPr>
        </p:nvSpPr>
        <p:spPr/>
        <p:txBody>
          <a:bodyPr>
            <a:normAutofit fontScale="25000" lnSpcReduction="20000"/>
          </a:bodyPr>
          <a:lstStyle/>
          <a:p>
            <a:pPr>
              <a:buNone/>
            </a:pPr>
            <a:r>
              <a:rPr lang="en-US" sz="7200" dirty="0" smtClean="0"/>
              <a:t>Objective 2: Determine whether adequate procurement controls are in place AND assess whether additional costs are incurred.</a:t>
            </a:r>
          </a:p>
          <a:p>
            <a:pPr>
              <a:buNone/>
            </a:pPr>
            <a:endParaRPr lang="en-US" sz="7200" dirty="0" smtClean="0"/>
          </a:p>
          <a:p>
            <a:pPr>
              <a:buNone/>
            </a:pPr>
            <a:r>
              <a:rPr lang="en-US" sz="7200" u="sng" dirty="0" smtClean="0"/>
              <a:t>Finding 1:</a:t>
            </a:r>
            <a:r>
              <a:rPr lang="en-US" sz="7200" dirty="0" smtClean="0"/>
              <a:t> </a:t>
            </a:r>
          </a:p>
          <a:p>
            <a:pPr>
              <a:buNone/>
            </a:pPr>
            <a:endParaRPr lang="en-US" sz="7200" dirty="0" smtClean="0"/>
          </a:p>
          <a:p>
            <a:pPr>
              <a:buNone/>
            </a:pPr>
            <a:r>
              <a:rPr lang="en-US" sz="7200" dirty="0" smtClean="0"/>
              <a:t>Criteria: Federal Acquisition Regulations require an IGE before soliciting offers from     	contractors for space alterations, to help evaluate proposed prices</a:t>
            </a:r>
            <a:r>
              <a:rPr lang="en-US" sz="7200" dirty="0" smtClean="0">
                <a:solidFill>
                  <a:schemeClr val="accent2"/>
                </a:solidFill>
              </a:rPr>
              <a:t>.  </a:t>
            </a:r>
          </a:p>
          <a:p>
            <a:pPr>
              <a:buNone/>
            </a:pPr>
            <a:endParaRPr lang="en-US" sz="7200" dirty="0" smtClean="0"/>
          </a:p>
          <a:p>
            <a:pPr>
              <a:buNone/>
            </a:pPr>
            <a:r>
              <a:rPr lang="en-US" sz="7200" dirty="0" smtClean="0"/>
              <a:t>Condition: Building managers are not always developing an IGE</a:t>
            </a:r>
            <a:r>
              <a:rPr lang="en-US" sz="7200" dirty="0" smtClean="0">
                <a:solidFill>
                  <a:schemeClr val="accent1"/>
                </a:solidFill>
              </a:rPr>
              <a:t>.  </a:t>
            </a:r>
            <a:endParaRPr lang="en-US" sz="7200" i="1" dirty="0" smtClean="0">
              <a:solidFill>
                <a:schemeClr val="accent1"/>
              </a:solidFill>
            </a:endParaRPr>
          </a:p>
          <a:p>
            <a:pPr>
              <a:buNone/>
            </a:pPr>
            <a:endParaRPr lang="en-US" sz="7200" dirty="0" smtClean="0"/>
          </a:p>
          <a:p>
            <a:pPr>
              <a:buNone/>
            </a:pPr>
            <a:r>
              <a:rPr lang="en-US" sz="7200" dirty="0" smtClean="0"/>
              <a:t>Effect: We reviewed 10 contracts with an estimate and found in 9 cases, the contract award cost met the IGE.  In 10 contracts where there was no IGE, the contract cost was on average 20% higher than IGEs for other similar work.  In addition, in some of the latter 10 contract files, notes by the contracting officers indicated they were unsure whether prices were reasonable and how to negotiate further.</a:t>
            </a:r>
            <a:endParaRPr lang="en-US" sz="7200" dirty="0" smtClean="0">
              <a:solidFill>
                <a:srgbClr val="FF0000"/>
              </a:solidFill>
            </a:endParaRPr>
          </a:p>
          <a:p>
            <a:pPr>
              <a:buNone/>
            </a:pPr>
            <a:endParaRPr lang="en-US" sz="7200" dirty="0" smtClean="0"/>
          </a:p>
          <a:p>
            <a:pPr>
              <a:buNone/>
            </a:pPr>
            <a:r>
              <a:rPr lang="en-US" sz="7200" dirty="0" smtClean="0"/>
              <a:t>Cause: Building managers were not aware of existing regulations and were not exercising proper oversight to ensure compliance.</a:t>
            </a:r>
          </a:p>
          <a:p>
            <a:pPr>
              <a:buNone/>
            </a:pPr>
            <a:endParaRPr lang="en-US" sz="8000" dirty="0" smtClean="0"/>
          </a:p>
          <a:p>
            <a:pPr>
              <a:buNone/>
            </a:pPr>
            <a:endParaRPr lang="en-US" dirty="0" smtClean="0"/>
          </a:p>
          <a:p>
            <a:pPr>
              <a:buNone/>
            </a:pPr>
            <a:endParaRPr lang="en-US" dirty="0" smtClean="0"/>
          </a:p>
          <a:p>
            <a:pPr>
              <a:buNone/>
            </a:pPr>
            <a:r>
              <a:rPr lang="en-US" dirty="0" smtClean="0"/>
              <a:t>	</a:t>
            </a:r>
            <a:endParaRPr lang="en-US" dirty="0"/>
          </a:p>
        </p:txBody>
      </p:sp>
      <p:sp>
        <p:nvSpPr>
          <p:cNvPr id="4" name="Slide Number Placeholder 3"/>
          <p:cNvSpPr>
            <a:spLocks noGrp="1"/>
          </p:cNvSpPr>
          <p:nvPr>
            <p:ph type="sldNum" sz="quarter" idx="12"/>
          </p:nvPr>
        </p:nvSpPr>
        <p:spPr/>
        <p:txBody>
          <a:bodyPr/>
          <a:lstStyle/>
          <a:p>
            <a:fld id="{98E28843-41A2-49B7-A69D-E178B4FA052C}" type="slidenum">
              <a:rPr lang="en-US" smtClean="0"/>
              <a:pPr/>
              <a:t>11</a:t>
            </a:fld>
            <a:endParaRPr lang="en-US" dirty="0"/>
          </a:p>
        </p:txBody>
      </p:sp>
      <p:pic>
        <p:nvPicPr>
          <p:cNvPr id="3075" name="Picture 3" descr="C:\Program Files\Microsoft Office\MEDIA\CAGCAT10\j0222015.wmf"/>
          <p:cNvPicPr>
            <a:picLocks noChangeAspect="1" noChangeArrowheads="1"/>
          </p:cNvPicPr>
          <p:nvPr/>
        </p:nvPicPr>
        <p:blipFill>
          <a:blip r:embed="rId2" cstate="print"/>
          <a:srcRect/>
          <a:stretch>
            <a:fillRect/>
          </a:stretch>
        </p:blipFill>
        <p:spPr bwMode="auto">
          <a:xfrm>
            <a:off x="7467600" y="1981200"/>
            <a:ext cx="1170737" cy="796138"/>
          </a:xfrm>
          <a:prstGeom prst="rect">
            <a:avLst/>
          </a:prstGeom>
          <a:noFill/>
        </p:spPr>
      </p:pic>
      <p:pic>
        <p:nvPicPr>
          <p:cNvPr id="2050" name="Picture 2" descr="C:\Program Files\Microsoft Office\MEDIA\CAGCAT10\j0205462.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15000" y="1905000"/>
            <a:ext cx="1437742" cy="872338"/>
          </a:xfrm>
          <a:prstGeom prst="rect">
            <a:avLst/>
          </a:prstGeom>
          <a:noFill/>
          <a:extLst>
            <a:ext uri="{909E8E84-426E-40DD-AFC4-6F175D3DCCD1}">
              <a14:hiddenFill xmlns:a14="http://schemas.microsoft.com/office/drawing/2010/main">
                <a:solidFill>
                  <a:srgbClr val="FFFFFF"/>
                </a:solidFill>
              </a14:hiddenFill>
            </a:ext>
          </a:extLst>
        </p:spPr>
      </p:pic>
      <p:sp>
        <p:nvSpPr>
          <p:cNvPr id="5" name="Footer Placeholder 4"/>
          <p:cNvSpPr>
            <a:spLocks noGrp="1"/>
          </p:cNvSpPr>
          <p:nvPr>
            <p:ph type="ftr" sz="quarter" idx="11"/>
          </p:nvPr>
        </p:nvSpPr>
        <p:spPr>
          <a:xfrm>
            <a:off x="1066800" y="6356350"/>
            <a:ext cx="7086600" cy="365125"/>
          </a:xfrm>
        </p:spPr>
        <p:txBody>
          <a:bodyPr/>
          <a:lstStyle/>
          <a:p>
            <a:r>
              <a:rPr lang="en-US" dirty="0" smtClean="0"/>
              <a:t>© 2014 by Andrew Patchan Jr., United States of America.  All rights reserved.  No part of this guide may be reproduced in any form or by any electronic or mechanical means without written permission from the author.</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Link Between Audit Objectives </a:t>
            </a:r>
            <a:br>
              <a:rPr lang="en-US" dirty="0" smtClean="0"/>
            </a:br>
            <a:r>
              <a:rPr lang="en-US" dirty="0" smtClean="0"/>
              <a:t>and Findings (cont.)</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Thus, two slightly different objectives but with VERY DIFFERENT MESSAGES.  The objectives define not only your areas of inquiry, scope, and methodology, but also the message of your findings and report.</a:t>
            </a:r>
          </a:p>
          <a:p>
            <a:pPr marL="0" indent="0">
              <a:buNone/>
            </a:pPr>
            <a:endParaRPr lang="en-US" dirty="0" smtClean="0"/>
          </a:p>
          <a:p>
            <a:pPr>
              <a:buFont typeface="Wingdings" pitchFamily="2" charset="2"/>
              <a:buChar char="§"/>
            </a:pPr>
            <a:r>
              <a:rPr lang="en-US" dirty="0" smtClean="0"/>
              <a:t>using the 1</a:t>
            </a:r>
            <a:r>
              <a:rPr lang="en-US" baseline="30000" dirty="0" smtClean="0"/>
              <a:t>st</a:t>
            </a:r>
            <a:r>
              <a:rPr lang="en-US" dirty="0" smtClean="0"/>
              <a:t> example objective, the reader is expecting a message of whether controls are operational, and instances of where they’re lacking.</a:t>
            </a:r>
          </a:p>
          <a:p>
            <a:pPr>
              <a:buFont typeface="Wingdings" pitchFamily="2" charset="2"/>
              <a:buChar char="§"/>
            </a:pPr>
            <a:r>
              <a:rPr lang="en-US" dirty="0"/>
              <a:t>u</a:t>
            </a:r>
            <a:r>
              <a:rPr lang="en-US" dirty="0" smtClean="0"/>
              <a:t>sing the 2</a:t>
            </a:r>
            <a:r>
              <a:rPr lang="en-US" baseline="30000" dirty="0" smtClean="0"/>
              <a:t>nd</a:t>
            </a:r>
            <a:r>
              <a:rPr lang="en-US" dirty="0" smtClean="0"/>
              <a:t> example objective, the reader is expecting a message of whether the agency is incurring excess costs, and by how much, and that corrective actions are needed as soon as possible. </a:t>
            </a:r>
            <a:endParaRPr lang="en-US" dirty="0"/>
          </a:p>
        </p:txBody>
      </p:sp>
      <p:sp>
        <p:nvSpPr>
          <p:cNvPr id="4" name="Slide Number Placeholder 3"/>
          <p:cNvSpPr>
            <a:spLocks noGrp="1"/>
          </p:cNvSpPr>
          <p:nvPr>
            <p:ph type="sldNum" sz="quarter" idx="12"/>
          </p:nvPr>
        </p:nvSpPr>
        <p:spPr/>
        <p:txBody>
          <a:bodyPr/>
          <a:lstStyle/>
          <a:p>
            <a:fld id="{98E28843-41A2-49B7-A69D-E178B4FA052C}" type="slidenum">
              <a:rPr lang="en-US" smtClean="0"/>
              <a:pPr/>
              <a:t>12</a:t>
            </a:fld>
            <a:endParaRPr lang="en-US" dirty="0"/>
          </a:p>
        </p:txBody>
      </p:sp>
      <p:pic>
        <p:nvPicPr>
          <p:cNvPr id="4100" name="Picture 4" descr="C:\Program Files\Microsoft Office\MEDIA\CAGCAT10\j0212219.wmf"/>
          <p:cNvPicPr>
            <a:picLocks noChangeAspect="1" noChangeArrowheads="1"/>
          </p:cNvPicPr>
          <p:nvPr/>
        </p:nvPicPr>
        <p:blipFill>
          <a:blip r:embed="rId2" cstate="print"/>
          <a:srcRect/>
          <a:stretch>
            <a:fillRect/>
          </a:stretch>
        </p:blipFill>
        <p:spPr bwMode="auto">
          <a:xfrm>
            <a:off x="7848600" y="304800"/>
            <a:ext cx="1136904" cy="1219200"/>
          </a:xfrm>
          <a:prstGeom prst="rect">
            <a:avLst/>
          </a:prstGeom>
          <a:noFill/>
        </p:spPr>
      </p:pic>
      <p:sp>
        <p:nvSpPr>
          <p:cNvPr id="5" name="Footer Placeholder 4"/>
          <p:cNvSpPr>
            <a:spLocks noGrp="1"/>
          </p:cNvSpPr>
          <p:nvPr>
            <p:ph type="ftr" sz="quarter" idx="11"/>
          </p:nvPr>
        </p:nvSpPr>
        <p:spPr>
          <a:xfrm>
            <a:off x="838200" y="6356350"/>
            <a:ext cx="7315200" cy="365125"/>
          </a:xfrm>
        </p:spPr>
        <p:txBody>
          <a:bodyPr/>
          <a:lstStyle/>
          <a:p>
            <a:r>
              <a:rPr lang="en-US" dirty="0" smtClean="0"/>
              <a:t>© 2014 by Andrew Patchan Jr., United States of America.  All rights reserved.  No part of this guide may be reproduced in any form or by any electronic or mechanical means without written permission from the author.</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Fully Develop Findings Before Drafting</a:t>
            </a:r>
            <a:endParaRPr lang="en-US" dirty="0"/>
          </a:p>
        </p:txBody>
      </p:sp>
      <p:sp>
        <p:nvSpPr>
          <p:cNvPr id="3" name="Content Placeholder 2"/>
          <p:cNvSpPr>
            <a:spLocks noGrp="1"/>
          </p:cNvSpPr>
          <p:nvPr>
            <p:ph idx="1"/>
          </p:nvPr>
        </p:nvSpPr>
        <p:spPr/>
        <p:txBody>
          <a:bodyPr>
            <a:normAutofit fontScale="92500" lnSpcReduction="20000"/>
          </a:bodyPr>
          <a:lstStyle/>
          <a:p>
            <a:endParaRPr lang="en-US" dirty="0" smtClean="0"/>
          </a:p>
          <a:p>
            <a:r>
              <a:rPr lang="en-US" dirty="0" smtClean="0"/>
              <a:t>Audit Findings Are the Building Blocks for Your Audit Report</a:t>
            </a:r>
          </a:p>
          <a:p>
            <a:r>
              <a:rPr lang="en-US" dirty="0" smtClean="0"/>
              <a:t>Much like constructing a house, if we don’t finalize the basic floorplan, our construction efforts will have to be redone, at significant effort and expense, as the floorplan is changed</a:t>
            </a:r>
          </a:p>
          <a:p>
            <a:r>
              <a:rPr lang="en-US" dirty="0" smtClean="0"/>
              <a:t>Not fully developing the findings during fieldwork results in redrafting over and over again as you attempt to develop the finding while you’re writing </a:t>
            </a:r>
          </a:p>
        </p:txBody>
      </p:sp>
      <p:sp>
        <p:nvSpPr>
          <p:cNvPr id="4" name="Slide Number Placeholder 3"/>
          <p:cNvSpPr>
            <a:spLocks noGrp="1"/>
          </p:cNvSpPr>
          <p:nvPr>
            <p:ph type="sldNum" sz="quarter" idx="12"/>
          </p:nvPr>
        </p:nvSpPr>
        <p:spPr/>
        <p:txBody>
          <a:bodyPr/>
          <a:lstStyle/>
          <a:p>
            <a:fld id="{98E28843-41A2-49B7-A69D-E178B4FA052C}" type="slidenum">
              <a:rPr lang="en-US" smtClean="0"/>
              <a:pPr/>
              <a:t>13</a:t>
            </a:fld>
            <a:endParaRPr lang="en-US" dirty="0"/>
          </a:p>
        </p:txBody>
      </p:sp>
      <p:pic>
        <p:nvPicPr>
          <p:cNvPr id="1027" name="Picture 3" descr="C:\Program Files\Microsoft Office\MEDIA\CAGCAT10\j0291984.wmf"/>
          <p:cNvPicPr>
            <a:picLocks noChangeAspect="1" noChangeArrowheads="1"/>
          </p:cNvPicPr>
          <p:nvPr/>
        </p:nvPicPr>
        <p:blipFill>
          <a:blip r:embed="rId2" cstate="print"/>
          <a:srcRect/>
          <a:stretch>
            <a:fillRect/>
          </a:stretch>
        </p:blipFill>
        <p:spPr bwMode="auto">
          <a:xfrm>
            <a:off x="7543800" y="1036322"/>
            <a:ext cx="1447800" cy="1143000"/>
          </a:xfrm>
          <a:prstGeom prst="rect">
            <a:avLst/>
          </a:prstGeom>
          <a:noFill/>
        </p:spPr>
      </p:pic>
      <p:sp>
        <p:nvSpPr>
          <p:cNvPr id="5" name="Footer Placeholder 4"/>
          <p:cNvSpPr>
            <a:spLocks noGrp="1"/>
          </p:cNvSpPr>
          <p:nvPr>
            <p:ph type="ftr" sz="quarter" idx="11"/>
          </p:nvPr>
        </p:nvSpPr>
        <p:spPr>
          <a:xfrm>
            <a:off x="914400" y="6356350"/>
            <a:ext cx="7239000" cy="365125"/>
          </a:xfrm>
        </p:spPr>
        <p:txBody>
          <a:bodyPr/>
          <a:lstStyle/>
          <a:p>
            <a:r>
              <a:rPr lang="en-US" dirty="0" smtClean="0"/>
              <a:t>© 2014 by Andrew Patchan Jr., United States of America.  All rights reserved.  No part of this guide may be reproduced in any form or by any electronic or mechanical means without written permission from the author.</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Fully Develop Findings Before Drafting (cont.)</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Ø"/>
            </a:pPr>
            <a:r>
              <a:rPr lang="en-US" dirty="0" smtClean="0"/>
              <a:t>Establish the 4 elements of each finding</a:t>
            </a:r>
          </a:p>
          <a:p>
            <a:pPr marL="0" indent="0">
              <a:buNone/>
            </a:pPr>
            <a:endParaRPr lang="en-US" dirty="0" smtClean="0"/>
          </a:p>
          <a:p>
            <a:pPr marL="0" indent="0">
              <a:buNone/>
            </a:pPr>
            <a:endParaRPr lang="en-US" dirty="0" smtClean="0"/>
          </a:p>
          <a:p>
            <a:pPr marL="0" indent="0">
              <a:buNone/>
            </a:pPr>
            <a:r>
              <a:rPr lang="en-US" dirty="0" smtClean="0"/>
              <a:t>Sample Finding Objective: </a:t>
            </a:r>
          </a:p>
          <a:p>
            <a:pPr marL="0" indent="0">
              <a:buNone/>
            </a:pPr>
            <a:r>
              <a:rPr lang="en-US" dirty="0" smtClean="0"/>
              <a:t>Determine the Effectiveness of the Stock Program in Filling Client-agencies’ Requirements for Supplies</a:t>
            </a:r>
            <a:endParaRPr lang="en-US" dirty="0"/>
          </a:p>
          <a:p>
            <a:pPr marL="0" indent="0">
              <a:buNone/>
            </a:pPr>
            <a:endParaRPr lang="en-US" dirty="0" smtClean="0"/>
          </a:p>
          <a:p>
            <a:pPr marL="0" indent="0">
              <a:buNone/>
            </a:pPr>
            <a:endParaRPr lang="en-US" dirty="0"/>
          </a:p>
          <a:p>
            <a:pPr lvl="1"/>
            <a:endParaRPr lang="en-US" dirty="0" smtClean="0"/>
          </a:p>
        </p:txBody>
      </p:sp>
      <p:sp>
        <p:nvSpPr>
          <p:cNvPr id="4" name="Slide Number Placeholder 3"/>
          <p:cNvSpPr>
            <a:spLocks noGrp="1"/>
          </p:cNvSpPr>
          <p:nvPr>
            <p:ph type="sldNum" sz="quarter" idx="12"/>
          </p:nvPr>
        </p:nvSpPr>
        <p:spPr/>
        <p:txBody>
          <a:bodyPr/>
          <a:lstStyle/>
          <a:p>
            <a:fld id="{98E28843-41A2-49B7-A69D-E178B4FA052C}" type="slidenum">
              <a:rPr lang="en-US" smtClean="0"/>
              <a:pPr/>
              <a:t>14</a:t>
            </a:fld>
            <a:endParaRPr lang="en-US" dirty="0"/>
          </a:p>
        </p:txBody>
      </p:sp>
      <p:sp>
        <p:nvSpPr>
          <p:cNvPr id="5" name="Footer Placeholder 4"/>
          <p:cNvSpPr>
            <a:spLocks noGrp="1"/>
          </p:cNvSpPr>
          <p:nvPr>
            <p:ph type="ftr" sz="quarter" idx="11"/>
          </p:nvPr>
        </p:nvSpPr>
        <p:spPr>
          <a:xfrm>
            <a:off x="762000" y="6248400"/>
            <a:ext cx="5257800" cy="473075"/>
          </a:xfrm>
        </p:spPr>
        <p:txBody>
          <a:bodyPr/>
          <a:lstStyle/>
          <a:p>
            <a:r>
              <a:rPr lang="en-US" dirty="0" smtClean="0"/>
              <a:t>© 2014 by Andrew Patchan Jr., United States of America.  All rights reserved.  No part of this guide may be reproduced in any form or by any electronic or mechanical means without written permission from the author.</a:t>
            </a:r>
            <a:endParaRPr lang="en-US" dirty="0"/>
          </a:p>
        </p:txBody>
      </p:sp>
      <p:grpSp>
        <p:nvGrpSpPr>
          <p:cNvPr id="6" name="Group 2"/>
          <p:cNvGrpSpPr>
            <a:grpSpLocks/>
          </p:cNvGrpSpPr>
          <p:nvPr/>
        </p:nvGrpSpPr>
        <p:grpSpPr bwMode="auto">
          <a:xfrm>
            <a:off x="7162800" y="2133600"/>
            <a:ext cx="1600200" cy="1357313"/>
            <a:chOff x="1632" y="1248"/>
            <a:chExt cx="2682" cy="2286"/>
          </a:xfrm>
        </p:grpSpPr>
        <p:sp>
          <p:nvSpPr>
            <p:cNvPr id="7" name="Gear"/>
            <p:cNvSpPr>
              <a:spLocks noEditPoints="1" noChangeArrowheads="1"/>
            </p:cNvSpPr>
            <p:nvPr/>
          </p:nvSpPr>
          <p:spPr bwMode="auto">
            <a:xfrm>
              <a:off x="3119" y="1248"/>
              <a:ext cx="1195" cy="1048"/>
            </a:xfrm>
            <a:custGeom>
              <a:avLst/>
              <a:gdLst>
                <a:gd name="T0" fmla="*/ 10800 w 21600"/>
                <a:gd name="T1" fmla="*/ 0 h 21600"/>
                <a:gd name="T2" fmla="*/ 21600 w 21600"/>
                <a:gd name="T3" fmla="*/ 10800 h 21600"/>
                <a:gd name="T4" fmla="*/ 10800 w 21600"/>
                <a:gd name="T5" fmla="*/ 21600 h 21600"/>
                <a:gd name="T6" fmla="*/ 0 w 21600"/>
                <a:gd name="T7" fmla="*/ 10800 h 21600"/>
                <a:gd name="T8" fmla="*/ 4374 w 21600"/>
                <a:gd name="T9" fmla="*/ 3964 h 21600"/>
                <a:gd name="T10" fmla="*/ 17841 w 21600"/>
                <a:gd name="T11" fmla="*/ 17635 h 21600"/>
              </a:gdLst>
              <a:ahLst/>
              <a:cxnLst>
                <a:cxn ang="0">
                  <a:pos x="T0" y="T1"/>
                </a:cxn>
                <a:cxn ang="0">
                  <a:pos x="T2" y="T3"/>
                </a:cxn>
                <a:cxn ang="0">
                  <a:pos x="T4" y="T5"/>
                </a:cxn>
                <a:cxn ang="0">
                  <a:pos x="T6" y="T7"/>
                </a:cxn>
              </a:cxnLst>
              <a:rect l="T8" t="T9" r="T10" b="T11"/>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miter lim="800000"/>
              <a:headEnd/>
              <a:tailEnd/>
            </a:ln>
            <a:effectLst/>
            <a:scene3d>
              <a:camera prst="legacyPerspectiveFront">
                <a:rot lat="20099999" lon="1500000" rev="0"/>
              </a:camera>
              <a:lightRig rig="legacyFlat4" dir="b"/>
            </a:scene3d>
            <a:sp3d extrusionH="430200" prstMaterial="legacyMatte">
              <a:bevelT w="13500" h="13500" prst="angle"/>
              <a:bevelB w="13500" h="13500" prst="angle"/>
              <a:extrusionClr>
                <a:srgbClr val="C0C0C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flatTx/>
            </a:bodyPr>
            <a:lstStyle/>
            <a:p>
              <a:endParaRPr lang="en-US" dirty="0"/>
            </a:p>
          </p:txBody>
        </p:sp>
        <p:sp>
          <p:nvSpPr>
            <p:cNvPr id="8" name="AutoShape 4"/>
            <p:cNvSpPr>
              <a:spLocks noEditPoints="1" noChangeArrowheads="1"/>
            </p:cNvSpPr>
            <p:nvPr/>
          </p:nvSpPr>
          <p:spPr bwMode="auto">
            <a:xfrm>
              <a:off x="1632" y="1680"/>
              <a:ext cx="1429" cy="1253"/>
            </a:xfrm>
            <a:custGeom>
              <a:avLst/>
              <a:gdLst>
                <a:gd name="T0" fmla="*/ 10800 w 21600"/>
                <a:gd name="T1" fmla="*/ 0 h 21600"/>
                <a:gd name="T2" fmla="*/ 21600 w 21600"/>
                <a:gd name="T3" fmla="*/ 10800 h 21600"/>
                <a:gd name="T4" fmla="*/ 10800 w 21600"/>
                <a:gd name="T5" fmla="*/ 21600 h 21600"/>
                <a:gd name="T6" fmla="*/ 0 w 21600"/>
                <a:gd name="T7" fmla="*/ 10800 h 21600"/>
                <a:gd name="T8" fmla="*/ 4374 w 21600"/>
                <a:gd name="T9" fmla="*/ 3964 h 21600"/>
                <a:gd name="T10" fmla="*/ 17841 w 21600"/>
                <a:gd name="T11" fmla="*/ 17635 h 21600"/>
              </a:gdLst>
              <a:ahLst/>
              <a:cxnLst>
                <a:cxn ang="0">
                  <a:pos x="T0" y="T1"/>
                </a:cxn>
                <a:cxn ang="0">
                  <a:pos x="T2" y="T3"/>
                </a:cxn>
                <a:cxn ang="0">
                  <a:pos x="T4" y="T5"/>
                </a:cxn>
                <a:cxn ang="0">
                  <a:pos x="T6" y="T7"/>
                </a:cxn>
              </a:cxnLst>
              <a:rect l="T8" t="T9" r="T10" b="T11"/>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miter lim="800000"/>
              <a:headEnd/>
              <a:tailEnd/>
            </a:ln>
            <a:effectLst/>
            <a:scene3d>
              <a:camera prst="legacyPerspectiveFront">
                <a:rot lat="20099999" lon="1500000" rev="0"/>
              </a:camera>
              <a:lightRig rig="legacyFlat4" dir="b"/>
            </a:scene3d>
            <a:sp3d extrusionH="430200" prstMaterial="legacyMatte">
              <a:bevelT w="13500" h="13500" prst="angle"/>
              <a:bevelB w="13500" h="13500" prst="angle"/>
              <a:extrusionClr>
                <a:srgbClr val="C0C0C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flatTx/>
            </a:bodyPr>
            <a:lstStyle/>
            <a:p>
              <a:endParaRPr lang="en-US" dirty="0"/>
            </a:p>
          </p:txBody>
        </p:sp>
        <p:sp>
          <p:nvSpPr>
            <p:cNvPr id="9" name="AutoShape 5"/>
            <p:cNvSpPr>
              <a:spLocks noEditPoints="1" noChangeArrowheads="1"/>
            </p:cNvSpPr>
            <p:nvPr/>
          </p:nvSpPr>
          <p:spPr bwMode="auto">
            <a:xfrm>
              <a:off x="2559" y="2142"/>
              <a:ext cx="1588" cy="1392"/>
            </a:xfrm>
            <a:custGeom>
              <a:avLst/>
              <a:gdLst>
                <a:gd name="T0" fmla="*/ 10800 w 21600"/>
                <a:gd name="T1" fmla="*/ 0 h 21600"/>
                <a:gd name="T2" fmla="*/ 21600 w 21600"/>
                <a:gd name="T3" fmla="*/ 10800 h 21600"/>
                <a:gd name="T4" fmla="*/ 10800 w 21600"/>
                <a:gd name="T5" fmla="*/ 21600 h 21600"/>
                <a:gd name="T6" fmla="*/ 0 w 21600"/>
                <a:gd name="T7" fmla="*/ 10800 h 21600"/>
                <a:gd name="T8" fmla="*/ 4374 w 21600"/>
                <a:gd name="T9" fmla="*/ 3964 h 21600"/>
                <a:gd name="T10" fmla="*/ 17841 w 21600"/>
                <a:gd name="T11" fmla="*/ 17635 h 21600"/>
              </a:gdLst>
              <a:ahLst/>
              <a:cxnLst>
                <a:cxn ang="0">
                  <a:pos x="T0" y="T1"/>
                </a:cxn>
                <a:cxn ang="0">
                  <a:pos x="T2" y="T3"/>
                </a:cxn>
                <a:cxn ang="0">
                  <a:pos x="T4" y="T5"/>
                </a:cxn>
                <a:cxn ang="0">
                  <a:pos x="T6" y="T7"/>
                </a:cxn>
              </a:cxnLst>
              <a:rect l="T8" t="T9" r="T10" b="T11"/>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miter lim="800000"/>
              <a:headEnd/>
              <a:tailEnd/>
            </a:ln>
            <a:effectLst/>
            <a:scene3d>
              <a:camera prst="legacyPerspectiveFront">
                <a:rot lat="20099999" lon="1500000" rev="0"/>
              </a:camera>
              <a:lightRig rig="legacyFlat4" dir="b"/>
            </a:scene3d>
            <a:sp3d extrusionH="430200" prstMaterial="legacyMatte">
              <a:bevelT w="13500" h="13500" prst="angle"/>
              <a:bevelB w="13500" h="13500" prst="angle"/>
              <a:extrusionClr>
                <a:srgbClr val="C0C0C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flatTx/>
            </a:bodyPr>
            <a:lstStyle/>
            <a:p>
              <a:endParaRPr lang="en-US" dirty="0"/>
            </a:p>
          </p:txBody>
        </p:sp>
      </p:gr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Fully Develop Findings Before Drafting (cont.)</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u="sng" dirty="0" smtClean="0"/>
              <a:t>Audit Objective</a:t>
            </a:r>
            <a:r>
              <a:rPr lang="en-US" dirty="0" smtClean="0"/>
              <a:t>: Determine the Effectiveness of the Stock Program in 		 </a:t>
            </a:r>
            <a:r>
              <a:rPr lang="en-US" dirty="0" smtClean="0"/>
              <a:t>Fill</a:t>
            </a:r>
            <a:r>
              <a:rPr lang="en-US" dirty="0" smtClean="0"/>
              <a:t>ing </a:t>
            </a:r>
            <a:r>
              <a:rPr lang="en-US" dirty="0" smtClean="0"/>
              <a:t>Client-Agencies’ </a:t>
            </a:r>
            <a:r>
              <a:rPr lang="en-US" dirty="0" smtClean="0"/>
              <a:t>Requirements for Supplies</a:t>
            </a:r>
            <a:endParaRPr lang="en-US" dirty="0" smtClean="0"/>
          </a:p>
          <a:p>
            <a:pPr>
              <a:buNone/>
            </a:pPr>
            <a:endParaRPr lang="en-US" dirty="0"/>
          </a:p>
          <a:p>
            <a:pPr>
              <a:buNone/>
            </a:pPr>
            <a:r>
              <a:rPr lang="en-US" u="sng" dirty="0" smtClean="0"/>
              <a:t>Criteria</a:t>
            </a:r>
            <a:r>
              <a:rPr lang="en-US" dirty="0" smtClean="0"/>
              <a:t>: To optimize the Stock Program operations, inventory   	   	 </a:t>
            </a:r>
            <a:r>
              <a:rPr lang="en-US" dirty="0" smtClean="0"/>
              <a:t>managers </a:t>
            </a:r>
            <a:r>
              <a:rPr lang="en-US" dirty="0" smtClean="0"/>
              <a:t>need to ensure adequate stock is ordered</a:t>
            </a:r>
          </a:p>
          <a:p>
            <a:pPr>
              <a:buNone/>
            </a:pPr>
            <a:r>
              <a:rPr lang="en-US" dirty="0"/>
              <a:t>	</a:t>
            </a:r>
            <a:r>
              <a:rPr lang="en-US" dirty="0" smtClean="0"/>
              <a:t>	 </a:t>
            </a:r>
            <a:r>
              <a:rPr lang="en-US" dirty="0" smtClean="0"/>
              <a:t>to </a:t>
            </a:r>
            <a:r>
              <a:rPr lang="en-US" dirty="0" smtClean="0"/>
              <a:t>fill customer orders (Inventory Mgt. Handbook)</a:t>
            </a:r>
          </a:p>
          <a:p>
            <a:pPr>
              <a:buNone/>
            </a:pPr>
            <a:r>
              <a:rPr lang="en-US" u="sng" dirty="0" smtClean="0"/>
              <a:t>Condition</a:t>
            </a:r>
            <a:r>
              <a:rPr lang="en-US" dirty="0" smtClean="0"/>
              <a:t>: We analyzed 100 stock items and found some 	     	     items had insufficient stock available to meet customer 	     orders, while others had lower customer demand and   	     excess stock.</a:t>
            </a:r>
          </a:p>
          <a:p>
            <a:pPr>
              <a:buNone/>
            </a:pPr>
            <a:r>
              <a:rPr lang="en-US" u="sng" dirty="0" smtClean="0"/>
              <a:t>Effect</a:t>
            </a:r>
            <a:r>
              <a:rPr lang="en-US" dirty="0" smtClean="0"/>
              <a:t>:   Where insufficient stock, customer orders cannot be filled.</a:t>
            </a:r>
          </a:p>
          <a:p>
            <a:pPr>
              <a:buNone/>
            </a:pPr>
            <a:r>
              <a:rPr lang="en-US" u="sng" dirty="0" smtClean="0"/>
              <a:t>Cause</a:t>
            </a:r>
            <a:r>
              <a:rPr lang="en-US" dirty="0" smtClean="0"/>
              <a:t>: 	The Stock Program computer system inadequately </a:t>
            </a:r>
          </a:p>
          <a:p>
            <a:pPr>
              <a:buNone/>
            </a:pPr>
            <a:r>
              <a:rPr lang="en-US" dirty="0" smtClean="0"/>
              <a:t>    		</a:t>
            </a:r>
            <a:r>
              <a:rPr lang="en-US" dirty="0" smtClean="0"/>
              <a:t>projects </a:t>
            </a:r>
            <a:r>
              <a:rPr lang="en-US" dirty="0" smtClean="0"/>
              <a:t>amounts of stock to be ordered</a:t>
            </a:r>
            <a:endParaRPr lang="en-US" dirty="0"/>
          </a:p>
        </p:txBody>
      </p:sp>
      <p:sp>
        <p:nvSpPr>
          <p:cNvPr id="4" name="Slide Number Placeholder 3"/>
          <p:cNvSpPr>
            <a:spLocks noGrp="1"/>
          </p:cNvSpPr>
          <p:nvPr>
            <p:ph type="sldNum" sz="quarter" idx="12"/>
          </p:nvPr>
        </p:nvSpPr>
        <p:spPr/>
        <p:txBody>
          <a:bodyPr/>
          <a:lstStyle/>
          <a:p>
            <a:fld id="{98E28843-41A2-49B7-A69D-E178B4FA052C}" type="slidenum">
              <a:rPr lang="en-US" smtClean="0"/>
              <a:pPr/>
              <a:t>15</a:t>
            </a:fld>
            <a:endParaRPr lang="en-US" dirty="0"/>
          </a:p>
        </p:txBody>
      </p:sp>
      <p:pic>
        <p:nvPicPr>
          <p:cNvPr id="9218" name="Picture 2" descr="C:\Program Files\Microsoft Office\MEDIA\CAGCAT10\j0187423.wmf"/>
          <p:cNvPicPr>
            <a:picLocks noChangeAspect="1" noChangeArrowheads="1"/>
          </p:cNvPicPr>
          <p:nvPr/>
        </p:nvPicPr>
        <p:blipFill>
          <a:blip r:embed="rId2" cstate="print"/>
          <a:srcRect/>
          <a:stretch>
            <a:fillRect/>
          </a:stretch>
        </p:blipFill>
        <p:spPr bwMode="auto">
          <a:xfrm>
            <a:off x="6896100" y="5168020"/>
            <a:ext cx="1295400" cy="1524000"/>
          </a:xfrm>
          <a:prstGeom prst="rect">
            <a:avLst/>
          </a:prstGeom>
          <a:noFill/>
        </p:spPr>
      </p:pic>
      <p:sp>
        <p:nvSpPr>
          <p:cNvPr id="5" name="Footer Placeholder 4"/>
          <p:cNvSpPr>
            <a:spLocks noGrp="1"/>
          </p:cNvSpPr>
          <p:nvPr>
            <p:ph type="ftr" sz="quarter" idx="11"/>
          </p:nvPr>
        </p:nvSpPr>
        <p:spPr>
          <a:xfrm>
            <a:off x="762000" y="6248400"/>
            <a:ext cx="6096000" cy="473075"/>
          </a:xfrm>
        </p:spPr>
        <p:txBody>
          <a:bodyPr/>
          <a:lstStyle/>
          <a:p>
            <a:r>
              <a:rPr lang="en-US" dirty="0" smtClean="0"/>
              <a:t>© 2014 by Andrew Patchan Jr., United States of America.  All rights reserved.  No part of this guide may be reproduced in any form or by any electronic or mechanical means without written permission from the author.</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Fully Develop Findings Before Drafting (cont.)</a:t>
            </a:r>
            <a:endParaRPr lang="en-US" dirty="0"/>
          </a:p>
        </p:txBody>
      </p:sp>
      <p:sp>
        <p:nvSpPr>
          <p:cNvPr id="3" name="Content Placeholder 2"/>
          <p:cNvSpPr>
            <a:spLocks noGrp="1"/>
          </p:cNvSpPr>
          <p:nvPr>
            <p:ph idx="1"/>
          </p:nvPr>
        </p:nvSpPr>
        <p:spPr/>
        <p:txBody>
          <a:bodyPr/>
          <a:lstStyle/>
          <a:p>
            <a:endParaRPr lang="en-US" dirty="0" smtClean="0"/>
          </a:p>
          <a:p>
            <a:r>
              <a:rPr lang="en-US" dirty="0" smtClean="0"/>
              <a:t>Analyze each element to determine what additional information is needed.  What further questions need to be asked?</a:t>
            </a:r>
          </a:p>
          <a:p>
            <a:r>
              <a:rPr lang="en-US" dirty="0" smtClean="0"/>
              <a:t>Ask yourself “so what;” do the elements separately, and together, tell an important message?</a:t>
            </a:r>
          </a:p>
          <a:p>
            <a:r>
              <a:rPr lang="en-US" dirty="0" smtClean="0"/>
              <a:t>What is the message?</a:t>
            </a:r>
          </a:p>
        </p:txBody>
      </p:sp>
      <p:sp>
        <p:nvSpPr>
          <p:cNvPr id="4" name="Slide Number Placeholder 3"/>
          <p:cNvSpPr>
            <a:spLocks noGrp="1"/>
          </p:cNvSpPr>
          <p:nvPr>
            <p:ph type="sldNum" sz="quarter" idx="12"/>
          </p:nvPr>
        </p:nvSpPr>
        <p:spPr/>
        <p:txBody>
          <a:bodyPr/>
          <a:lstStyle/>
          <a:p>
            <a:fld id="{98E28843-41A2-49B7-A69D-E178B4FA052C}" type="slidenum">
              <a:rPr lang="en-US" smtClean="0"/>
              <a:pPr/>
              <a:t>16</a:t>
            </a:fld>
            <a:endParaRPr lang="en-US" dirty="0"/>
          </a:p>
        </p:txBody>
      </p:sp>
      <p:pic>
        <p:nvPicPr>
          <p:cNvPr id="7170" name="Picture 2" descr="C:\Program Files\Microsoft Office\MEDIA\CAGCAT10\j0234687.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315200" y="1143000"/>
            <a:ext cx="1381125" cy="1066800"/>
          </a:xfrm>
          <a:prstGeom prst="rect">
            <a:avLst/>
          </a:prstGeom>
          <a:noFill/>
          <a:extLst>
            <a:ext uri="{909E8E84-426E-40DD-AFC4-6F175D3DCCD1}">
              <a14:hiddenFill xmlns:a14="http://schemas.microsoft.com/office/drawing/2010/main">
                <a:solidFill>
                  <a:srgbClr val="FFFFFF"/>
                </a:solidFill>
              </a14:hiddenFill>
            </a:ext>
          </a:extLst>
        </p:spPr>
      </p:pic>
      <p:sp>
        <p:nvSpPr>
          <p:cNvPr id="5" name="Footer Placeholder 4"/>
          <p:cNvSpPr>
            <a:spLocks noGrp="1"/>
          </p:cNvSpPr>
          <p:nvPr>
            <p:ph type="ftr" sz="quarter" idx="11"/>
          </p:nvPr>
        </p:nvSpPr>
        <p:spPr>
          <a:xfrm>
            <a:off x="838200" y="6356350"/>
            <a:ext cx="7167562" cy="365125"/>
          </a:xfrm>
        </p:spPr>
        <p:txBody>
          <a:bodyPr/>
          <a:lstStyle/>
          <a:p>
            <a:r>
              <a:rPr lang="en-US" dirty="0" smtClean="0"/>
              <a:t>© 2014 by Andrew Patchan Jr., United States of America.  All rights reserved.  No part of this guide may be reproduced in any form or by any electronic or mechanical means without written permission from the author.</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Fully Develop Findings Before Drafting (cont.)</a:t>
            </a:r>
            <a:endParaRPr lang="en-US" dirty="0"/>
          </a:p>
        </p:txBody>
      </p:sp>
      <p:sp>
        <p:nvSpPr>
          <p:cNvPr id="3" name="Content Placeholder 2"/>
          <p:cNvSpPr>
            <a:spLocks noGrp="1"/>
          </p:cNvSpPr>
          <p:nvPr>
            <p:ph idx="1"/>
          </p:nvPr>
        </p:nvSpPr>
        <p:spPr/>
        <p:txBody>
          <a:bodyPr>
            <a:normAutofit/>
          </a:bodyPr>
          <a:lstStyle/>
          <a:p>
            <a:pPr>
              <a:buFont typeface="Wingdings" pitchFamily="2" charset="2"/>
              <a:buChar char="§"/>
            </a:pPr>
            <a:r>
              <a:rPr lang="en-US" dirty="0" smtClean="0"/>
              <a:t>Your findings must convey why the deficiency is important and needs to be corrected.</a:t>
            </a:r>
          </a:p>
          <a:p>
            <a:pPr>
              <a:buFont typeface="Wingdings" pitchFamily="2" charset="2"/>
              <a:buChar char="§"/>
            </a:pPr>
            <a:r>
              <a:rPr lang="en-US" dirty="0" smtClean="0"/>
              <a:t>It is not enough to just indicate that procedures vary from what is required (not persuasive to the reader).</a:t>
            </a:r>
          </a:p>
          <a:p>
            <a:pPr>
              <a:buFont typeface="Wingdings" pitchFamily="2" charset="2"/>
              <a:buChar char="§"/>
            </a:pPr>
            <a:r>
              <a:rPr lang="en-US" dirty="0" smtClean="0"/>
              <a:t>Keep in mind the cause, and what part that plays in the message of the finding.</a:t>
            </a:r>
          </a:p>
        </p:txBody>
      </p:sp>
      <p:sp>
        <p:nvSpPr>
          <p:cNvPr id="4" name="Slide Number Placeholder 3"/>
          <p:cNvSpPr>
            <a:spLocks noGrp="1"/>
          </p:cNvSpPr>
          <p:nvPr>
            <p:ph type="sldNum" sz="quarter" idx="12"/>
          </p:nvPr>
        </p:nvSpPr>
        <p:spPr/>
        <p:txBody>
          <a:bodyPr/>
          <a:lstStyle/>
          <a:p>
            <a:fld id="{98E28843-41A2-49B7-A69D-E178B4FA052C}" type="slidenum">
              <a:rPr lang="en-US" smtClean="0"/>
              <a:pPr/>
              <a:t>17</a:t>
            </a:fld>
            <a:endParaRPr lang="en-US" dirty="0"/>
          </a:p>
        </p:txBody>
      </p:sp>
      <p:pic>
        <p:nvPicPr>
          <p:cNvPr id="10242" name="Picture 2" descr="C:\Program Files\Microsoft Office\MEDIA\CAGCAT10\j0286034.wmf"/>
          <p:cNvPicPr>
            <a:picLocks noChangeAspect="1" noChangeArrowheads="1"/>
          </p:cNvPicPr>
          <p:nvPr/>
        </p:nvPicPr>
        <p:blipFill>
          <a:blip r:embed="rId2" cstate="print"/>
          <a:srcRect/>
          <a:stretch>
            <a:fillRect/>
          </a:stretch>
        </p:blipFill>
        <p:spPr bwMode="auto">
          <a:xfrm>
            <a:off x="7772400" y="762000"/>
            <a:ext cx="918972" cy="885139"/>
          </a:xfrm>
          <a:prstGeom prst="rect">
            <a:avLst/>
          </a:prstGeom>
          <a:noFill/>
        </p:spPr>
      </p:pic>
      <p:sp>
        <p:nvSpPr>
          <p:cNvPr id="5" name="Footer Placeholder 4"/>
          <p:cNvSpPr>
            <a:spLocks noGrp="1"/>
          </p:cNvSpPr>
          <p:nvPr>
            <p:ph type="ftr" sz="quarter" idx="11"/>
          </p:nvPr>
        </p:nvSpPr>
        <p:spPr>
          <a:xfrm>
            <a:off x="762000" y="6356350"/>
            <a:ext cx="7391400" cy="365125"/>
          </a:xfrm>
        </p:spPr>
        <p:txBody>
          <a:bodyPr/>
          <a:lstStyle/>
          <a:p>
            <a:r>
              <a:rPr lang="en-US" dirty="0" smtClean="0"/>
              <a:t>© 2014 by Andrew Patchan Jr., United States of America.  All rights reserved.  No part of this guide may be reproduced in any form or by any electronic or mechanical means without written permission from the author.</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Fully Develop Findings Before Drafting (cont.)</a:t>
            </a:r>
            <a:endParaRPr lang="en-US" dirty="0"/>
          </a:p>
        </p:txBody>
      </p:sp>
      <p:sp>
        <p:nvSpPr>
          <p:cNvPr id="3" name="Content Placeholder 2"/>
          <p:cNvSpPr>
            <a:spLocks noGrp="1"/>
          </p:cNvSpPr>
          <p:nvPr>
            <p:ph idx="1"/>
          </p:nvPr>
        </p:nvSpPr>
        <p:spPr/>
        <p:txBody>
          <a:bodyPr>
            <a:normAutofit/>
          </a:bodyPr>
          <a:lstStyle/>
          <a:p>
            <a:r>
              <a:rPr lang="en-US" sz="2800" dirty="0" smtClean="0"/>
              <a:t>For example, the following points convey the importance of a finding:</a:t>
            </a:r>
          </a:p>
          <a:p>
            <a:pPr lvl="1"/>
            <a:r>
              <a:rPr lang="en-US" dirty="0" smtClean="0"/>
              <a:t>Key goals of the program are not being achieved</a:t>
            </a:r>
          </a:p>
          <a:p>
            <a:pPr lvl="1"/>
            <a:r>
              <a:rPr lang="en-US" dirty="0" smtClean="0"/>
              <a:t>Excess funds are being used unnecessarily</a:t>
            </a:r>
          </a:p>
          <a:p>
            <a:pPr lvl="1"/>
            <a:r>
              <a:rPr lang="en-US" dirty="0" smtClean="0"/>
              <a:t>Key controls are lacking/can be improved</a:t>
            </a:r>
          </a:p>
        </p:txBody>
      </p:sp>
      <p:sp>
        <p:nvSpPr>
          <p:cNvPr id="4" name="Slide Number Placeholder 3"/>
          <p:cNvSpPr>
            <a:spLocks noGrp="1"/>
          </p:cNvSpPr>
          <p:nvPr>
            <p:ph type="sldNum" sz="quarter" idx="12"/>
          </p:nvPr>
        </p:nvSpPr>
        <p:spPr/>
        <p:txBody>
          <a:bodyPr/>
          <a:lstStyle/>
          <a:p>
            <a:fld id="{98E28843-41A2-49B7-A69D-E178B4FA052C}" type="slidenum">
              <a:rPr lang="en-US" smtClean="0"/>
              <a:pPr/>
              <a:t>18</a:t>
            </a:fld>
            <a:endParaRPr lang="en-US" dirty="0"/>
          </a:p>
        </p:txBody>
      </p:sp>
      <p:pic>
        <p:nvPicPr>
          <p:cNvPr id="3074" name="Picture 2" descr="C:\Program Files\Microsoft Office\MEDIA\CAGCAT10\j0233018.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13214" y="4648200"/>
            <a:ext cx="2040802" cy="1548143"/>
          </a:xfrm>
          <a:prstGeom prst="rect">
            <a:avLst/>
          </a:prstGeom>
          <a:noFill/>
          <a:extLst>
            <a:ext uri="{909E8E84-426E-40DD-AFC4-6F175D3DCCD1}">
              <a14:hiddenFill xmlns:a14="http://schemas.microsoft.com/office/drawing/2010/main">
                <a:solidFill>
                  <a:srgbClr val="FFFFFF"/>
                </a:solidFill>
              </a14:hiddenFill>
            </a:ext>
          </a:extLst>
        </p:spPr>
      </p:pic>
      <p:sp>
        <p:nvSpPr>
          <p:cNvPr id="5" name="Footer Placeholder 4"/>
          <p:cNvSpPr>
            <a:spLocks noGrp="1"/>
          </p:cNvSpPr>
          <p:nvPr>
            <p:ph type="ftr" sz="quarter" idx="11"/>
          </p:nvPr>
        </p:nvSpPr>
        <p:spPr>
          <a:xfrm>
            <a:off x="990600" y="6222372"/>
            <a:ext cx="5410200" cy="499104"/>
          </a:xfrm>
        </p:spPr>
        <p:txBody>
          <a:bodyPr/>
          <a:lstStyle/>
          <a:p>
            <a:r>
              <a:rPr lang="en-US" dirty="0" smtClean="0"/>
              <a:t>© 2014 by Andrew Patchan Jr., United States of America.  All rights reserved.  No part of this guide may be reproduced in any form or by any electronic or mechanical means without written permission from the author.</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Fully Developing Findings Before Drafting (cont.) </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Example of Fully Developed, convincing Finding:</a:t>
            </a:r>
          </a:p>
          <a:p>
            <a:pPr>
              <a:buNone/>
            </a:pPr>
            <a:r>
              <a:rPr lang="en-US" dirty="0" smtClean="0"/>
              <a:t>Criteria: To optimize Stock Program operations, inventory managers need to ensure that adequate stock is ordered to fill customer orders (Inventory Management Handbook)</a:t>
            </a:r>
          </a:p>
          <a:p>
            <a:pPr>
              <a:buNone/>
            </a:pPr>
            <a:r>
              <a:rPr lang="en-US" dirty="0" smtClean="0"/>
              <a:t>Condition: We analyzed 100 stock orders and found amounts ordered are inconsistent with </a:t>
            </a:r>
            <a:r>
              <a:rPr lang="en-US" dirty="0" smtClean="0"/>
              <a:t>customer </a:t>
            </a:r>
            <a:r>
              <a:rPr lang="en-US" dirty="0" smtClean="0"/>
              <a:t>demand in 80% of the cases.  In 60 cases, insufficient stock was ordered.  In 20 cases, excess stock was ordered.  Yearly stock orders under the program represent $600 million.</a:t>
            </a:r>
            <a:endParaRPr lang="en-US" dirty="0"/>
          </a:p>
        </p:txBody>
      </p:sp>
      <p:sp>
        <p:nvSpPr>
          <p:cNvPr id="4" name="Slide Number Placeholder 3"/>
          <p:cNvSpPr>
            <a:spLocks noGrp="1"/>
          </p:cNvSpPr>
          <p:nvPr>
            <p:ph type="sldNum" sz="quarter" idx="12"/>
          </p:nvPr>
        </p:nvSpPr>
        <p:spPr/>
        <p:txBody>
          <a:bodyPr/>
          <a:lstStyle/>
          <a:p>
            <a:fld id="{98E28843-41A2-49B7-A69D-E178B4FA052C}" type="slidenum">
              <a:rPr lang="en-US" smtClean="0"/>
              <a:pPr/>
              <a:t>19</a:t>
            </a:fld>
            <a:endParaRPr lang="en-US" dirty="0"/>
          </a:p>
        </p:txBody>
      </p:sp>
      <p:pic>
        <p:nvPicPr>
          <p:cNvPr id="13315" name="Picture 3" descr="C:\Program Files\Microsoft Office\MEDIA\CAGCAT10\j0234687.gif"/>
          <p:cNvPicPr>
            <a:picLocks noChangeAspect="1" noChangeArrowheads="1" noCrop="1"/>
          </p:cNvPicPr>
          <p:nvPr/>
        </p:nvPicPr>
        <p:blipFill>
          <a:blip r:embed="rId2" cstate="print"/>
          <a:srcRect/>
          <a:stretch>
            <a:fillRect/>
          </a:stretch>
        </p:blipFill>
        <p:spPr bwMode="auto">
          <a:xfrm>
            <a:off x="7315200" y="762000"/>
            <a:ext cx="1228725" cy="723900"/>
          </a:xfrm>
          <a:prstGeom prst="rect">
            <a:avLst/>
          </a:prstGeom>
          <a:noFill/>
        </p:spPr>
      </p:pic>
      <p:sp>
        <p:nvSpPr>
          <p:cNvPr id="5" name="Footer Placeholder 4"/>
          <p:cNvSpPr>
            <a:spLocks noGrp="1"/>
          </p:cNvSpPr>
          <p:nvPr>
            <p:ph type="ftr" sz="quarter" idx="11"/>
          </p:nvPr>
        </p:nvSpPr>
        <p:spPr>
          <a:xfrm>
            <a:off x="914400" y="6356350"/>
            <a:ext cx="7315200" cy="365125"/>
          </a:xfrm>
        </p:spPr>
        <p:txBody>
          <a:bodyPr/>
          <a:lstStyle/>
          <a:p>
            <a:r>
              <a:rPr lang="en-US" dirty="0" smtClean="0"/>
              <a:t>© 2014 by Andrew Patchan Jr., United States of America.  All rights reserved.  No part of this guide may be reproduced in any form or by any electronic or mechanical means without written permission from the author.</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My Background</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endParaRPr lang="en-US" dirty="0" smtClean="0"/>
          </a:p>
          <a:p>
            <a:pPr lvl="1"/>
            <a:r>
              <a:rPr lang="en-US" dirty="0" smtClean="0"/>
              <a:t>10 years at GAO, learned report writing from the ground up, with lots of supervisor revisions and little guidance</a:t>
            </a:r>
          </a:p>
          <a:p>
            <a:pPr lvl="1"/>
            <a:r>
              <a:rPr lang="en-US" dirty="0" smtClean="0"/>
              <a:t>2 years as an attorney at DOJ, where I gained experience in drafting legal opinions and case decisions</a:t>
            </a:r>
          </a:p>
          <a:p>
            <a:pPr lvl="1"/>
            <a:r>
              <a:rPr lang="en-US" dirty="0" smtClean="0"/>
              <a:t>13 years at GSA OIG, from audit manager to AIGA, where I began identifying ways to streamline report writing/development and helped develop report writing courses</a:t>
            </a:r>
          </a:p>
          <a:p>
            <a:pPr lvl="1"/>
            <a:r>
              <a:rPr lang="en-US" dirty="0"/>
              <a:t>2 years </a:t>
            </a:r>
            <a:r>
              <a:rPr lang="en-US" dirty="0" smtClean="0"/>
              <a:t>as SES at </a:t>
            </a:r>
            <a:r>
              <a:rPr lang="en-US" dirty="0"/>
              <a:t>Department of Education OIG, where I experienced other processes for report writing/development, but still similar challenges</a:t>
            </a:r>
          </a:p>
          <a:p>
            <a:pPr lvl="1"/>
            <a:r>
              <a:rPr lang="en-US" dirty="0" smtClean="0"/>
              <a:t>At the FRB/CFPB OIG since 2008</a:t>
            </a:r>
          </a:p>
          <a:p>
            <a:pPr marL="0" indent="0">
              <a:buNone/>
            </a:pPr>
            <a:endParaRPr lang="en-US" dirty="0" smtClean="0"/>
          </a:p>
        </p:txBody>
      </p:sp>
      <p:sp>
        <p:nvSpPr>
          <p:cNvPr id="4" name="Slide Number Placeholder 3"/>
          <p:cNvSpPr>
            <a:spLocks noGrp="1"/>
          </p:cNvSpPr>
          <p:nvPr>
            <p:ph type="sldNum" sz="quarter" idx="12"/>
          </p:nvPr>
        </p:nvSpPr>
        <p:spPr/>
        <p:txBody>
          <a:bodyPr/>
          <a:lstStyle/>
          <a:p>
            <a:fld id="{98E28843-41A2-49B7-A69D-E178B4FA052C}" type="slidenum">
              <a:rPr lang="en-US" smtClean="0"/>
              <a:pPr/>
              <a:t>2</a:t>
            </a:fld>
            <a:endParaRPr lang="en-US" dirty="0"/>
          </a:p>
        </p:txBody>
      </p:sp>
      <p:pic>
        <p:nvPicPr>
          <p:cNvPr id="1028" name="Picture 4" descr="C:\Program Files\Microsoft Office\MEDIA\CAGCAT10\j0149481.wmf"/>
          <p:cNvPicPr>
            <a:picLocks noChangeAspect="1" noChangeArrowheads="1"/>
          </p:cNvPicPr>
          <p:nvPr/>
        </p:nvPicPr>
        <p:blipFill>
          <a:blip r:embed="rId3" cstate="print"/>
          <a:srcRect/>
          <a:stretch>
            <a:fillRect/>
          </a:stretch>
        </p:blipFill>
        <p:spPr bwMode="auto">
          <a:xfrm>
            <a:off x="7551345" y="4800600"/>
            <a:ext cx="1295400" cy="1447800"/>
          </a:xfrm>
          <a:prstGeom prst="rect">
            <a:avLst/>
          </a:prstGeom>
          <a:noFill/>
        </p:spPr>
      </p:pic>
      <p:sp>
        <p:nvSpPr>
          <p:cNvPr id="5" name="Footer Placeholder 4"/>
          <p:cNvSpPr>
            <a:spLocks noGrp="1"/>
          </p:cNvSpPr>
          <p:nvPr>
            <p:ph type="ftr" sz="quarter" idx="11"/>
          </p:nvPr>
        </p:nvSpPr>
        <p:spPr>
          <a:xfrm>
            <a:off x="914400" y="6172200"/>
            <a:ext cx="5105400" cy="549275"/>
          </a:xfrm>
        </p:spPr>
        <p:txBody>
          <a:bodyPr/>
          <a:lstStyle/>
          <a:p>
            <a:r>
              <a:rPr lang="en-US" dirty="0" smtClean="0"/>
              <a:t>© 2014 by Andrew Patchan Jr., United States of America.  All rights reserved.  No part of this guide may be reproduced in any form or by any electronic or mechanical means without written permission from the author.</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Fully Developing Findings Before Drafting (cont.)</a:t>
            </a:r>
            <a:endParaRPr lang="en-US" dirty="0"/>
          </a:p>
        </p:txBody>
      </p:sp>
      <p:sp>
        <p:nvSpPr>
          <p:cNvPr id="3" name="Content Placeholder 2"/>
          <p:cNvSpPr>
            <a:spLocks noGrp="1"/>
          </p:cNvSpPr>
          <p:nvPr>
            <p:ph idx="1"/>
          </p:nvPr>
        </p:nvSpPr>
        <p:spPr/>
        <p:txBody>
          <a:bodyPr>
            <a:normAutofit lnSpcReduction="10000"/>
          </a:bodyPr>
          <a:lstStyle/>
          <a:p>
            <a:pPr>
              <a:buNone/>
            </a:pPr>
            <a:endParaRPr lang="en-US" dirty="0" smtClean="0"/>
          </a:p>
          <a:p>
            <a:pPr>
              <a:buNone/>
            </a:pPr>
            <a:r>
              <a:rPr lang="en-US" dirty="0" smtClean="0"/>
              <a:t>Effect: Where insufficient stock was ordered, customer orders could not be filled, causing customers to go elsewhere and a risk of losing them as continuing clients. Where stock was in excess, holding costs increased an average of 10%, and depending on the item, such as paint or glue, could result in spoilage and waste.  Yearly holding costs are $50 million.</a:t>
            </a:r>
          </a:p>
        </p:txBody>
      </p:sp>
      <p:sp>
        <p:nvSpPr>
          <p:cNvPr id="4" name="Slide Number Placeholder 3"/>
          <p:cNvSpPr>
            <a:spLocks noGrp="1"/>
          </p:cNvSpPr>
          <p:nvPr>
            <p:ph type="sldNum" sz="quarter" idx="12"/>
          </p:nvPr>
        </p:nvSpPr>
        <p:spPr/>
        <p:txBody>
          <a:bodyPr/>
          <a:lstStyle/>
          <a:p>
            <a:fld id="{98E28843-41A2-49B7-A69D-E178B4FA052C}" type="slidenum">
              <a:rPr lang="en-US" smtClean="0"/>
              <a:pPr/>
              <a:t>20</a:t>
            </a:fld>
            <a:endParaRPr lang="en-US" dirty="0"/>
          </a:p>
        </p:txBody>
      </p:sp>
      <p:pic>
        <p:nvPicPr>
          <p:cNvPr id="15363" name="Picture 3" descr="C:\Program Files\Microsoft Office\MEDIA\CAGCAT10\j0222015.wmf"/>
          <p:cNvPicPr>
            <a:picLocks noChangeAspect="1" noChangeArrowheads="1"/>
          </p:cNvPicPr>
          <p:nvPr/>
        </p:nvPicPr>
        <p:blipFill>
          <a:blip r:embed="rId2" cstate="print"/>
          <a:srcRect/>
          <a:stretch>
            <a:fillRect/>
          </a:stretch>
        </p:blipFill>
        <p:spPr bwMode="auto">
          <a:xfrm>
            <a:off x="7543800" y="914400"/>
            <a:ext cx="1219200" cy="1219200"/>
          </a:xfrm>
          <a:prstGeom prst="rect">
            <a:avLst/>
          </a:prstGeom>
          <a:noFill/>
        </p:spPr>
      </p:pic>
      <p:sp>
        <p:nvSpPr>
          <p:cNvPr id="5" name="Footer Placeholder 4"/>
          <p:cNvSpPr>
            <a:spLocks noGrp="1"/>
          </p:cNvSpPr>
          <p:nvPr>
            <p:ph type="ftr" sz="quarter" idx="11"/>
          </p:nvPr>
        </p:nvSpPr>
        <p:spPr>
          <a:xfrm>
            <a:off x="838200" y="6356350"/>
            <a:ext cx="7391400" cy="365125"/>
          </a:xfrm>
        </p:spPr>
        <p:txBody>
          <a:bodyPr/>
          <a:lstStyle/>
          <a:p>
            <a:r>
              <a:rPr lang="en-US" dirty="0" smtClean="0"/>
              <a:t>© 2014 by Andrew Patchan Jr., United States of America.  All rights reserved.  No part of this guide may be reproduced in any form or by any electronic or mechanical means without written permission from the author.</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Fully Developing Findings Before Drafting (cont.)</a:t>
            </a:r>
            <a:endParaRPr lang="en-US" dirty="0"/>
          </a:p>
        </p:txBody>
      </p:sp>
      <p:sp>
        <p:nvSpPr>
          <p:cNvPr id="3" name="Content Placeholder 2"/>
          <p:cNvSpPr>
            <a:spLocks noGrp="1"/>
          </p:cNvSpPr>
          <p:nvPr>
            <p:ph idx="1"/>
          </p:nvPr>
        </p:nvSpPr>
        <p:spPr/>
        <p:txBody>
          <a:bodyPr>
            <a:normAutofit/>
          </a:bodyPr>
          <a:lstStyle/>
          <a:p>
            <a:pPr>
              <a:buNone/>
            </a:pPr>
            <a:r>
              <a:rPr lang="en-US" dirty="0" smtClean="0"/>
              <a:t>Cause: The Stock Program’s computer system contributed to the problems in that the     system’s recommended actions to the     inventory manager are not based on actual customer demand and vendor lead-time data.  Instead it relies on historical customer data and computer models from the 1970s, and inventory managers lack experience to make adjustments.</a:t>
            </a:r>
          </a:p>
          <a:p>
            <a:endParaRPr lang="en-US" dirty="0"/>
          </a:p>
        </p:txBody>
      </p:sp>
      <p:sp>
        <p:nvSpPr>
          <p:cNvPr id="4" name="Slide Number Placeholder 3"/>
          <p:cNvSpPr>
            <a:spLocks noGrp="1"/>
          </p:cNvSpPr>
          <p:nvPr>
            <p:ph type="sldNum" sz="quarter" idx="12"/>
          </p:nvPr>
        </p:nvSpPr>
        <p:spPr/>
        <p:txBody>
          <a:bodyPr/>
          <a:lstStyle/>
          <a:p>
            <a:fld id="{98E28843-41A2-49B7-A69D-E178B4FA052C}" type="slidenum">
              <a:rPr lang="en-US" smtClean="0"/>
              <a:pPr/>
              <a:t>21</a:t>
            </a:fld>
            <a:endParaRPr lang="en-US" dirty="0"/>
          </a:p>
        </p:txBody>
      </p:sp>
      <p:pic>
        <p:nvPicPr>
          <p:cNvPr id="14338" name="Picture 2" descr="C:\Program Files\Microsoft Office\MEDIA\CAGCAT10\j0285750.wmf"/>
          <p:cNvPicPr>
            <a:picLocks noChangeAspect="1" noChangeArrowheads="1"/>
          </p:cNvPicPr>
          <p:nvPr/>
        </p:nvPicPr>
        <p:blipFill>
          <a:blip r:embed="rId2" cstate="print"/>
          <a:srcRect/>
          <a:stretch>
            <a:fillRect/>
          </a:stretch>
        </p:blipFill>
        <p:spPr bwMode="auto">
          <a:xfrm>
            <a:off x="7564374" y="2057400"/>
            <a:ext cx="1443228" cy="1143000"/>
          </a:xfrm>
          <a:prstGeom prst="rect">
            <a:avLst/>
          </a:prstGeom>
          <a:noFill/>
        </p:spPr>
      </p:pic>
      <p:sp>
        <p:nvSpPr>
          <p:cNvPr id="5" name="Footer Placeholder 4"/>
          <p:cNvSpPr>
            <a:spLocks noGrp="1"/>
          </p:cNvSpPr>
          <p:nvPr>
            <p:ph type="ftr" sz="quarter" idx="11"/>
          </p:nvPr>
        </p:nvSpPr>
        <p:spPr>
          <a:xfrm>
            <a:off x="914400" y="6356350"/>
            <a:ext cx="7274814" cy="365125"/>
          </a:xfrm>
        </p:spPr>
        <p:txBody>
          <a:bodyPr/>
          <a:lstStyle/>
          <a:p>
            <a:r>
              <a:rPr lang="en-US" dirty="0" smtClean="0"/>
              <a:t>© 2014 by Andrew Patchan Jr., United States of America.  All rights reserved.  No part of this guide may be reproduced in any form or by any electronic or mechanical means without written permission from the author.</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Message Development Conference</a:t>
            </a:r>
            <a:endParaRPr lang="en-US" dirty="0"/>
          </a:p>
        </p:txBody>
      </p:sp>
      <p:sp>
        <p:nvSpPr>
          <p:cNvPr id="3" name="Content Placeholder 2"/>
          <p:cNvSpPr>
            <a:spLocks noGrp="1"/>
          </p:cNvSpPr>
          <p:nvPr>
            <p:ph idx="1"/>
          </p:nvPr>
        </p:nvSpPr>
        <p:spPr>
          <a:xfrm>
            <a:off x="302489" y="1524000"/>
            <a:ext cx="8229600" cy="4525963"/>
          </a:xfrm>
        </p:spPr>
        <p:txBody>
          <a:bodyPr>
            <a:normAutofit fontScale="70000" lnSpcReduction="20000"/>
          </a:bodyPr>
          <a:lstStyle/>
          <a:p>
            <a:r>
              <a:rPr lang="en-US" sz="3800" dirty="0" smtClean="0"/>
              <a:t>Now that you have </a:t>
            </a:r>
            <a:r>
              <a:rPr lang="en-US" sz="3800" dirty="0" smtClean="0"/>
              <a:t>developed </a:t>
            </a:r>
            <a:r>
              <a:rPr lang="en-US" sz="3800" dirty="0" smtClean="0"/>
              <a:t>the 4 elements </a:t>
            </a:r>
            <a:r>
              <a:rPr lang="en-US" sz="3800" dirty="0" smtClean="0"/>
              <a:t>of </a:t>
            </a:r>
            <a:r>
              <a:rPr lang="en-US" sz="3800" dirty="0" smtClean="0"/>
              <a:t>each finding – you need to present your findings to OIG management</a:t>
            </a:r>
          </a:p>
          <a:p>
            <a:r>
              <a:rPr lang="en-US" sz="3800" dirty="0" smtClean="0"/>
              <a:t>Typical attendees: AIC, audit staff, audit manager, senior manager/regional IG/AIGA, Deputy IG (depending on organization setup and size)</a:t>
            </a:r>
          </a:p>
          <a:p>
            <a:r>
              <a:rPr lang="en-US" sz="3800" dirty="0" smtClean="0"/>
              <a:t>Audit team presents findings and associated elements</a:t>
            </a:r>
          </a:p>
          <a:p>
            <a:r>
              <a:rPr lang="en-US" sz="3800" dirty="0" smtClean="0"/>
              <a:t>Attendees raise any questions about the impact, significance, or facts about the finding or its elements to ensure sufficiency</a:t>
            </a:r>
          </a:p>
          <a:p>
            <a:r>
              <a:rPr lang="en-US" sz="3800" dirty="0" smtClean="0"/>
              <a:t>Length of conference – 1 to 2 hours</a:t>
            </a:r>
          </a:p>
          <a:p>
            <a:pPr marL="0" indent="0">
              <a:buNone/>
            </a:pPr>
            <a:r>
              <a:rPr lang="en-US" sz="3800" dirty="0" smtClean="0"/>
              <a:t> </a:t>
            </a:r>
            <a:endParaRPr lang="en-US" dirty="0" smtClean="0"/>
          </a:p>
          <a:p>
            <a:endParaRPr lang="en-US" dirty="0" smtClean="0"/>
          </a:p>
        </p:txBody>
      </p:sp>
      <p:sp>
        <p:nvSpPr>
          <p:cNvPr id="4" name="Slide Number Placeholder 3"/>
          <p:cNvSpPr>
            <a:spLocks noGrp="1"/>
          </p:cNvSpPr>
          <p:nvPr>
            <p:ph type="sldNum" sz="quarter" idx="12"/>
          </p:nvPr>
        </p:nvSpPr>
        <p:spPr/>
        <p:txBody>
          <a:bodyPr/>
          <a:lstStyle/>
          <a:p>
            <a:fld id="{98E28843-41A2-49B7-A69D-E178B4FA052C}" type="slidenum">
              <a:rPr lang="en-US" smtClean="0"/>
              <a:pPr/>
              <a:t>22</a:t>
            </a:fld>
            <a:endParaRPr lang="en-US" dirty="0"/>
          </a:p>
        </p:txBody>
      </p:sp>
      <p:sp>
        <p:nvSpPr>
          <p:cNvPr id="5" name="Footer Placeholder 4"/>
          <p:cNvSpPr>
            <a:spLocks noGrp="1"/>
          </p:cNvSpPr>
          <p:nvPr>
            <p:ph type="ftr" sz="quarter" idx="11"/>
          </p:nvPr>
        </p:nvSpPr>
        <p:spPr>
          <a:xfrm>
            <a:off x="1066800" y="6324600"/>
            <a:ext cx="6781800" cy="396875"/>
          </a:xfrm>
        </p:spPr>
        <p:txBody>
          <a:bodyPr/>
          <a:lstStyle/>
          <a:p>
            <a:r>
              <a:rPr lang="en-US" dirty="0" smtClean="0"/>
              <a:t>© 2014 by Andrew Patchan Jr., United States of America.  All rights reserved.  No part of this guide may be reproduced in any form or by any electronic or mechanical means without written permission from the author.</a:t>
            </a:r>
            <a:endParaRPr lang="en-US" dirty="0"/>
          </a:p>
        </p:txBody>
      </p:sp>
      <p:pic>
        <p:nvPicPr>
          <p:cNvPr id="6" name="Picture 2" descr="C:\Program Files (x86)\Microsoft Office\MEDIA\CAGCAT10\j0301252.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05600" y="4876801"/>
            <a:ext cx="1829714" cy="1295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But what follows the Message Development Conference?</a:t>
            </a:r>
            <a:endParaRPr lang="en-US" dirty="0"/>
          </a:p>
        </p:txBody>
      </p:sp>
      <p:sp>
        <p:nvSpPr>
          <p:cNvPr id="3" name="Content Placeholder 2"/>
          <p:cNvSpPr>
            <a:spLocks noGrp="1"/>
          </p:cNvSpPr>
          <p:nvPr>
            <p:ph idx="1"/>
          </p:nvPr>
        </p:nvSpPr>
        <p:spPr/>
        <p:txBody>
          <a:bodyPr/>
          <a:lstStyle/>
          <a:p>
            <a:r>
              <a:rPr lang="en-US" dirty="0" smtClean="0"/>
              <a:t>How do we ensure the AIC and audit team know how to go forth in drafting?</a:t>
            </a:r>
          </a:p>
          <a:p>
            <a:r>
              <a:rPr lang="en-US" dirty="0" smtClean="0"/>
              <a:t>What is the starting point for the audit team in drafting?</a:t>
            </a:r>
          </a:p>
          <a:p>
            <a:r>
              <a:rPr lang="en-US" dirty="0" smtClean="0"/>
              <a:t>How does the audit team divide up report writing responsibilities?</a:t>
            </a:r>
            <a:endParaRPr lang="en-US" dirty="0"/>
          </a:p>
        </p:txBody>
      </p:sp>
      <p:sp>
        <p:nvSpPr>
          <p:cNvPr id="4" name="Footer Placeholder 3"/>
          <p:cNvSpPr>
            <a:spLocks noGrp="1"/>
          </p:cNvSpPr>
          <p:nvPr>
            <p:ph type="ftr" sz="quarter" idx="11"/>
          </p:nvPr>
        </p:nvSpPr>
        <p:spPr>
          <a:xfrm>
            <a:off x="1219200" y="5943600"/>
            <a:ext cx="5257800" cy="777875"/>
          </a:xfrm>
        </p:spPr>
        <p:txBody>
          <a:bodyPr/>
          <a:lstStyle/>
          <a:p>
            <a:r>
              <a:rPr lang="en-US" dirty="0" smtClean="0"/>
              <a:t>© 2014 by Andrew Patchan Jr., United States of America.  All rights reserved.  No part of this guide may be reproduced in any form or by any electronic or mechanical means without written permission from the author.</a:t>
            </a:r>
            <a:endParaRPr lang="en-US" dirty="0"/>
          </a:p>
        </p:txBody>
      </p:sp>
      <p:sp>
        <p:nvSpPr>
          <p:cNvPr id="5" name="Slide Number Placeholder 4"/>
          <p:cNvSpPr>
            <a:spLocks noGrp="1"/>
          </p:cNvSpPr>
          <p:nvPr>
            <p:ph type="sldNum" sz="quarter" idx="12"/>
          </p:nvPr>
        </p:nvSpPr>
        <p:spPr/>
        <p:txBody>
          <a:bodyPr/>
          <a:lstStyle/>
          <a:p>
            <a:fld id="{98E28843-41A2-49B7-A69D-E178B4FA052C}" type="slidenum">
              <a:rPr lang="en-US" smtClean="0"/>
              <a:pPr/>
              <a:t>23</a:t>
            </a:fld>
            <a:endParaRPr lang="en-US" dirty="0"/>
          </a:p>
        </p:txBody>
      </p:sp>
      <p:pic>
        <p:nvPicPr>
          <p:cNvPr id="1026" name="Picture 2" descr="C:\Program Files (x86)\Microsoft Office\MEDIA\CAGCAT10\j014948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77000" y="4495800"/>
            <a:ext cx="1828800" cy="175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33882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buFont typeface="Wingdings" panose="05000000000000000000" pitchFamily="2" charset="2"/>
              <a:buChar char="§"/>
            </a:pPr>
            <a:r>
              <a:rPr lang="en-US" dirty="0" smtClean="0"/>
              <a:t>Reach consensus among the audit team on the report message and logic flow of the findings</a:t>
            </a:r>
          </a:p>
          <a:p>
            <a:pPr>
              <a:buFont typeface="Wingdings" panose="05000000000000000000" pitchFamily="2" charset="2"/>
              <a:buChar char="§"/>
            </a:pPr>
            <a:r>
              <a:rPr lang="en-US" dirty="0" smtClean="0"/>
              <a:t>Answer audit team questions on drafting</a:t>
            </a:r>
          </a:p>
          <a:p>
            <a:pPr>
              <a:buFont typeface="Wingdings" panose="05000000000000000000" pitchFamily="2" charset="2"/>
              <a:buChar char="§"/>
            </a:pPr>
            <a:r>
              <a:rPr lang="en-US" dirty="0" smtClean="0"/>
              <a:t>Help the audit team to “hit the ground running” as the start the drafting</a:t>
            </a:r>
          </a:p>
          <a:p>
            <a:pPr>
              <a:buFont typeface="Wingdings" panose="05000000000000000000" pitchFamily="2" charset="2"/>
              <a:buChar char="§"/>
            </a:pPr>
            <a:r>
              <a:rPr lang="en-US" dirty="0" smtClean="0"/>
              <a:t>Attendees: AIC, audit team, audit manager, senior audit manager, Regional IG/AIGA (depending on the organizational setup)</a:t>
            </a:r>
          </a:p>
          <a:p>
            <a:pPr>
              <a:buFont typeface="Wingdings" panose="05000000000000000000" pitchFamily="2" charset="2"/>
              <a:buChar char="§"/>
            </a:pPr>
            <a:r>
              <a:rPr lang="en-US" dirty="0" smtClean="0"/>
              <a:t>Length of time – ½ to 1 day, depending on scope of audit</a:t>
            </a:r>
            <a:endParaRPr lang="en-US" dirty="0"/>
          </a:p>
        </p:txBody>
      </p:sp>
      <p:sp>
        <p:nvSpPr>
          <p:cNvPr id="4" name="Footer Placeholder 3"/>
          <p:cNvSpPr>
            <a:spLocks noGrp="1"/>
          </p:cNvSpPr>
          <p:nvPr>
            <p:ph type="ftr" sz="quarter" idx="11"/>
          </p:nvPr>
        </p:nvSpPr>
        <p:spPr>
          <a:xfrm>
            <a:off x="1066800" y="5993772"/>
            <a:ext cx="4953000" cy="727704"/>
          </a:xfrm>
        </p:spPr>
        <p:txBody>
          <a:bodyPr/>
          <a:lstStyle/>
          <a:p>
            <a:r>
              <a:rPr lang="en-US" dirty="0" smtClean="0"/>
              <a:t>© 2014 by Andrew Patchan Jr., United States of America.  All rights reserved.  No part of this guide may be reproduced in any form or by any electronic or mechanical means without written permission from the author.</a:t>
            </a:r>
            <a:endParaRPr lang="en-US" dirty="0"/>
          </a:p>
        </p:txBody>
      </p:sp>
      <p:sp>
        <p:nvSpPr>
          <p:cNvPr id="5" name="Slide Number Placeholder 4"/>
          <p:cNvSpPr>
            <a:spLocks noGrp="1"/>
          </p:cNvSpPr>
          <p:nvPr>
            <p:ph type="sldNum" sz="quarter" idx="12"/>
          </p:nvPr>
        </p:nvSpPr>
        <p:spPr/>
        <p:txBody>
          <a:bodyPr/>
          <a:lstStyle/>
          <a:p>
            <a:fld id="{98E28843-41A2-49B7-A69D-E178B4FA052C}" type="slidenum">
              <a:rPr lang="en-US" smtClean="0"/>
              <a:pPr/>
              <a:t>24</a:t>
            </a:fld>
            <a:endParaRPr lang="en-US" dirty="0"/>
          </a:p>
        </p:txBody>
      </p:sp>
      <p:sp>
        <p:nvSpPr>
          <p:cNvPr id="6" name="Title 5"/>
          <p:cNvSpPr>
            <a:spLocks noGrp="1"/>
          </p:cNvSpPr>
          <p:nvPr>
            <p:ph type="title"/>
          </p:nvPr>
        </p:nvSpPr>
        <p:spPr/>
        <p:txBody>
          <a:bodyPr>
            <a:normAutofit fontScale="90000"/>
          </a:bodyPr>
          <a:lstStyle/>
          <a:p>
            <a:r>
              <a:rPr lang="en-US" dirty="0" smtClean="0"/>
              <a:t>Report Conference </a:t>
            </a:r>
            <a:r>
              <a:rPr lang="en-US" dirty="0" smtClean="0"/>
              <a:t>Can Bridge </a:t>
            </a:r>
            <a:r>
              <a:rPr lang="en-US" dirty="0" smtClean="0"/>
              <a:t>the Gap</a:t>
            </a:r>
            <a:endParaRPr lang="en-US" dirty="0"/>
          </a:p>
        </p:txBody>
      </p:sp>
      <p:pic>
        <p:nvPicPr>
          <p:cNvPr id="2050" name="Picture 2" descr="C:\Program Files (x86)\Microsoft Office\MEDIA\CAGCAT10\j0233018.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81800" y="5410200"/>
            <a:ext cx="1636263" cy="13195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86346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 Determining the Report Message and Charge Paragraph </a:t>
            </a:r>
            <a:endParaRPr lang="en-US" sz="3200" dirty="0"/>
          </a:p>
        </p:txBody>
      </p:sp>
      <p:sp>
        <p:nvSpPr>
          <p:cNvPr id="3" name="Content Placeholder 2"/>
          <p:cNvSpPr>
            <a:spLocks noGrp="1"/>
          </p:cNvSpPr>
          <p:nvPr>
            <p:ph idx="1"/>
          </p:nvPr>
        </p:nvSpPr>
        <p:spPr/>
        <p:txBody>
          <a:bodyPr>
            <a:normAutofit lnSpcReduction="10000"/>
          </a:bodyPr>
          <a:lstStyle/>
          <a:p>
            <a:pPr>
              <a:buNone/>
            </a:pPr>
            <a:endParaRPr lang="en-US" dirty="0" smtClean="0"/>
          </a:p>
          <a:p>
            <a:pPr>
              <a:buFont typeface="Wingdings" panose="05000000000000000000" pitchFamily="2" charset="2"/>
              <a:buChar char="§"/>
            </a:pPr>
            <a:r>
              <a:rPr lang="en-US" dirty="0" smtClean="0"/>
              <a:t>Primary task is to “synthesize” the findings into the report charge paragraph, to create your overall message</a:t>
            </a:r>
          </a:p>
          <a:p>
            <a:r>
              <a:rPr lang="en-US" dirty="0" smtClean="0"/>
              <a:t>Only select elements of each finding may be presented, such as effect or condition</a:t>
            </a:r>
          </a:p>
          <a:p>
            <a:r>
              <a:rPr lang="en-US" dirty="0" smtClean="0"/>
              <a:t>Some findings may be “nested,” such as where the cause of the finding also functions as a finding with its own elements</a:t>
            </a:r>
          </a:p>
          <a:p>
            <a:endParaRPr lang="en-US" dirty="0"/>
          </a:p>
        </p:txBody>
      </p:sp>
      <p:sp>
        <p:nvSpPr>
          <p:cNvPr id="4" name="Slide Number Placeholder 3"/>
          <p:cNvSpPr>
            <a:spLocks noGrp="1"/>
          </p:cNvSpPr>
          <p:nvPr>
            <p:ph type="sldNum" sz="quarter" idx="12"/>
          </p:nvPr>
        </p:nvSpPr>
        <p:spPr/>
        <p:txBody>
          <a:bodyPr/>
          <a:lstStyle/>
          <a:p>
            <a:fld id="{98E28843-41A2-49B7-A69D-E178B4FA052C}" type="slidenum">
              <a:rPr lang="en-US" smtClean="0"/>
              <a:pPr/>
              <a:t>25</a:t>
            </a:fld>
            <a:endParaRPr lang="en-US" dirty="0"/>
          </a:p>
        </p:txBody>
      </p:sp>
      <p:pic>
        <p:nvPicPr>
          <p:cNvPr id="3074" name="Picture 2" descr="C:\Program Files\Microsoft Office\MEDIA\CAGCAT10\j0299171.wmf"/>
          <p:cNvPicPr>
            <a:picLocks noChangeAspect="1" noChangeArrowheads="1"/>
          </p:cNvPicPr>
          <p:nvPr/>
        </p:nvPicPr>
        <p:blipFill>
          <a:blip r:embed="rId2" cstate="print"/>
          <a:srcRect/>
          <a:stretch>
            <a:fillRect/>
          </a:stretch>
        </p:blipFill>
        <p:spPr bwMode="auto">
          <a:xfrm>
            <a:off x="7838237" y="1066800"/>
            <a:ext cx="1153363" cy="1066800"/>
          </a:xfrm>
          <a:prstGeom prst="rect">
            <a:avLst/>
          </a:prstGeom>
          <a:noFill/>
        </p:spPr>
      </p:pic>
      <p:sp>
        <p:nvSpPr>
          <p:cNvPr id="5" name="Footer Placeholder 4"/>
          <p:cNvSpPr>
            <a:spLocks noGrp="1"/>
          </p:cNvSpPr>
          <p:nvPr>
            <p:ph type="ftr" sz="quarter" idx="11"/>
          </p:nvPr>
        </p:nvSpPr>
        <p:spPr>
          <a:xfrm>
            <a:off x="838200" y="6356350"/>
            <a:ext cx="7239000" cy="365125"/>
          </a:xfrm>
        </p:spPr>
        <p:txBody>
          <a:bodyPr/>
          <a:lstStyle/>
          <a:p>
            <a:r>
              <a:rPr lang="en-US" dirty="0" smtClean="0"/>
              <a:t>© 2014 by Andrew Patchan Jr., United States of America.  All rights reserved.  No part of this guide may be reproduced in any form or by any electronic or mechanical means without written permission from the author.</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Determining the Report Message and Charge Paragraph </a:t>
            </a:r>
            <a:r>
              <a:rPr lang="en-US" sz="3200" dirty="0" smtClean="0"/>
              <a:t>(cont.)</a:t>
            </a:r>
            <a:endParaRPr lang="en-US" sz="3200" dirty="0"/>
          </a:p>
        </p:txBody>
      </p:sp>
      <p:sp>
        <p:nvSpPr>
          <p:cNvPr id="3" name="Content Placeholder 2"/>
          <p:cNvSpPr>
            <a:spLocks noGrp="1"/>
          </p:cNvSpPr>
          <p:nvPr>
            <p:ph idx="1"/>
          </p:nvPr>
        </p:nvSpPr>
        <p:spPr/>
        <p:txBody>
          <a:bodyPr>
            <a:normAutofit lnSpcReduction="10000"/>
          </a:bodyPr>
          <a:lstStyle/>
          <a:p>
            <a:pPr>
              <a:buNone/>
            </a:pPr>
            <a:r>
              <a:rPr lang="en-US" dirty="0" smtClean="0"/>
              <a:t>This part of report development is the           most tedious:</a:t>
            </a:r>
          </a:p>
          <a:p>
            <a:r>
              <a:rPr lang="en-US" dirty="0" smtClean="0"/>
              <a:t>The team is trying to craft the raw message of the report</a:t>
            </a:r>
          </a:p>
          <a:p>
            <a:r>
              <a:rPr lang="en-US" dirty="0" smtClean="0"/>
              <a:t>Have to use trial and error to figure out the best fit</a:t>
            </a:r>
          </a:p>
          <a:p>
            <a:r>
              <a:rPr lang="en-US" dirty="0" smtClean="0"/>
              <a:t>Need to try fitting elements of findings with others and combine the flow of the findings to achieve the best logical flow and message</a:t>
            </a:r>
            <a:endParaRPr lang="en-US" dirty="0"/>
          </a:p>
        </p:txBody>
      </p:sp>
      <p:sp>
        <p:nvSpPr>
          <p:cNvPr id="4" name="Slide Number Placeholder 3"/>
          <p:cNvSpPr>
            <a:spLocks noGrp="1"/>
          </p:cNvSpPr>
          <p:nvPr>
            <p:ph type="sldNum" sz="quarter" idx="12"/>
          </p:nvPr>
        </p:nvSpPr>
        <p:spPr/>
        <p:txBody>
          <a:bodyPr/>
          <a:lstStyle/>
          <a:p>
            <a:fld id="{98E28843-41A2-49B7-A69D-E178B4FA052C}" type="slidenum">
              <a:rPr lang="en-US" smtClean="0"/>
              <a:pPr/>
              <a:t>26</a:t>
            </a:fld>
            <a:endParaRPr lang="en-US" dirty="0"/>
          </a:p>
        </p:txBody>
      </p:sp>
      <p:pic>
        <p:nvPicPr>
          <p:cNvPr id="1026" name="Picture 2" descr="C:\Program Files\Microsoft Office\MEDIA\CAGCAT10\j0199549.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91400" y="1142999"/>
            <a:ext cx="1365809" cy="1447801"/>
          </a:xfrm>
          <a:prstGeom prst="rect">
            <a:avLst/>
          </a:prstGeom>
          <a:noFill/>
          <a:extLst>
            <a:ext uri="{909E8E84-426E-40DD-AFC4-6F175D3DCCD1}">
              <a14:hiddenFill xmlns:a14="http://schemas.microsoft.com/office/drawing/2010/main">
                <a:solidFill>
                  <a:srgbClr val="FFFFFF"/>
                </a:solidFill>
              </a14:hiddenFill>
            </a:ext>
          </a:extLst>
        </p:spPr>
      </p:pic>
      <p:sp>
        <p:nvSpPr>
          <p:cNvPr id="5" name="Footer Placeholder 4"/>
          <p:cNvSpPr>
            <a:spLocks noGrp="1"/>
          </p:cNvSpPr>
          <p:nvPr>
            <p:ph type="ftr" sz="quarter" idx="11"/>
          </p:nvPr>
        </p:nvSpPr>
        <p:spPr>
          <a:xfrm>
            <a:off x="762000" y="6356350"/>
            <a:ext cx="7312304" cy="365125"/>
          </a:xfrm>
        </p:spPr>
        <p:txBody>
          <a:bodyPr/>
          <a:lstStyle/>
          <a:p>
            <a:r>
              <a:rPr lang="en-US" dirty="0" smtClean="0"/>
              <a:t>© 2014 by Andrew Patchan Jr., United States of America.  All rights reserved.  No part of this guide may be reproduced in any form or by any electronic or mechanical means without written permission from the author.</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Determining the Report Message and Charge Paragraph </a:t>
            </a:r>
          </a:p>
        </p:txBody>
      </p:sp>
      <p:sp>
        <p:nvSpPr>
          <p:cNvPr id="3" name="Content Placeholder 2"/>
          <p:cNvSpPr>
            <a:spLocks noGrp="1"/>
          </p:cNvSpPr>
          <p:nvPr>
            <p:ph idx="1"/>
          </p:nvPr>
        </p:nvSpPr>
        <p:spPr/>
        <p:txBody>
          <a:bodyPr>
            <a:normAutofit lnSpcReduction="10000"/>
          </a:bodyPr>
          <a:lstStyle/>
          <a:p>
            <a:endParaRPr lang="en-US" dirty="0"/>
          </a:p>
          <a:p>
            <a:r>
              <a:rPr lang="en-US" dirty="0" smtClean="0"/>
              <a:t>As you proceed in this work, what message         or story line jumps out at you?</a:t>
            </a:r>
          </a:p>
          <a:p>
            <a:r>
              <a:rPr lang="en-US" dirty="0" smtClean="0"/>
              <a:t>Which are the strongest findings/elements and which are the weakest?</a:t>
            </a:r>
          </a:p>
          <a:p>
            <a:r>
              <a:rPr lang="en-US" dirty="0" smtClean="0"/>
              <a:t>What are the linkages between the findings</a:t>
            </a:r>
          </a:p>
          <a:p>
            <a:r>
              <a:rPr lang="en-US" dirty="0" smtClean="0"/>
              <a:t>Which points depend on others to make the case (which are primary versus supporting points)?</a:t>
            </a:r>
          </a:p>
          <a:p>
            <a:pPr marL="0" indent="0">
              <a:buNone/>
            </a:pPr>
            <a:endParaRPr lang="en-US" dirty="0" smtClean="0"/>
          </a:p>
          <a:p>
            <a:endParaRPr lang="en-US" dirty="0" smtClean="0"/>
          </a:p>
        </p:txBody>
      </p:sp>
      <p:sp>
        <p:nvSpPr>
          <p:cNvPr id="4" name="Slide Number Placeholder 3"/>
          <p:cNvSpPr>
            <a:spLocks noGrp="1"/>
          </p:cNvSpPr>
          <p:nvPr>
            <p:ph type="sldNum" sz="quarter" idx="12"/>
          </p:nvPr>
        </p:nvSpPr>
        <p:spPr/>
        <p:txBody>
          <a:bodyPr/>
          <a:lstStyle/>
          <a:p>
            <a:fld id="{98E28843-41A2-49B7-A69D-E178B4FA052C}" type="slidenum">
              <a:rPr lang="en-US" smtClean="0"/>
              <a:pPr/>
              <a:t>27</a:t>
            </a:fld>
            <a:endParaRPr lang="en-US" dirty="0"/>
          </a:p>
        </p:txBody>
      </p:sp>
      <p:pic>
        <p:nvPicPr>
          <p:cNvPr id="2050" name="Picture 2" descr="C:\Program Files\Microsoft Office\MEDIA\CAGCAT10\j0234687.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625740" y="1295400"/>
            <a:ext cx="1228725" cy="952500"/>
          </a:xfrm>
          <a:prstGeom prst="rect">
            <a:avLst/>
          </a:prstGeom>
          <a:noFill/>
          <a:extLst>
            <a:ext uri="{909E8E84-426E-40DD-AFC4-6F175D3DCCD1}">
              <a14:hiddenFill xmlns:a14="http://schemas.microsoft.com/office/drawing/2010/main">
                <a:solidFill>
                  <a:srgbClr val="FFFFFF"/>
                </a:solidFill>
              </a14:hiddenFill>
            </a:ext>
          </a:extLst>
        </p:spPr>
      </p:pic>
      <p:sp>
        <p:nvSpPr>
          <p:cNvPr id="5" name="Footer Placeholder 4"/>
          <p:cNvSpPr>
            <a:spLocks noGrp="1"/>
          </p:cNvSpPr>
          <p:nvPr>
            <p:ph type="ftr" sz="quarter" idx="11"/>
          </p:nvPr>
        </p:nvSpPr>
        <p:spPr>
          <a:xfrm>
            <a:off x="838200" y="6184272"/>
            <a:ext cx="5715000" cy="537204"/>
          </a:xfrm>
        </p:spPr>
        <p:txBody>
          <a:bodyPr/>
          <a:lstStyle/>
          <a:p>
            <a:r>
              <a:rPr lang="en-US" dirty="0" smtClean="0"/>
              <a:t>© 2014 by Andrew Patchan Jr., United States of America.  All rights reserved.  No part of this guide may be reproduced in any form or by any electronic or mechanical means without written permission from the author.</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p:spPr>
        <p:txBody>
          <a:bodyPr>
            <a:noAutofit/>
          </a:bodyPr>
          <a:lstStyle/>
          <a:p>
            <a:r>
              <a:rPr lang="en-US" sz="3200" dirty="0" smtClean="0"/>
              <a:t>Synthesizing the Main Points of the Findings Into a Report Message and </a:t>
            </a:r>
            <a:br>
              <a:rPr lang="en-US" sz="3200" dirty="0" smtClean="0"/>
            </a:br>
            <a:r>
              <a:rPr lang="en-US" sz="3200" dirty="0" smtClean="0"/>
              <a:t>Charge Paragraph (cont.)</a:t>
            </a:r>
            <a:endParaRPr lang="en-US" sz="3200"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Let’s Revisit the </a:t>
            </a:r>
            <a:r>
              <a:rPr lang="en-US" dirty="0" smtClean="0"/>
              <a:t>Previous Fully Developed </a:t>
            </a:r>
            <a:r>
              <a:rPr lang="en-US" dirty="0" smtClean="0"/>
              <a:t>Finding:</a:t>
            </a:r>
            <a:endParaRPr lang="en-US" dirty="0" smtClean="0"/>
          </a:p>
          <a:p>
            <a:pPr>
              <a:buNone/>
            </a:pPr>
            <a:r>
              <a:rPr lang="en-US" dirty="0" smtClean="0"/>
              <a:t>“Inventory Orders Are Not Adequately Managed to Minimize Out-of-Stock and Overstock Conditions” (condition-based with effect introduced)</a:t>
            </a:r>
          </a:p>
          <a:p>
            <a:r>
              <a:rPr lang="en-US" dirty="0" smtClean="0"/>
              <a:t>In </a:t>
            </a:r>
            <a:r>
              <a:rPr lang="en-US" dirty="0" smtClean="0"/>
              <a:t>60</a:t>
            </a:r>
            <a:r>
              <a:rPr lang="en-US" dirty="0" smtClean="0"/>
              <a:t> </a:t>
            </a:r>
            <a:r>
              <a:rPr lang="en-US" dirty="0" smtClean="0"/>
              <a:t>of the cases sampled, stock ordered was insufficient to meet customer orders - may lose the customer - Handbook 999.99 requires adequate stock to fill customer orders (condition, effect, and criteria)</a:t>
            </a:r>
          </a:p>
          <a:p>
            <a:r>
              <a:rPr lang="en-US" dirty="0" smtClean="0"/>
              <a:t>In </a:t>
            </a:r>
            <a:r>
              <a:rPr lang="en-US" dirty="0" smtClean="0"/>
              <a:t>20 of </a:t>
            </a:r>
            <a:r>
              <a:rPr lang="en-US" dirty="0" smtClean="0"/>
              <a:t>the cases, stock was excessive, which could increase program holding costs by several million dollars (condition and another effect)</a:t>
            </a:r>
          </a:p>
          <a:p>
            <a:r>
              <a:rPr lang="en-US" dirty="0" smtClean="0"/>
              <a:t>Stock Program information systems inadequately determined amount of stock to be ordered; the systems don’t use actual data, and the computer logic is from the 1970s (cause)</a:t>
            </a:r>
            <a:endParaRPr lang="en-US" dirty="0"/>
          </a:p>
        </p:txBody>
      </p:sp>
      <p:sp>
        <p:nvSpPr>
          <p:cNvPr id="4" name="Slide Number Placeholder 3"/>
          <p:cNvSpPr>
            <a:spLocks noGrp="1"/>
          </p:cNvSpPr>
          <p:nvPr>
            <p:ph type="sldNum" sz="quarter" idx="12"/>
          </p:nvPr>
        </p:nvSpPr>
        <p:spPr/>
        <p:txBody>
          <a:bodyPr/>
          <a:lstStyle/>
          <a:p>
            <a:fld id="{98E28843-41A2-49B7-A69D-E178B4FA052C}" type="slidenum">
              <a:rPr lang="en-US" smtClean="0"/>
              <a:pPr/>
              <a:t>28</a:t>
            </a:fld>
            <a:endParaRPr lang="en-US" dirty="0"/>
          </a:p>
        </p:txBody>
      </p:sp>
      <p:pic>
        <p:nvPicPr>
          <p:cNvPr id="3074" name="Picture 2" descr="C:\Program Files\Microsoft Office\MEDIA\CAGCAT10\j029917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72401" y="609600"/>
            <a:ext cx="1066800" cy="914400"/>
          </a:xfrm>
          <a:prstGeom prst="rect">
            <a:avLst/>
          </a:prstGeom>
          <a:noFill/>
          <a:extLst>
            <a:ext uri="{909E8E84-426E-40DD-AFC4-6F175D3DCCD1}">
              <a14:hiddenFill xmlns:a14="http://schemas.microsoft.com/office/drawing/2010/main">
                <a:solidFill>
                  <a:srgbClr val="FFFFFF"/>
                </a:solidFill>
              </a14:hiddenFill>
            </a:ext>
          </a:extLst>
        </p:spPr>
      </p:pic>
      <p:sp>
        <p:nvSpPr>
          <p:cNvPr id="5" name="Footer Placeholder 4"/>
          <p:cNvSpPr>
            <a:spLocks noGrp="1"/>
          </p:cNvSpPr>
          <p:nvPr>
            <p:ph type="ftr" sz="quarter" idx="11"/>
          </p:nvPr>
        </p:nvSpPr>
        <p:spPr>
          <a:xfrm>
            <a:off x="838200" y="6356350"/>
            <a:ext cx="7239000" cy="365125"/>
          </a:xfrm>
        </p:spPr>
        <p:txBody>
          <a:bodyPr/>
          <a:lstStyle/>
          <a:p>
            <a:r>
              <a:rPr lang="en-US" dirty="0" smtClean="0"/>
              <a:t>© 2014 by Andrew Patchan Jr., United States of America.  All rights reserved.  No part of this guide may be reproduced in any form or by any electronic or mechanical means without written permission from the author.</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Synthesizing the Main Points of the Findings Into a Report Message and Charge Paragraph (cont.)</a:t>
            </a:r>
            <a:endParaRPr lang="en-US" sz="3200" dirty="0"/>
          </a:p>
        </p:txBody>
      </p:sp>
      <p:sp>
        <p:nvSpPr>
          <p:cNvPr id="3" name="Content Placeholder 2"/>
          <p:cNvSpPr>
            <a:spLocks noGrp="1"/>
          </p:cNvSpPr>
          <p:nvPr>
            <p:ph idx="1"/>
          </p:nvPr>
        </p:nvSpPr>
        <p:spPr/>
        <p:txBody>
          <a:bodyPr>
            <a:normAutofit fontScale="92500"/>
          </a:bodyPr>
          <a:lstStyle/>
          <a:p>
            <a:pPr>
              <a:buNone/>
            </a:pPr>
            <a:r>
              <a:rPr lang="en-US" dirty="0"/>
              <a:t>L</a:t>
            </a:r>
            <a:r>
              <a:rPr lang="en-US" dirty="0" smtClean="0"/>
              <a:t>et’s assume another team member has identified an additional finding about </a:t>
            </a:r>
            <a:r>
              <a:rPr lang="en-US" dirty="0" smtClean="0"/>
              <a:t>problems with a </a:t>
            </a:r>
            <a:r>
              <a:rPr lang="en-US" dirty="0" smtClean="0"/>
              <a:t>new computer system under development to replace the old 1970s inventory management system and improve the </a:t>
            </a:r>
            <a:r>
              <a:rPr lang="en-US" dirty="0" smtClean="0"/>
              <a:t>ordering of adequate stock</a:t>
            </a:r>
            <a:r>
              <a:rPr lang="en-US" dirty="0" smtClean="0"/>
              <a:t>.  </a:t>
            </a:r>
            <a:endParaRPr lang="en-US" dirty="0" smtClean="0"/>
          </a:p>
          <a:p>
            <a:pPr>
              <a:buNone/>
            </a:pPr>
            <a:r>
              <a:rPr lang="en-US" dirty="0" smtClean="0"/>
              <a:t>You’ll need to integrate this additional finding into your Charge Paragraph and in conjunction with your previous finding about problems with the stock program.</a:t>
            </a:r>
          </a:p>
          <a:p>
            <a:pPr>
              <a:buNone/>
            </a:pPr>
            <a:endParaRPr lang="en-US" dirty="0" smtClean="0"/>
          </a:p>
        </p:txBody>
      </p:sp>
      <p:sp>
        <p:nvSpPr>
          <p:cNvPr id="4" name="Slide Number Placeholder 3"/>
          <p:cNvSpPr>
            <a:spLocks noGrp="1"/>
          </p:cNvSpPr>
          <p:nvPr>
            <p:ph type="sldNum" sz="quarter" idx="12"/>
          </p:nvPr>
        </p:nvSpPr>
        <p:spPr/>
        <p:txBody>
          <a:bodyPr/>
          <a:lstStyle/>
          <a:p>
            <a:fld id="{98E28843-41A2-49B7-A69D-E178B4FA052C}" type="slidenum">
              <a:rPr lang="en-US" smtClean="0"/>
              <a:pPr/>
              <a:t>29</a:t>
            </a:fld>
            <a:endParaRPr lang="en-US" dirty="0"/>
          </a:p>
        </p:txBody>
      </p:sp>
      <p:sp>
        <p:nvSpPr>
          <p:cNvPr id="9" name="Footer Placeholder 8"/>
          <p:cNvSpPr>
            <a:spLocks noGrp="1"/>
          </p:cNvSpPr>
          <p:nvPr>
            <p:ph type="ftr" sz="quarter" idx="11"/>
          </p:nvPr>
        </p:nvSpPr>
        <p:spPr>
          <a:xfrm>
            <a:off x="838200" y="6240782"/>
            <a:ext cx="5181600" cy="480693"/>
          </a:xfrm>
        </p:spPr>
        <p:txBody>
          <a:bodyPr/>
          <a:lstStyle/>
          <a:p>
            <a:r>
              <a:rPr lang="en-US" dirty="0" smtClean="0"/>
              <a:t>© 2014 by Andrew Patchan Jr., United States of America.  All rights reserved.  No part of this guide may be reproduced in any form or by any electronic or mechanical means without written permission from the author.</a:t>
            </a:r>
            <a:endParaRPr lang="en-US" dirty="0"/>
          </a:p>
        </p:txBody>
      </p:sp>
      <p:pic>
        <p:nvPicPr>
          <p:cNvPr id="1026" name="Picture 2" descr="C:\Program Files (x86)\Microsoft Office\MEDIA\CAGCAT10\j0233018.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24600" y="5361313"/>
            <a:ext cx="1676400" cy="1371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The Challenge of Report Writing</a:t>
            </a:r>
            <a:endParaRPr lang="en-US" sz="4000" dirty="0"/>
          </a:p>
        </p:txBody>
      </p:sp>
      <p:sp>
        <p:nvSpPr>
          <p:cNvPr id="3" name="Content Placeholder 2"/>
          <p:cNvSpPr>
            <a:spLocks noGrp="1"/>
          </p:cNvSpPr>
          <p:nvPr>
            <p:ph idx="1"/>
          </p:nvPr>
        </p:nvSpPr>
        <p:spPr/>
        <p:txBody>
          <a:bodyPr>
            <a:normAutofit/>
          </a:bodyPr>
          <a:lstStyle/>
          <a:p>
            <a:endParaRPr lang="en-US" sz="2800" dirty="0" smtClean="0"/>
          </a:p>
          <a:p>
            <a:r>
              <a:rPr lang="en-US" sz="2800" dirty="0" smtClean="0"/>
              <a:t>Focus of audits/evaluations is on the fieldwork – identifying and developing findings</a:t>
            </a:r>
          </a:p>
          <a:p>
            <a:r>
              <a:rPr lang="en-US" sz="2800" dirty="0" smtClean="0"/>
              <a:t>Report Drafting and fieldwork require different skill sets </a:t>
            </a:r>
          </a:p>
          <a:p>
            <a:r>
              <a:rPr lang="en-US" sz="2800" dirty="0" smtClean="0"/>
              <a:t>Lots of revisions by Managers</a:t>
            </a:r>
          </a:p>
        </p:txBody>
      </p:sp>
      <p:sp>
        <p:nvSpPr>
          <p:cNvPr id="4" name="Slide Number Placeholder 3"/>
          <p:cNvSpPr>
            <a:spLocks noGrp="1"/>
          </p:cNvSpPr>
          <p:nvPr>
            <p:ph type="sldNum" sz="quarter" idx="12"/>
          </p:nvPr>
        </p:nvSpPr>
        <p:spPr/>
        <p:txBody>
          <a:bodyPr/>
          <a:lstStyle/>
          <a:p>
            <a:fld id="{98E28843-41A2-49B7-A69D-E178B4FA052C}" type="slidenum">
              <a:rPr lang="en-US" smtClean="0"/>
              <a:pPr/>
              <a:t>3</a:t>
            </a:fld>
            <a:endParaRPr lang="en-US" dirty="0"/>
          </a:p>
        </p:txBody>
      </p:sp>
      <p:pic>
        <p:nvPicPr>
          <p:cNvPr id="3075" name="Picture 3"/>
          <p:cNvPicPr>
            <a:picLocks noChangeAspect="1" noChangeArrowheads="1"/>
          </p:cNvPicPr>
          <p:nvPr/>
        </p:nvPicPr>
        <p:blipFill>
          <a:blip r:embed="rId2" cstate="print"/>
          <a:srcRect/>
          <a:stretch>
            <a:fillRect/>
          </a:stretch>
        </p:blipFill>
        <p:spPr bwMode="auto">
          <a:xfrm>
            <a:off x="7848600" y="838200"/>
            <a:ext cx="914400" cy="885825"/>
          </a:xfrm>
          <a:prstGeom prst="rect">
            <a:avLst/>
          </a:prstGeom>
          <a:noFill/>
          <a:ln w="9525">
            <a:noFill/>
            <a:miter lim="800000"/>
            <a:headEnd/>
            <a:tailEnd/>
          </a:ln>
          <a:effectLst/>
        </p:spPr>
      </p:pic>
      <p:pic>
        <p:nvPicPr>
          <p:cNvPr id="3076" name="Picture 4"/>
          <p:cNvPicPr>
            <a:picLocks noChangeAspect="1" noChangeArrowheads="1"/>
          </p:cNvPicPr>
          <p:nvPr/>
        </p:nvPicPr>
        <p:blipFill>
          <a:blip r:embed="rId3" cstate="print"/>
          <a:srcRect/>
          <a:stretch>
            <a:fillRect/>
          </a:stretch>
        </p:blipFill>
        <p:spPr bwMode="auto">
          <a:xfrm>
            <a:off x="6477000" y="4419600"/>
            <a:ext cx="1657350" cy="1143000"/>
          </a:xfrm>
          <a:prstGeom prst="rect">
            <a:avLst/>
          </a:prstGeom>
          <a:noFill/>
          <a:ln w="9525">
            <a:noFill/>
            <a:miter lim="800000"/>
            <a:headEnd/>
            <a:tailEnd/>
          </a:ln>
          <a:effectLst/>
        </p:spPr>
      </p:pic>
      <p:sp>
        <p:nvSpPr>
          <p:cNvPr id="5" name="Footer Placeholder 4"/>
          <p:cNvSpPr>
            <a:spLocks noGrp="1"/>
          </p:cNvSpPr>
          <p:nvPr>
            <p:ph type="ftr" sz="quarter" idx="11"/>
          </p:nvPr>
        </p:nvSpPr>
        <p:spPr>
          <a:xfrm>
            <a:off x="838200" y="6248400"/>
            <a:ext cx="5638800" cy="473075"/>
          </a:xfrm>
        </p:spPr>
        <p:txBody>
          <a:bodyPr/>
          <a:lstStyle/>
          <a:p>
            <a:r>
              <a:rPr lang="en-US" dirty="0" smtClean="0"/>
              <a:t>© 2014 by Andrew Patchan Jr., United States of America.  All rights reserved.  No part of this guide may be reproduced in any form or by any electronic or mechanical means without written permission from the author.</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Synthesizing the Main Points of the Findings Into a Report Message and Charge Paragraph (cont.)</a:t>
            </a:r>
            <a:endParaRPr lang="en-US" sz="3200" dirty="0"/>
          </a:p>
        </p:txBody>
      </p:sp>
      <p:sp>
        <p:nvSpPr>
          <p:cNvPr id="3" name="Content Placeholder 2"/>
          <p:cNvSpPr>
            <a:spLocks noGrp="1"/>
          </p:cNvSpPr>
          <p:nvPr>
            <p:ph idx="1"/>
          </p:nvPr>
        </p:nvSpPr>
        <p:spPr/>
        <p:txBody>
          <a:bodyPr/>
          <a:lstStyle/>
          <a:p>
            <a:pPr>
              <a:buNone/>
            </a:pPr>
            <a:r>
              <a:rPr lang="en-US" dirty="0" smtClean="0"/>
              <a:t>How do you then craft these points together in one report charge paragraph?</a:t>
            </a:r>
          </a:p>
          <a:p>
            <a:pPr>
              <a:buFont typeface="Wingdings" pitchFamily="2" charset="2"/>
              <a:buChar char="Ø"/>
            </a:pPr>
            <a:r>
              <a:rPr lang="en-US" dirty="0" smtClean="0"/>
              <a:t>	Logical ordering of the points?</a:t>
            </a:r>
          </a:p>
          <a:p>
            <a:pPr>
              <a:buFont typeface="Wingdings" pitchFamily="2" charset="2"/>
              <a:buChar char="Ø"/>
            </a:pPr>
            <a:r>
              <a:rPr lang="en-US" dirty="0" smtClean="0"/>
              <a:t> 	Flowing story?</a:t>
            </a:r>
          </a:p>
          <a:p>
            <a:pPr>
              <a:buFont typeface="Wingdings" pitchFamily="2" charset="2"/>
              <a:buChar char="Ø"/>
            </a:pPr>
            <a:r>
              <a:rPr lang="en-US" dirty="0" smtClean="0"/>
              <a:t>      Unified message?</a:t>
            </a:r>
          </a:p>
        </p:txBody>
      </p:sp>
      <p:sp>
        <p:nvSpPr>
          <p:cNvPr id="4" name="Slide Number Placeholder 3"/>
          <p:cNvSpPr>
            <a:spLocks noGrp="1"/>
          </p:cNvSpPr>
          <p:nvPr>
            <p:ph type="sldNum" sz="quarter" idx="12"/>
          </p:nvPr>
        </p:nvSpPr>
        <p:spPr/>
        <p:txBody>
          <a:bodyPr/>
          <a:lstStyle/>
          <a:p>
            <a:fld id="{98E28843-41A2-49B7-A69D-E178B4FA052C}" type="slidenum">
              <a:rPr lang="en-US" smtClean="0"/>
              <a:pPr/>
              <a:t>30</a:t>
            </a:fld>
            <a:endParaRPr lang="en-US" dirty="0"/>
          </a:p>
        </p:txBody>
      </p:sp>
      <p:pic>
        <p:nvPicPr>
          <p:cNvPr id="9219" name="Picture 3" descr="C:\Program Files\Microsoft Office\MEDIA\CAGCAT10\j0234687.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4038600"/>
            <a:ext cx="1752600" cy="1600200"/>
          </a:xfrm>
          <a:prstGeom prst="rect">
            <a:avLst/>
          </a:prstGeom>
          <a:noFill/>
          <a:extLst>
            <a:ext uri="{909E8E84-426E-40DD-AFC4-6F175D3DCCD1}">
              <a14:hiddenFill xmlns:a14="http://schemas.microsoft.com/office/drawing/2010/main">
                <a:solidFill>
                  <a:srgbClr val="FFFFFF"/>
                </a:solidFill>
              </a14:hiddenFill>
            </a:ext>
          </a:extLst>
        </p:spPr>
      </p:pic>
      <p:sp>
        <p:nvSpPr>
          <p:cNvPr id="5" name="Footer Placeholder 4"/>
          <p:cNvSpPr>
            <a:spLocks noGrp="1"/>
          </p:cNvSpPr>
          <p:nvPr>
            <p:ph type="ftr" sz="quarter" idx="11"/>
          </p:nvPr>
        </p:nvSpPr>
        <p:spPr>
          <a:xfrm>
            <a:off x="457200" y="6172200"/>
            <a:ext cx="5562600" cy="549275"/>
          </a:xfrm>
        </p:spPr>
        <p:txBody>
          <a:bodyPr/>
          <a:lstStyle/>
          <a:p>
            <a:r>
              <a:rPr lang="en-US" dirty="0" smtClean="0"/>
              <a:t>© 2014 by Andrew Patchan Jr., United States of America.  All rights reserved.  No part of this guide may be reproduced in any form or by any electronic or mechanical means without written permission from the author.</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p:spPr>
        <p:txBody>
          <a:bodyPr>
            <a:noAutofit/>
          </a:bodyPr>
          <a:lstStyle/>
          <a:p>
            <a:r>
              <a:rPr lang="en-US" sz="3200" dirty="0" smtClean="0"/>
              <a:t>Synthesizing the Main Points of the Findings Into a Report Message and Charge Paragraph (cont.)</a:t>
            </a:r>
            <a:endParaRPr lang="en-US" sz="3200" dirty="0"/>
          </a:p>
        </p:txBody>
      </p:sp>
      <p:sp>
        <p:nvSpPr>
          <p:cNvPr id="3" name="Content Placeholder 2"/>
          <p:cNvSpPr>
            <a:spLocks noGrp="1"/>
          </p:cNvSpPr>
          <p:nvPr>
            <p:ph idx="1"/>
          </p:nvPr>
        </p:nvSpPr>
        <p:spPr/>
        <p:txBody>
          <a:bodyPr>
            <a:normAutofit fontScale="62500" lnSpcReduction="20000"/>
          </a:bodyPr>
          <a:lstStyle/>
          <a:p>
            <a:pPr>
              <a:buNone/>
            </a:pPr>
            <a:r>
              <a:rPr lang="en-US" dirty="0" smtClean="0"/>
              <a:t>Example of Report Charge Paragraph with Combined Report Message </a:t>
            </a:r>
          </a:p>
          <a:p>
            <a:pPr>
              <a:buNone/>
            </a:pPr>
            <a:endParaRPr lang="en-US" dirty="0"/>
          </a:p>
          <a:p>
            <a:pPr>
              <a:buNone/>
            </a:pPr>
            <a:r>
              <a:rPr lang="en-US" dirty="0" smtClean="0"/>
              <a:t>“Inventory Orders Are Not Adequately Managed to Minimize Out-of-Stock </a:t>
            </a:r>
            <a:r>
              <a:rPr lang="en-US" dirty="0"/>
              <a:t>and Overstock </a:t>
            </a:r>
            <a:r>
              <a:rPr lang="en-US" dirty="0" smtClean="0"/>
              <a:t>Conditions”</a:t>
            </a:r>
          </a:p>
          <a:p>
            <a:pPr>
              <a:buFont typeface="Wingdings" pitchFamily="2" charset="2"/>
              <a:buChar char="§"/>
            </a:pPr>
            <a:r>
              <a:rPr lang="en-US" dirty="0" smtClean="0"/>
              <a:t>In </a:t>
            </a:r>
            <a:r>
              <a:rPr lang="en-US" dirty="0" smtClean="0"/>
              <a:t>80 </a:t>
            </a:r>
            <a:r>
              <a:rPr lang="en-US" dirty="0" smtClean="0"/>
              <a:t>of the cases, ordered amounts was not sufficient to meet customer orders</a:t>
            </a:r>
          </a:p>
          <a:p>
            <a:pPr>
              <a:buFont typeface="Wingdings" pitchFamily="2" charset="2"/>
              <a:buChar char="§"/>
            </a:pPr>
            <a:r>
              <a:rPr lang="en-US" dirty="0" smtClean="0"/>
              <a:t>In </a:t>
            </a:r>
            <a:r>
              <a:rPr lang="en-US" dirty="0" smtClean="0"/>
              <a:t>20 </a:t>
            </a:r>
            <a:r>
              <a:rPr lang="en-US" dirty="0" smtClean="0"/>
              <a:t>of the cases, excess stock was ordered, increasing holding costs by several million dollars.</a:t>
            </a:r>
          </a:p>
          <a:p>
            <a:pPr>
              <a:buFont typeface="Wingdings" pitchFamily="2" charset="2"/>
              <a:buChar char="§"/>
            </a:pPr>
            <a:r>
              <a:rPr lang="en-US" dirty="0" smtClean="0"/>
              <a:t>The 1970s stock program computer system contributes to this problem by relying on older methods for determining amount of stock to be </a:t>
            </a:r>
            <a:r>
              <a:rPr lang="en-US" dirty="0" smtClean="0"/>
              <a:t>ordered (</a:t>
            </a:r>
            <a:r>
              <a:rPr lang="en-US" b="1" i="1" dirty="0" smtClean="0"/>
              <a:t>cause links to the additional finding</a:t>
            </a:r>
            <a:r>
              <a:rPr lang="en-US" dirty="0" smtClean="0"/>
              <a:t>)</a:t>
            </a:r>
            <a:endParaRPr lang="en-US" dirty="0" smtClean="0"/>
          </a:p>
          <a:p>
            <a:pPr>
              <a:buFont typeface="Wingdings" pitchFamily="2" charset="2"/>
              <a:buChar char="§"/>
            </a:pPr>
            <a:r>
              <a:rPr lang="en-US" dirty="0" smtClean="0"/>
              <a:t>Officials are developing a new replacement information system to better order optimal stock amounts, but the system is already undergoing design before all requirements have been detailed.</a:t>
            </a:r>
          </a:p>
          <a:p>
            <a:pPr>
              <a:buFont typeface="Wingdings" pitchFamily="2" charset="2"/>
              <a:buChar char="§"/>
            </a:pPr>
            <a:r>
              <a:rPr lang="en-US" dirty="0" smtClean="0"/>
              <a:t>Making additional changes after the system is designed could result in costly retrofits.</a:t>
            </a:r>
          </a:p>
          <a:p>
            <a:pPr>
              <a:buNone/>
            </a:pPr>
            <a:endParaRPr lang="en-US" dirty="0" smtClean="0"/>
          </a:p>
          <a:p>
            <a:pPr>
              <a:buNone/>
            </a:pPr>
            <a:endParaRPr lang="en-US" dirty="0"/>
          </a:p>
        </p:txBody>
      </p:sp>
      <p:sp>
        <p:nvSpPr>
          <p:cNvPr id="4" name="Slide Number Placeholder 3"/>
          <p:cNvSpPr>
            <a:spLocks noGrp="1"/>
          </p:cNvSpPr>
          <p:nvPr>
            <p:ph type="sldNum" sz="quarter" idx="12"/>
          </p:nvPr>
        </p:nvSpPr>
        <p:spPr/>
        <p:txBody>
          <a:bodyPr/>
          <a:lstStyle/>
          <a:p>
            <a:fld id="{98E28843-41A2-49B7-A69D-E178B4FA052C}" type="slidenum">
              <a:rPr lang="en-US" smtClean="0"/>
              <a:pPr/>
              <a:t>31</a:t>
            </a:fld>
            <a:endParaRPr lang="en-US" dirty="0"/>
          </a:p>
        </p:txBody>
      </p:sp>
      <p:pic>
        <p:nvPicPr>
          <p:cNvPr id="10242" name="Picture 2" descr="C:\Program Files\Microsoft Office\MEDIA\CAGCAT10\j030295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5791200"/>
            <a:ext cx="1143000" cy="990600"/>
          </a:xfrm>
          <a:prstGeom prst="rect">
            <a:avLst/>
          </a:prstGeom>
          <a:noFill/>
          <a:extLst>
            <a:ext uri="{909E8E84-426E-40DD-AFC4-6F175D3DCCD1}">
              <a14:hiddenFill xmlns:a14="http://schemas.microsoft.com/office/drawing/2010/main">
                <a:solidFill>
                  <a:srgbClr val="FFFFFF"/>
                </a:solidFill>
              </a14:hiddenFill>
            </a:ext>
          </a:extLst>
        </p:spPr>
      </p:pic>
      <p:sp>
        <p:nvSpPr>
          <p:cNvPr id="5" name="Footer Placeholder 4"/>
          <p:cNvSpPr>
            <a:spLocks noGrp="1"/>
          </p:cNvSpPr>
          <p:nvPr>
            <p:ph type="ftr" sz="quarter" idx="11"/>
          </p:nvPr>
        </p:nvSpPr>
        <p:spPr>
          <a:xfrm>
            <a:off x="609600" y="6172200"/>
            <a:ext cx="5410200" cy="549275"/>
          </a:xfrm>
        </p:spPr>
        <p:txBody>
          <a:bodyPr/>
          <a:lstStyle/>
          <a:p>
            <a:r>
              <a:rPr lang="en-US" dirty="0" smtClean="0"/>
              <a:t>© 2014 by Andrew Patchan Jr., United States of America.  All rights reserved.  No part of this guide may be reproduced in any form or by any electronic or mechanical means without written permission from the author.</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DRAFTING REPORT SECTIONS FROM THE COMBINED REPORT MESSAGE AND CHARGE PARAGRAPH</a:t>
            </a:r>
            <a:endParaRPr lang="en-US" sz="3200" dirty="0"/>
          </a:p>
        </p:txBody>
      </p:sp>
      <p:sp>
        <p:nvSpPr>
          <p:cNvPr id="3" name="Content Placeholder 2"/>
          <p:cNvSpPr>
            <a:spLocks noGrp="1"/>
          </p:cNvSpPr>
          <p:nvPr>
            <p:ph idx="1"/>
          </p:nvPr>
        </p:nvSpPr>
        <p:spPr/>
        <p:txBody>
          <a:bodyPr>
            <a:normAutofit fontScale="70000" lnSpcReduction="20000"/>
          </a:bodyPr>
          <a:lstStyle/>
          <a:p>
            <a:r>
              <a:rPr lang="en-US" dirty="0" smtClean="0"/>
              <a:t>Once you have determined the main points of each finding and ordered/flowed them in a report message/charge paragraph, you have accomplished Phase 1 of Report Drafting</a:t>
            </a:r>
          </a:p>
          <a:p>
            <a:endParaRPr lang="en-US" dirty="0" smtClean="0"/>
          </a:p>
          <a:p>
            <a:r>
              <a:rPr lang="en-US" dirty="0" smtClean="0"/>
              <a:t>Phase 2 is the actual “pen to paper” (finger to keyboard) of fleshing out the details of each point of your report                message/charge paragraph</a:t>
            </a:r>
          </a:p>
          <a:p>
            <a:r>
              <a:rPr lang="en-US" dirty="0" smtClean="0"/>
              <a:t>It cannot be over-emphasized how important completion of      Phase 1 and the prior steps we discussed is prior to detailed report drafting, or else you will waste time drafting multiple different versions trying to pitch findings in different ways, and relating different findings to each other in various combinations.</a:t>
            </a:r>
          </a:p>
          <a:p>
            <a:r>
              <a:rPr lang="en-US" dirty="0" smtClean="0"/>
              <a:t>If Phase 1 is completed well, Phase 2 can actually be the easier part of the drafting process.</a:t>
            </a:r>
            <a:endParaRPr lang="en-US" dirty="0"/>
          </a:p>
        </p:txBody>
      </p:sp>
      <p:sp>
        <p:nvSpPr>
          <p:cNvPr id="4" name="Slide Number Placeholder 3"/>
          <p:cNvSpPr>
            <a:spLocks noGrp="1"/>
          </p:cNvSpPr>
          <p:nvPr>
            <p:ph type="sldNum" sz="quarter" idx="12"/>
          </p:nvPr>
        </p:nvSpPr>
        <p:spPr/>
        <p:txBody>
          <a:bodyPr/>
          <a:lstStyle/>
          <a:p>
            <a:fld id="{98E28843-41A2-49B7-A69D-E178B4FA052C}" type="slidenum">
              <a:rPr lang="en-US" smtClean="0"/>
              <a:pPr/>
              <a:t>32</a:t>
            </a:fld>
            <a:endParaRPr lang="en-US" dirty="0"/>
          </a:p>
        </p:txBody>
      </p:sp>
      <p:grpSp>
        <p:nvGrpSpPr>
          <p:cNvPr id="5" name="Group 2"/>
          <p:cNvGrpSpPr>
            <a:grpSpLocks/>
          </p:cNvGrpSpPr>
          <p:nvPr/>
        </p:nvGrpSpPr>
        <p:grpSpPr bwMode="auto">
          <a:xfrm>
            <a:off x="6934200" y="2133600"/>
            <a:ext cx="1475280" cy="670273"/>
            <a:chOff x="1824" y="633"/>
            <a:chExt cx="2834" cy="2849"/>
          </a:xfrm>
        </p:grpSpPr>
        <p:sp>
          <p:nvSpPr>
            <p:cNvPr id="6" name="Puzzle3"/>
            <p:cNvSpPr>
              <a:spLocks noEditPoints="1" noChangeArrowheads="1"/>
            </p:cNvSpPr>
            <p:nvPr/>
          </p:nvSpPr>
          <p:spPr bwMode="auto">
            <a:xfrm>
              <a:off x="3204" y="633"/>
              <a:ext cx="1114" cy="1514"/>
            </a:xfrm>
            <a:custGeom>
              <a:avLst/>
              <a:gdLst>
                <a:gd name="T0" fmla="*/ 10391 w 21600"/>
                <a:gd name="T1" fmla="*/ 15806 h 21600"/>
                <a:gd name="T2" fmla="*/ 20551 w 21600"/>
                <a:gd name="T3" fmla="*/ 21088 h 21600"/>
                <a:gd name="T4" fmla="*/ 13180 w 21600"/>
                <a:gd name="T5" fmla="*/ 13801 h 21600"/>
                <a:gd name="T6" fmla="*/ 20551 w 21600"/>
                <a:gd name="T7" fmla="*/ 7025 h 21600"/>
                <a:gd name="T8" fmla="*/ 10500 w 21600"/>
                <a:gd name="T9" fmla="*/ 52 h 21600"/>
                <a:gd name="T10" fmla="*/ 692 w 21600"/>
                <a:gd name="T11" fmla="*/ 6802 h 21600"/>
                <a:gd name="T12" fmla="*/ 8064 w 21600"/>
                <a:gd name="T13" fmla="*/ 13526 h 21600"/>
                <a:gd name="T14" fmla="*/ 692 w 21600"/>
                <a:gd name="T15" fmla="*/ 21088 h 21600"/>
                <a:gd name="T16" fmla="*/ 2273 w 21600"/>
                <a:gd name="T17" fmla="*/ 7719 h 21600"/>
                <a:gd name="T18" fmla="*/ 19149 w 21600"/>
                <a:gd name="T19" fmla="*/ 202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6625" y="20892"/>
                  </a:moveTo>
                  <a:lnTo>
                    <a:pt x="7105" y="21023"/>
                  </a:lnTo>
                  <a:lnTo>
                    <a:pt x="7513" y="21088"/>
                  </a:lnTo>
                  <a:lnTo>
                    <a:pt x="7922" y="21115"/>
                  </a:lnTo>
                  <a:lnTo>
                    <a:pt x="8242" y="21115"/>
                  </a:lnTo>
                  <a:lnTo>
                    <a:pt x="8544" y="21062"/>
                  </a:lnTo>
                  <a:lnTo>
                    <a:pt x="8810" y="20997"/>
                  </a:lnTo>
                  <a:lnTo>
                    <a:pt x="9023" y="20892"/>
                  </a:lnTo>
                  <a:lnTo>
                    <a:pt x="9148" y="20761"/>
                  </a:lnTo>
                  <a:lnTo>
                    <a:pt x="9290" y="20616"/>
                  </a:lnTo>
                  <a:lnTo>
                    <a:pt x="9361" y="20459"/>
                  </a:lnTo>
                  <a:lnTo>
                    <a:pt x="9396" y="20289"/>
                  </a:lnTo>
                  <a:lnTo>
                    <a:pt x="9396" y="20092"/>
                  </a:lnTo>
                  <a:lnTo>
                    <a:pt x="9325" y="19909"/>
                  </a:lnTo>
                  <a:lnTo>
                    <a:pt x="9219" y="19738"/>
                  </a:lnTo>
                  <a:lnTo>
                    <a:pt x="9094" y="19555"/>
                  </a:lnTo>
                  <a:lnTo>
                    <a:pt x="8917" y="19384"/>
                  </a:lnTo>
                  <a:lnTo>
                    <a:pt x="8650" y="19162"/>
                  </a:lnTo>
                  <a:lnTo>
                    <a:pt x="8437" y="18900"/>
                  </a:lnTo>
                  <a:lnTo>
                    <a:pt x="8277" y="18624"/>
                  </a:lnTo>
                  <a:lnTo>
                    <a:pt x="8135" y="18349"/>
                  </a:lnTo>
                  <a:lnTo>
                    <a:pt x="8028" y="18048"/>
                  </a:lnTo>
                  <a:lnTo>
                    <a:pt x="7993" y="17746"/>
                  </a:lnTo>
                  <a:lnTo>
                    <a:pt x="7993" y="17471"/>
                  </a:lnTo>
                  <a:lnTo>
                    <a:pt x="8028" y="17169"/>
                  </a:lnTo>
                  <a:lnTo>
                    <a:pt x="8135" y="16920"/>
                  </a:lnTo>
                  <a:lnTo>
                    <a:pt x="8277" y="16671"/>
                  </a:lnTo>
                  <a:lnTo>
                    <a:pt x="8366" y="16540"/>
                  </a:lnTo>
                  <a:lnTo>
                    <a:pt x="8473" y="16409"/>
                  </a:lnTo>
                  <a:lnTo>
                    <a:pt x="8615" y="16317"/>
                  </a:lnTo>
                  <a:lnTo>
                    <a:pt x="8739" y="16213"/>
                  </a:lnTo>
                  <a:lnTo>
                    <a:pt x="8881" y="16134"/>
                  </a:lnTo>
                  <a:lnTo>
                    <a:pt x="9059" y="16055"/>
                  </a:lnTo>
                  <a:lnTo>
                    <a:pt x="9254" y="15990"/>
                  </a:lnTo>
                  <a:lnTo>
                    <a:pt x="9432" y="15911"/>
                  </a:lnTo>
                  <a:lnTo>
                    <a:pt x="9663" y="15885"/>
                  </a:lnTo>
                  <a:lnTo>
                    <a:pt x="9876" y="15833"/>
                  </a:lnTo>
                  <a:lnTo>
                    <a:pt x="10142" y="15806"/>
                  </a:lnTo>
                  <a:lnTo>
                    <a:pt x="10391" y="15806"/>
                  </a:lnTo>
                  <a:lnTo>
                    <a:pt x="10728" y="15806"/>
                  </a:lnTo>
                  <a:lnTo>
                    <a:pt x="10995" y="15806"/>
                  </a:lnTo>
                  <a:lnTo>
                    <a:pt x="11279" y="15833"/>
                  </a:lnTo>
                  <a:lnTo>
                    <a:pt x="11546" y="15885"/>
                  </a:lnTo>
                  <a:lnTo>
                    <a:pt x="11776" y="15937"/>
                  </a:lnTo>
                  <a:lnTo>
                    <a:pt x="12025" y="15990"/>
                  </a:lnTo>
                  <a:lnTo>
                    <a:pt x="12221" y="16055"/>
                  </a:lnTo>
                  <a:lnTo>
                    <a:pt x="12434" y="16134"/>
                  </a:lnTo>
                  <a:lnTo>
                    <a:pt x="12611" y="16213"/>
                  </a:lnTo>
                  <a:lnTo>
                    <a:pt x="12771" y="16317"/>
                  </a:lnTo>
                  <a:lnTo>
                    <a:pt x="12913" y="16409"/>
                  </a:lnTo>
                  <a:lnTo>
                    <a:pt x="13038" y="16514"/>
                  </a:lnTo>
                  <a:lnTo>
                    <a:pt x="13251" y="16737"/>
                  </a:lnTo>
                  <a:lnTo>
                    <a:pt x="13428" y="16986"/>
                  </a:lnTo>
                  <a:lnTo>
                    <a:pt x="13517" y="17248"/>
                  </a:lnTo>
                  <a:lnTo>
                    <a:pt x="13588" y="17523"/>
                  </a:lnTo>
                  <a:lnTo>
                    <a:pt x="13588" y="17799"/>
                  </a:lnTo>
                  <a:lnTo>
                    <a:pt x="13517" y="18074"/>
                  </a:lnTo>
                  <a:lnTo>
                    <a:pt x="13428" y="18323"/>
                  </a:lnTo>
                  <a:lnTo>
                    <a:pt x="13286" y="18572"/>
                  </a:lnTo>
                  <a:lnTo>
                    <a:pt x="13109" y="18808"/>
                  </a:lnTo>
                  <a:lnTo>
                    <a:pt x="12878" y="19031"/>
                  </a:lnTo>
                  <a:lnTo>
                    <a:pt x="12434" y="19411"/>
                  </a:lnTo>
                  <a:lnTo>
                    <a:pt x="12132" y="19738"/>
                  </a:lnTo>
                  <a:lnTo>
                    <a:pt x="12025" y="19856"/>
                  </a:lnTo>
                  <a:lnTo>
                    <a:pt x="11919" y="20014"/>
                  </a:lnTo>
                  <a:lnTo>
                    <a:pt x="11883" y="20132"/>
                  </a:lnTo>
                  <a:lnTo>
                    <a:pt x="11883" y="20263"/>
                  </a:lnTo>
                  <a:lnTo>
                    <a:pt x="11883" y="20394"/>
                  </a:lnTo>
                  <a:lnTo>
                    <a:pt x="11954" y="20485"/>
                  </a:lnTo>
                  <a:lnTo>
                    <a:pt x="12061" y="20590"/>
                  </a:lnTo>
                  <a:lnTo>
                    <a:pt x="12185" y="20695"/>
                  </a:lnTo>
                  <a:lnTo>
                    <a:pt x="12327" y="20787"/>
                  </a:lnTo>
                  <a:lnTo>
                    <a:pt x="12540" y="20892"/>
                  </a:lnTo>
                  <a:lnTo>
                    <a:pt x="12771" y="20997"/>
                  </a:lnTo>
                  <a:lnTo>
                    <a:pt x="13073" y="21088"/>
                  </a:lnTo>
                  <a:lnTo>
                    <a:pt x="13428" y="21193"/>
                  </a:lnTo>
                  <a:lnTo>
                    <a:pt x="13873" y="21298"/>
                  </a:lnTo>
                  <a:lnTo>
                    <a:pt x="14317" y="21390"/>
                  </a:lnTo>
                  <a:lnTo>
                    <a:pt x="14778" y="21468"/>
                  </a:lnTo>
                  <a:lnTo>
                    <a:pt x="15294" y="21547"/>
                  </a:lnTo>
                  <a:lnTo>
                    <a:pt x="15809" y="21600"/>
                  </a:lnTo>
                  <a:lnTo>
                    <a:pt x="16359" y="21652"/>
                  </a:lnTo>
                  <a:lnTo>
                    <a:pt x="16875" y="21678"/>
                  </a:lnTo>
                  <a:lnTo>
                    <a:pt x="17407" y="21678"/>
                  </a:lnTo>
                  <a:lnTo>
                    <a:pt x="17958" y="21678"/>
                  </a:lnTo>
                  <a:lnTo>
                    <a:pt x="18473" y="21652"/>
                  </a:lnTo>
                  <a:lnTo>
                    <a:pt x="18953" y="21573"/>
                  </a:lnTo>
                  <a:lnTo>
                    <a:pt x="19397" y="21495"/>
                  </a:lnTo>
                  <a:lnTo>
                    <a:pt x="19841" y="21390"/>
                  </a:lnTo>
                  <a:lnTo>
                    <a:pt x="20214" y="21272"/>
                  </a:lnTo>
                  <a:lnTo>
                    <a:pt x="20551" y="21088"/>
                  </a:lnTo>
                  <a:lnTo>
                    <a:pt x="20480" y="20787"/>
                  </a:lnTo>
                  <a:lnTo>
                    <a:pt x="20409" y="20485"/>
                  </a:lnTo>
                  <a:lnTo>
                    <a:pt x="20356" y="20158"/>
                  </a:lnTo>
                  <a:lnTo>
                    <a:pt x="20356" y="19804"/>
                  </a:lnTo>
                  <a:lnTo>
                    <a:pt x="20321" y="19083"/>
                  </a:lnTo>
                  <a:lnTo>
                    <a:pt x="20356" y="18349"/>
                  </a:lnTo>
                  <a:lnTo>
                    <a:pt x="20409" y="17641"/>
                  </a:lnTo>
                  <a:lnTo>
                    <a:pt x="20480" y="17012"/>
                  </a:lnTo>
                  <a:lnTo>
                    <a:pt x="20551" y="16488"/>
                  </a:lnTo>
                  <a:lnTo>
                    <a:pt x="20551" y="16055"/>
                  </a:lnTo>
                  <a:lnTo>
                    <a:pt x="20551" y="15911"/>
                  </a:lnTo>
                  <a:lnTo>
                    <a:pt x="20445" y="15754"/>
                  </a:lnTo>
                  <a:lnTo>
                    <a:pt x="20356" y="15610"/>
                  </a:lnTo>
                  <a:lnTo>
                    <a:pt x="20178" y="15452"/>
                  </a:lnTo>
                  <a:lnTo>
                    <a:pt x="20001" y="15334"/>
                  </a:lnTo>
                  <a:lnTo>
                    <a:pt x="19770" y="15230"/>
                  </a:lnTo>
                  <a:lnTo>
                    <a:pt x="19521" y="15125"/>
                  </a:lnTo>
                  <a:lnTo>
                    <a:pt x="19290" y="15059"/>
                  </a:lnTo>
                  <a:lnTo>
                    <a:pt x="19024" y="15007"/>
                  </a:lnTo>
                  <a:lnTo>
                    <a:pt x="18740" y="14954"/>
                  </a:lnTo>
                  <a:lnTo>
                    <a:pt x="18509" y="14954"/>
                  </a:lnTo>
                  <a:lnTo>
                    <a:pt x="18225" y="14954"/>
                  </a:lnTo>
                  <a:lnTo>
                    <a:pt x="17994" y="15007"/>
                  </a:lnTo>
                  <a:lnTo>
                    <a:pt x="17763" y="15085"/>
                  </a:lnTo>
                  <a:lnTo>
                    <a:pt x="17550" y="15177"/>
                  </a:lnTo>
                  <a:lnTo>
                    <a:pt x="17372" y="15308"/>
                  </a:lnTo>
                  <a:lnTo>
                    <a:pt x="17176" y="15426"/>
                  </a:lnTo>
                  <a:lnTo>
                    <a:pt x="16928" y="15557"/>
                  </a:lnTo>
                  <a:lnTo>
                    <a:pt x="16661" y="15636"/>
                  </a:lnTo>
                  <a:lnTo>
                    <a:pt x="16359" y="15688"/>
                  </a:lnTo>
                  <a:lnTo>
                    <a:pt x="16022" y="15715"/>
                  </a:lnTo>
                  <a:lnTo>
                    <a:pt x="15667" y="15688"/>
                  </a:lnTo>
                  <a:lnTo>
                    <a:pt x="15294" y="15662"/>
                  </a:lnTo>
                  <a:lnTo>
                    <a:pt x="14956" y="15583"/>
                  </a:lnTo>
                  <a:lnTo>
                    <a:pt x="14619" y="15479"/>
                  </a:lnTo>
                  <a:lnTo>
                    <a:pt x="14281" y="15334"/>
                  </a:lnTo>
                  <a:lnTo>
                    <a:pt x="13961" y="15177"/>
                  </a:lnTo>
                  <a:lnTo>
                    <a:pt x="13695" y="14981"/>
                  </a:lnTo>
                  <a:lnTo>
                    <a:pt x="13588" y="14850"/>
                  </a:lnTo>
                  <a:lnTo>
                    <a:pt x="13482" y="14732"/>
                  </a:lnTo>
                  <a:lnTo>
                    <a:pt x="13393" y="14600"/>
                  </a:lnTo>
                  <a:lnTo>
                    <a:pt x="13322" y="14456"/>
                  </a:lnTo>
                  <a:lnTo>
                    <a:pt x="13251" y="14299"/>
                  </a:lnTo>
                  <a:lnTo>
                    <a:pt x="13215" y="14155"/>
                  </a:lnTo>
                  <a:lnTo>
                    <a:pt x="13180" y="13971"/>
                  </a:lnTo>
                  <a:lnTo>
                    <a:pt x="13180" y="13801"/>
                  </a:lnTo>
                  <a:lnTo>
                    <a:pt x="13180" y="13591"/>
                  </a:lnTo>
                  <a:lnTo>
                    <a:pt x="13215" y="13395"/>
                  </a:lnTo>
                  <a:lnTo>
                    <a:pt x="13251" y="13198"/>
                  </a:lnTo>
                  <a:lnTo>
                    <a:pt x="13322" y="13015"/>
                  </a:lnTo>
                  <a:lnTo>
                    <a:pt x="13393" y="12870"/>
                  </a:lnTo>
                  <a:lnTo>
                    <a:pt x="13482" y="12713"/>
                  </a:lnTo>
                  <a:lnTo>
                    <a:pt x="13588" y="12569"/>
                  </a:lnTo>
                  <a:lnTo>
                    <a:pt x="13730" y="12438"/>
                  </a:lnTo>
                  <a:lnTo>
                    <a:pt x="13997" y="12215"/>
                  </a:lnTo>
                  <a:lnTo>
                    <a:pt x="14334" y="12005"/>
                  </a:lnTo>
                  <a:lnTo>
                    <a:pt x="14690" y="11861"/>
                  </a:lnTo>
                  <a:lnTo>
                    <a:pt x="15063" y="11756"/>
                  </a:lnTo>
                  <a:lnTo>
                    <a:pt x="15436" y="11678"/>
                  </a:lnTo>
                  <a:lnTo>
                    <a:pt x="15809" y="11638"/>
                  </a:lnTo>
                  <a:lnTo>
                    <a:pt x="16182" y="11638"/>
                  </a:lnTo>
                  <a:lnTo>
                    <a:pt x="16555" y="11678"/>
                  </a:lnTo>
                  <a:lnTo>
                    <a:pt x="16910" y="11730"/>
                  </a:lnTo>
                  <a:lnTo>
                    <a:pt x="17248" y="11835"/>
                  </a:lnTo>
                  <a:lnTo>
                    <a:pt x="17514" y="11966"/>
                  </a:lnTo>
                  <a:lnTo>
                    <a:pt x="17763" y="12110"/>
                  </a:lnTo>
                  <a:lnTo>
                    <a:pt x="17887" y="12215"/>
                  </a:lnTo>
                  <a:lnTo>
                    <a:pt x="18065" y="12307"/>
                  </a:lnTo>
                  <a:lnTo>
                    <a:pt x="18260" y="12412"/>
                  </a:lnTo>
                  <a:lnTo>
                    <a:pt x="18438" y="12464"/>
                  </a:lnTo>
                  <a:lnTo>
                    <a:pt x="18669" y="12543"/>
                  </a:lnTo>
                  <a:lnTo>
                    <a:pt x="18882" y="12569"/>
                  </a:lnTo>
                  <a:lnTo>
                    <a:pt x="19113" y="12595"/>
                  </a:lnTo>
                  <a:lnTo>
                    <a:pt x="19361" y="12608"/>
                  </a:lnTo>
                  <a:lnTo>
                    <a:pt x="19592" y="12608"/>
                  </a:lnTo>
                  <a:lnTo>
                    <a:pt x="19841" y="12595"/>
                  </a:lnTo>
                  <a:lnTo>
                    <a:pt x="20072" y="12543"/>
                  </a:lnTo>
                  <a:lnTo>
                    <a:pt x="20321" y="12490"/>
                  </a:lnTo>
                  <a:lnTo>
                    <a:pt x="20551" y="12438"/>
                  </a:lnTo>
                  <a:lnTo>
                    <a:pt x="20800" y="12333"/>
                  </a:lnTo>
                  <a:lnTo>
                    <a:pt x="20996" y="12241"/>
                  </a:lnTo>
                  <a:lnTo>
                    <a:pt x="21244" y="12110"/>
                  </a:lnTo>
                  <a:lnTo>
                    <a:pt x="21298" y="12032"/>
                  </a:lnTo>
                  <a:lnTo>
                    <a:pt x="21404" y="11966"/>
                  </a:lnTo>
                  <a:lnTo>
                    <a:pt x="21475" y="11861"/>
                  </a:lnTo>
                  <a:lnTo>
                    <a:pt x="21511" y="11730"/>
                  </a:lnTo>
                  <a:lnTo>
                    <a:pt x="21617" y="11481"/>
                  </a:lnTo>
                  <a:lnTo>
                    <a:pt x="21653" y="11180"/>
                  </a:lnTo>
                  <a:lnTo>
                    <a:pt x="21653" y="10826"/>
                  </a:lnTo>
                  <a:lnTo>
                    <a:pt x="21653" y="10472"/>
                  </a:lnTo>
                  <a:lnTo>
                    <a:pt x="21582" y="10092"/>
                  </a:lnTo>
                  <a:lnTo>
                    <a:pt x="21511" y="9725"/>
                  </a:lnTo>
                  <a:lnTo>
                    <a:pt x="21298" y="8912"/>
                  </a:lnTo>
                  <a:lnTo>
                    <a:pt x="21067" y="8191"/>
                  </a:lnTo>
                  <a:lnTo>
                    <a:pt x="20800" y="7536"/>
                  </a:lnTo>
                  <a:lnTo>
                    <a:pt x="20551" y="7025"/>
                  </a:lnTo>
                  <a:lnTo>
                    <a:pt x="20001" y="7103"/>
                  </a:lnTo>
                  <a:lnTo>
                    <a:pt x="19432" y="7156"/>
                  </a:lnTo>
                  <a:lnTo>
                    <a:pt x="18846" y="7208"/>
                  </a:lnTo>
                  <a:lnTo>
                    <a:pt x="18225" y="7208"/>
                  </a:lnTo>
                  <a:lnTo>
                    <a:pt x="17656" y="7208"/>
                  </a:lnTo>
                  <a:lnTo>
                    <a:pt x="17070" y="7182"/>
                  </a:lnTo>
                  <a:lnTo>
                    <a:pt x="16484" y="7156"/>
                  </a:lnTo>
                  <a:lnTo>
                    <a:pt x="15986" y="7103"/>
                  </a:lnTo>
                  <a:lnTo>
                    <a:pt x="14992" y="6999"/>
                  </a:lnTo>
                  <a:lnTo>
                    <a:pt x="14210" y="6907"/>
                  </a:lnTo>
                  <a:lnTo>
                    <a:pt x="13695" y="6828"/>
                  </a:lnTo>
                  <a:lnTo>
                    <a:pt x="13517" y="6802"/>
                  </a:lnTo>
                  <a:lnTo>
                    <a:pt x="13073" y="6645"/>
                  </a:lnTo>
                  <a:lnTo>
                    <a:pt x="12700" y="6474"/>
                  </a:lnTo>
                  <a:lnTo>
                    <a:pt x="12363" y="6304"/>
                  </a:lnTo>
                  <a:lnTo>
                    <a:pt x="12132" y="6094"/>
                  </a:lnTo>
                  <a:lnTo>
                    <a:pt x="11919" y="5871"/>
                  </a:lnTo>
                  <a:lnTo>
                    <a:pt x="11776" y="5649"/>
                  </a:lnTo>
                  <a:lnTo>
                    <a:pt x="11688" y="5413"/>
                  </a:lnTo>
                  <a:lnTo>
                    <a:pt x="11617" y="5190"/>
                  </a:lnTo>
                  <a:lnTo>
                    <a:pt x="11617" y="4941"/>
                  </a:lnTo>
                  <a:lnTo>
                    <a:pt x="11652" y="4718"/>
                  </a:lnTo>
                  <a:lnTo>
                    <a:pt x="11723" y="4482"/>
                  </a:lnTo>
                  <a:lnTo>
                    <a:pt x="11812" y="4285"/>
                  </a:lnTo>
                  <a:lnTo>
                    <a:pt x="11919" y="4089"/>
                  </a:lnTo>
                  <a:lnTo>
                    <a:pt x="12096" y="3905"/>
                  </a:lnTo>
                  <a:lnTo>
                    <a:pt x="12292" y="3735"/>
                  </a:lnTo>
                  <a:lnTo>
                    <a:pt x="12505" y="3604"/>
                  </a:lnTo>
                  <a:lnTo>
                    <a:pt x="12700" y="3460"/>
                  </a:lnTo>
                  <a:lnTo>
                    <a:pt x="12878" y="3250"/>
                  </a:lnTo>
                  <a:lnTo>
                    <a:pt x="13038" y="3027"/>
                  </a:lnTo>
                  <a:lnTo>
                    <a:pt x="13180" y="2752"/>
                  </a:lnTo>
                  <a:lnTo>
                    <a:pt x="13286" y="2477"/>
                  </a:lnTo>
                  <a:lnTo>
                    <a:pt x="13322" y="2175"/>
                  </a:lnTo>
                  <a:lnTo>
                    <a:pt x="13357" y="1874"/>
                  </a:lnTo>
                  <a:lnTo>
                    <a:pt x="13286" y="1572"/>
                  </a:lnTo>
                  <a:lnTo>
                    <a:pt x="13180" y="1271"/>
                  </a:lnTo>
                  <a:lnTo>
                    <a:pt x="13038" y="983"/>
                  </a:lnTo>
                  <a:lnTo>
                    <a:pt x="12949" y="865"/>
                  </a:lnTo>
                  <a:lnTo>
                    <a:pt x="12807" y="733"/>
                  </a:lnTo>
                  <a:lnTo>
                    <a:pt x="12665" y="616"/>
                  </a:lnTo>
                  <a:lnTo>
                    <a:pt x="12505" y="511"/>
                  </a:lnTo>
                  <a:lnTo>
                    <a:pt x="12327" y="406"/>
                  </a:lnTo>
                  <a:lnTo>
                    <a:pt x="12132" y="314"/>
                  </a:lnTo>
                  <a:lnTo>
                    <a:pt x="11883" y="235"/>
                  </a:lnTo>
                  <a:lnTo>
                    <a:pt x="11652" y="183"/>
                  </a:lnTo>
                  <a:lnTo>
                    <a:pt x="11368" y="104"/>
                  </a:lnTo>
                  <a:lnTo>
                    <a:pt x="11101" y="78"/>
                  </a:lnTo>
                  <a:lnTo>
                    <a:pt x="10800" y="52"/>
                  </a:lnTo>
                  <a:lnTo>
                    <a:pt x="10444" y="52"/>
                  </a:lnTo>
                  <a:lnTo>
                    <a:pt x="10142" y="52"/>
                  </a:lnTo>
                  <a:lnTo>
                    <a:pt x="9840" y="78"/>
                  </a:lnTo>
                  <a:lnTo>
                    <a:pt x="9574" y="104"/>
                  </a:lnTo>
                  <a:lnTo>
                    <a:pt x="9325" y="157"/>
                  </a:lnTo>
                  <a:lnTo>
                    <a:pt x="9094" y="209"/>
                  </a:lnTo>
                  <a:lnTo>
                    <a:pt x="8846" y="262"/>
                  </a:lnTo>
                  <a:lnTo>
                    <a:pt x="8650" y="340"/>
                  </a:lnTo>
                  <a:lnTo>
                    <a:pt x="8437" y="432"/>
                  </a:lnTo>
                  <a:lnTo>
                    <a:pt x="8277" y="511"/>
                  </a:lnTo>
                  <a:lnTo>
                    <a:pt x="8100" y="616"/>
                  </a:lnTo>
                  <a:lnTo>
                    <a:pt x="7957" y="707"/>
                  </a:lnTo>
                  <a:lnTo>
                    <a:pt x="7833" y="838"/>
                  </a:lnTo>
                  <a:lnTo>
                    <a:pt x="7620" y="1061"/>
                  </a:lnTo>
                  <a:lnTo>
                    <a:pt x="7442" y="1336"/>
                  </a:lnTo>
                  <a:lnTo>
                    <a:pt x="7353" y="1599"/>
                  </a:lnTo>
                  <a:lnTo>
                    <a:pt x="7318" y="1900"/>
                  </a:lnTo>
                  <a:lnTo>
                    <a:pt x="7318" y="2175"/>
                  </a:lnTo>
                  <a:lnTo>
                    <a:pt x="7353" y="2450"/>
                  </a:lnTo>
                  <a:lnTo>
                    <a:pt x="7442" y="2726"/>
                  </a:lnTo>
                  <a:lnTo>
                    <a:pt x="7620" y="2975"/>
                  </a:lnTo>
                  <a:lnTo>
                    <a:pt x="7833" y="3198"/>
                  </a:lnTo>
                  <a:lnTo>
                    <a:pt x="8064" y="3433"/>
                  </a:lnTo>
                  <a:lnTo>
                    <a:pt x="8295" y="3630"/>
                  </a:lnTo>
                  <a:lnTo>
                    <a:pt x="8508" y="3853"/>
                  </a:lnTo>
                  <a:lnTo>
                    <a:pt x="8686" y="4089"/>
                  </a:lnTo>
                  <a:lnTo>
                    <a:pt x="8775" y="4312"/>
                  </a:lnTo>
                  <a:lnTo>
                    <a:pt x="8846" y="4561"/>
                  </a:lnTo>
                  <a:lnTo>
                    <a:pt x="8846" y="4810"/>
                  </a:lnTo>
                  <a:lnTo>
                    <a:pt x="8810" y="5059"/>
                  </a:lnTo>
                  <a:lnTo>
                    <a:pt x="8721" y="5295"/>
                  </a:lnTo>
                  <a:lnTo>
                    <a:pt x="8579" y="5544"/>
                  </a:lnTo>
                  <a:lnTo>
                    <a:pt x="8366" y="5766"/>
                  </a:lnTo>
                  <a:lnTo>
                    <a:pt x="8135" y="5976"/>
                  </a:lnTo>
                  <a:lnTo>
                    <a:pt x="7833" y="6199"/>
                  </a:lnTo>
                  <a:lnTo>
                    <a:pt x="7478" y="6369"/>
                  </a:lnTo>
                  <a:lnTo>
                    <a:pt x="7069" y="6527"/>
                  </a:lnTo>
                  <a:lnTo>
                    <a:pt x="6590" y="6671"/>
                  </a:lnTo>
                  <a:lnTo>
                    <a:pt x="6092" y="6802"/>
                  </a:lnTo>
                  <a:lnTo>
                    <a:pt x="5684" y="6802"/>
                  </a:lnTo>
                  <a:lnTo>
                    <a:pt x="5133" y="6802"/>
                  </a:lnTo>
                  <a:lnTo>
                    <a:pt x="4547" y="6802"/>
                  </a:lnTo>
                  <a:lnTo>
                    <a:pt x="3872" y="6802"/>
                  </a:lnTo>
                  <a:lnTo>
                    <a:pt x="3144" y="6802"/>
                  </a:lnTo>
                  <a:lnTo>
                    <a:pt x="2362" y="6802"/>
                  </a:lnTo>
                  <a:lnTo>
                    <a:pt x="1545" y="6802"/>
                  </a:lnTo>
                  <a:lnTo>
                    <a:pt x="692" y="6802"/>
                  </a:lnTo>
                  <a:lnTo>
                    <a:pt x="586" y="7234"/>
                  </a:lnTo>
                  <a:lnTo>
                    <a:pt x="461" y="7837"/>
                  </a:lnTo>
                  <a:lnTo>
                    <a:pt x="355" y="8493"/>
                  </a:lnTo>
                  <a:lnTo>
                    <a:pt x="248" y="9187"/>
                  </a:lnTo>
                  <a:lnTo>
                    <a:pt x="142" y="9869"/>
                  </a:lnTo>
                  <a:lnTo>
                    <a:pt x="106" y="10498"/>
                  </a:lnTo>
                  <a:lnTo>
                    <a:pt x="106" y="10983"/>
                  </a:lnTo>
                  <a:lnTo>
                    <a:pt x="106" y="11311"/>
                  </a:lnTo>
                  <a:lnTo>
                    <a:pt x="213" y="11481"/>
                  </a:lnTo>
                  <a:lnTo>
                    <a:pt x="319" y="11651"/>
                  </a:lnTo>
                  <a:lnTo>
                    <a:pt x="497" y="11783"/>
                  </a:lnTo>
                  <a:lnTo>
                    <a:pt x="692" y="11914"/>
                  </a:lnTo>
                  <a:lnTo>
                    <a:pt x="941" y="12032"/>
                  </a:lnTo>
                  <a:lnTo>
                    <a:pt x="1207" y="12110"/>
                  </a:lnTo>
                  <a:lnTo>
                    <a:pt x="1509" y="12189"/>
                  </a:lnTo>
                  <a:lnTo>
                    <a:pt x="1794" y="12241"/>
                  </a:lnTo>
                  <a:lnTo>
                    <a:pt x="2131" y="12267"/>
                  </a:lnTo>
                  <a:lnTo>
                    <a:pt x="2433" y="12281"/>
                  </a:lnTo>
                  <a:lnTo>
                    <a:pt x="2735" y="12267"/>
                  </a:lnTo>
                  <a:lnTo>
                    <a:pt x="3055" y="12241"/>
                  </a:lnTo>
                  <a:lnTo>
                    <a:pt x="3357" y="12189"/>
                  </a:lnTo>
                  <a:lnTo>
                    <a:pt x="3623" y="12084"/>
                  </a:lnTo>
                  <a:lnTo>
                    <a:pt x="3872" y="11979"/>
                  </a:lnTo>
                  <a:lnTo>
                    <a:pt x="4103" y="11861"/>
                  </a:lnTo>
                  <a:lnTo>
                    <a:pt x="4316" y="11704"/>
                  </a:lnTo>
                  <a:lnTo>
                    <a:pt x="4582" y="11612"/>
                  </a:lnTo>
                  <a:lnTo>
                    <a:pt x="4849" y="11533"/>
                  </a:lnTo>
                  <a:lnTo>
                    <a:pt x="5169" y="11507"/>
                  </a:lnTo>
                  <a:lnTo>
                    <a:pt x="5506" y="11481"/>
                  </a:lnTo>
                  <a:lnTo>
                    <a:pt x="5808" y="11507"/>
                  </a:lnTo>
                  <a:lnTo>
                    <a:pt x="6146" y="11560"/>
                  </a:lnTo>
                  <a:lnTo>
                    <a:pt x="6501" y="11651"/>
                  </a:lnTo>
                  <a:lnTo>
                    <a:pt x="6803" y="11783"/>
                  </a:lnTo>
                  <a:lnTo>
                    <a:pt x="7105" y="11940"/>
                  </a:lnTo>
                  <a:lnTo>
                    <a:pt x="7353" y="12110"/>
                  </a:lnTo>
                  <a:lnTo>
                    <a:pt x="7584" y="12333"/>
                  </a:lnTo>
                  <a:lnTo>
                    <a:pt x="7798" y="12595"/>
                  </a:lnTo>
                  <a:lnTo>
                    <a:pt x="7922" y="12870"/>
                  </a:lnTo>
                  <a:lnTo>
                    <a:pt x="8028" y="13198"/>
                  </a:lnTo>
                  <a:lnTo>
                    <a:pt x="8064" y="13526"/>
                  </a:lnTo>
                  <a:lnTo>
                    <a:pt x="8028" y="13775"/>
                  </a:lnTo>
                  <a:lnTo>
                    <a:pt x="7922" y="13998"/>
                  </a:lnTo>
                  <a:lnTo>
                    <a:pt x="7798" y="14220"/>
                  </a:lnTo>
                  <a:lnTo>
                    <a:pt x="7584" y="14404"/>
                  </a:lnTo>
                  <a:lnTo>
                    <a:pt x="7353" y="14574"/>
                  </a:lnTo>
                  <a:lnTo>
                    <a:pt x="7105" y="14732"/>
                  </a:lnTo>
                  <a:lnTo>
                    <a:pt x="6803" y="14850"/>
                  </a:lnTo>
                  <a:lnTo>
                    <a:pt x="6501" y="14954"/>
                  </a:lnTo>
                  <a:lnTo>
                    <a:pt x="6146" y="15033"/>
                  </a:lnTo>
                  <a:lnTo>
                    <a:pt x="5808" y="15085"/>
                  </a:lnTo>
                  <a:lnTo>
                    <a:pt x="5506" y="15085"/>
                  </a:lnTo>
                  <a:lnTo>
                    <a:pt x="5169" y="15059"/>
                  </a:lnTo>
                  <a:lnTo>
                    <a:pt x="4849" y="15007"/>
                  </a:lnTo>
                  <a:lnTo>
                    <a:pt x="4582" y="14902"/>
                  </a:lnTo>
                  <a:lnTo>
                    <a:pt x="4316" y="14784"/>
                  </a:lnTo>
                  <a:lnTo>
                    <a:pt x="4103" y="14600"/>
                  </a:lnTo>
                  <a:lnTo>
                    <a:pt x="3907" y="14430"/>
                  </a:lnTo>
                  <a:lnTo>
                    <a:pt x="3659" y="14299"/>
                  </a:lnTo>
                  <a:lnTo>
                    <a:pt x="3428" y="14194"/>
                  </a:lnTo>
                  <a:lnTo>
                    <a:pt x="3179" y="14129"/>
                  </a:lnTo>
                  <a:lnTo>
                    <a:pt x="2913" y="14102"/>
                  </a:lnTo>
                  <a:lnTo>
                    <a:pt x="2646" y="14102"/>
                  </a:lnTo>
                  <a:lnTo>
                    <a:pt x="2362" y="14129"/>
                  </a:lnTo>
                  <a:lnTo>
                    <a:pt x="2096" y="14168"/>
                  </a:lnTo>
                  <a:lnTo>
                    <a:pt x="1811" y="14273"/>
                  </a:lnTo>
                  <a:lnTo>
                    <a:pt x="1545" y="14378"/>
                  </a:lnTo>
                  <a:lnTo>
                    <a:pt x="1314" y="14496"/>
                  </a:lnTo>
                  <a:lnTo>
                    <a:pt x="1065" y="14653"/>
                  </a:lnTo>
                  <a:lnTo>
                    <a:pt x="870" y="14797"/>
                  </a:lnTo>
                  <a:lnTo>
                    <a:pt x="657" y="14981"/>
                  </a:lnTo>
                  <a:lnTo>
                    <a:pt x="497" y="15177"/>
                  </a:lnTo>
                  <a:lnTo>
                    <a:pt x="390" y="15413"/>
                  </a:lnTo>
                  <a:lnTo>
                    <a:pt x="284" y="15636"/>
                  </a:lnTo>
                  <a:lnTo>
                    <a:pt x="248" y="15911"/>
                  </a:lnTo>
                  <a:lnTo>
                    <a:pt x="284" y="16239"/>
                  </a:lnTo>
                  <a:lnTo>
                    <a:pt x="319" y="16566"/>
                  </a:lnTo>
                  <a:lnTo>
                    <a:pt x="497" y="17340"/>
                  </a:lnTo>
                  <a:lnTo>
                    <a:pt x="692" y="18152"/>
                  </a:lnTo>
                  <a:lnTo>
                    <a:pt x="799" y="18559"/>
                  </a:lnTo>
                  <a:lnTo>
                    <a:pt x="905" y="18978"/>
                  </a:lnTo>
                  <a:lnTo>
                    <a:pt x="959" y="19384"/>
                  </a:lnTo>
                  <a:lnTo>
                    <a:pt x="994" y="19791"/>
                  </a:lnTo>
                  <a:lnTo>
                    <a:pt x="994" y="20132"/>
                  </a:lnTo>
                  <a:lnTo>
                    <a:pt x="959" y="20485"/>
                  </a:lnTo>
                  <a:lnTo>
                    <a:pt x="941" y="20669"/>
                  </a:lnTo>
                  <a:lnTo>
                    <a:pt x="870" y="20813"/>
                  </a:lnTo>
                  <a:lnTo>
                    <a:pt x="799" y="20970"/>
                  </a:lnTo>
                  <a:lnTo>
                    <a:pt x="692" y="21088"/>
                  </a:lnTo>
                  <a:lnTo>
                    <a:pt x="1474" y="20997"/>
                  </a:lnTo>
                  <a:lnTo>
                    <a:pt x="2291" y="20866"/>
                  </a:lnTo>
                  <a:lnTo>
                    <a:pt x="3108" y="20787"/>
                  </a:lnTo>
                  <a:lnTo>
                    <a:pt x="3907" y="20721"/>
                  </a:lnTo>
                  <a:lnTo>
                    <a:pt x="4653" y="20695"/>
                  </a:lnTo>
                  <a:lnTo>
                    <a:pt x="5364" y="20695"/>
                  </a:lnTo>
                  <a:lnTo>
                    <a:pt x="5701" y="20721"/>
                  </a:lnTo>
                  <a:lnTo>
                    <a:pt x="6057" y="20761"/>
                  </a:lnTo>
                  <a:lnTo>
                    <a:pt x="6323" y="20813"/>
                  </a:lnTo>
                  <a:lnTo>
                    <a:pt x="6625" y="20892"/>
                  </a:lnTo>
                  <a:close/>
                </a:path>
              </a:pathLst>
            </a:custGeom>
            <a:solidFill>
              <a:srgbClr val="FFBE7D"/>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 name="Puzzle2"/>
            <p:cNvSpPr>
              <a:spLocks noEditPoints="1" noChangeArrowheads="1"/>
            </p:cNvSpPr>
            <p:nvPr/>
          </p:nvSpPr>
          <p:spPr bwMode="auto">
            <a:xfrm>
              <a:off x="2880" y="1736"/>
              <a:ext cx="1778" cy="1379"/>
            </a:xfrm>
            <a:custGeom>
              <a:avLst/>
              <a:gdLst>
                <a:gd name="T0" fmla="*/ 11 w 21600"/>
                <a:gd name="T1" fmla="*/ 13386 h 21600"/>
                <a:gd name="T2" fmla="*/ 4202 w 21600"/>
                <a:gd name="T3" fmla="*/ 21161 h 21600"/>
                <a:gd name="T4" fmla="*/ 10400 w 21600"/>
                <a:gd name="T5" fmla="*/ 13909 h 21600"/>
                <a:gd name="T6" fmla="*/ 16821 w 21600"/>
                <a:gd name="T7" fmla="*/ 21190 h 21600"/>
                <a:gd name="T8" fmla="*/ 21600 w 21600"/>
                <a:gd name="T9" fmla="*/ 15083 h 21600"/>
                <a:gd name="T10" fmla="*/ 16889 w 21600"/>
                <a:gd name="T11" fmla="*/ 5739 h 21600"/>
                <a:gd name="T12" fmla="*/ 10800 w 21600"/>
                <a:gd name="T13" fmla="*/ 28 h 21600"/>
                <a:gd name="T14" fmla="*/ 4202 w 21600"/>
                <a:gd name="T15" fmla="*/ 5894 h 21600"/>
                <a:gd name="T16" fmla="*/ 5388 w 21600"/>
                <a:gd name="T17" fmla="*/ 6742 h 21600"/>
                <a:gd name="T18" fmla="*/ 16177 w 21600"/>
                <a:gd name="T19" fmla="*/ 20441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4247" y="12354"/>
                  </a:moveTo>
                  <a:lnTo>
                    <a:pt x="4134" y="12468"/>
                  </a:lnTo>
                  <a:lnTo>
                    <a:pt x="4010" y="12581"/>
                  </a:lnTo>
                  <a:lnTo>
                    <a:pt x="3897" y="12637"/>
                  </a:lnTo>
                  <a:lnTo>
                    <a:pt x="3773" y="12694"/>
                  </a:lnTo>
                  <a:lnTo>
                    <a:pt x="3637" y="12694"/>
                  </a:lnTo>
                  <a:lnTo>
                    <a:pt x="3524" y="12694"/>
                  </a:lnTo>
                  <a:lnTo>
                    <a:pt x="3400" y="12665"/>
                  </a:lnTo>
                  <a:lnTo>
                    <a:pt x="3287" y="12609"/>
                  </a:lnTo>
                  <a:lnTo>
                    <a:pt x="3027" y="12496"/>
                  </a:lnTo>
                  <a:lnTo>
                    <a:pt x="2790" y="12340"/>
                  </a:lnTo>
                  <a:lnTo>
                    <a:pt x="2530" y="12142"/>
                  </a:lnTo>
                  <a:lnTo>
                    <a:pt x="2293" y="11987"/>
                  </a:lnTo>
                  <a:lnTo>
                    <a:pt x="2033" y="11817"/>
                  </a:lnTo>
                  <a:lnTo>
                    <a:pt x="1773" y="11676"/>
                  </a:lnTo>
                  <a:lnTo>
                    <a:pt x="1638" y="11662"/>
                  </a:lnTo>
                  <a:lnTo>
                    <a:pt x="1513" y="11634"/>
                  </a:lnTo>
                  <a:lnTo>
                    <a:pt x="1378" y="11634"/>
                  </a:lnTo>
                  <a:lnTo>
                    <a:pt x="1253" y="11634"/>
                  </a:lnTo>
                  <a:lnTo>
                    <a:pt x="1118" y="11662"/>
                  </a:lnTo>
                  <a:lnTo>
                    <a:pt x="971" y="11732"/>
                  </a:lnTo>
                  <a:lnTo>
                    <a:pt x="835" y="11817"/>
                  </a:lnTo>
                  <a:lnTo>
                    <a:pt x="711" y="11959"/>
                  </a:lnTo>
                  <a:lnTo>
                    <a:pt x="553" y="12086"/>
                  </a:lnTo>
                  <a:lnTo>
                    <a:pt x="429" y="12284"/>
                  </a:lnTo>
                  <a:lnTo>
                    <a:pt x="271" y="12524"/>
                  </a:lnTo>
                  <a:lnTo>
                    <a:pt x="146" y="12793"/>
                  </a:lnTo>
                  <a:lnTo>
                    <a:pt x="79" y="12962"/>
                  </a:lnTo>
                  <a:lnTo>
                    <a:pt x="33" y="13146"/>
                  </a:lnTo>
                  <a:lnTo>
                    <a:pt x="11" y="13386"/>
                  </a:lnTo>
                  <a:lnTo>
                    <a:pt x="11" y="13641"/>
                  </a:lnTo>
                  <a:lnTo>
                    <a:pt x="33" y="13881"/>
                  </a:lnTo>
                  <a:lnTo>
                    <a:pt x="101" y="14150"/>
                  </a:lnTo>
                  <a:lnTo>
                    <a:pt x="192" y="14404"/>
                  </a:lnTo>
                  <a:lnTo>
                    <a:pt x="293" y="14645"/>
                  </a:lnTo>
                  <a:lnTo>
                    <a:pt x="451" y="14857"/>
                  </a:lnTo>
                  <a:lnTo>
                    <a:pt x="621" y="15054"/>
                  </a:lnTo>
                  <a:lnTo>
                    <a:pt x="734" y="15125"/>
                  </a:lnTo>
                  <a:lnTo>
                    <a:pt x="835" y="15210"/>
                  </a:lnTo>
                  <a:lnTo>
                    <a:pt x="948" y="15267"/>
                  </a:lnTo>
                  <a:lnTo>
                    <a:pt x="1084" y="15323"/>
                  </a:lnTo>
                  <a:lnTo>
                    <a:pt x="1208" y="15351"/>
                  </a:lnTo>
                  <a:lnTo>
                    <a:pt x="1355" y="15380"/>
                  </a:lnTo>
                  <a:lnTo>
                    <a:pt x="1513" y="15380"/>
                  </a:lnTo>
                  <a:lnTo>
                    <a:pt x="1683" y="15380"/>
                  </a:lnTo>
                  <a:lnTo>
                    <a:pt x="1864" y="15351"/>
                  </a:lnTo>
                  <a:lnTo>
                    <a:pt x="2033" y="15323"/>
                  </a:lnTo>
                  <a:lnTo>
                    <a:pt x="2225" y="15238"/>
                  </a:lnTo>
                  <a:lnTo>
                    <a:pt x="2428" y="15153"/>
                  </a:lnTo>
                  <a:lnTo>
                    <a:pt x="2745" y="15026"/>
                  </a:lnTo>
                  <a:lnTo>
                    <a:pt x="3005" y="14913"/>
                  </a:lnTo>
                  <a:lnTo>
                    <a:pt x="3264" y="14828"/>
                  </a:lnTo>
                  <a:lnTo>
                    <a:pt x="3513" y="14800"/>
                  </a:lnTo>
                  <a:lnTo>
                    <a:pt x="3615" y="14828"/>
                  </a:lnTo>
                  <a:lnTo>
                    <a:pt x="3728" y="14857"/>
                  </a:lnTo>
                  <a:lnTo>
                    <a:pt x="3807" y="14913"/>
                  </a:lnTo>
                  <a:lnTo>
                    <a:pt x="3920" y="14998"/>
                  </a:lnTo>
                  <a:lnTo>
                    <a:pt x="4010" y="15097"/>
                  </a:lnTo>
                  <a:lnTo>
                    <a:pt x="4089" y="15238"/>
                  </a:lnTo>
                  <a:lnTo>
                    <a:pt x="4179" y="15408"/>
                  </a:lnTo>
                  <a:lnTo>
                    <a:pt x="4247" y="15620"/>
                  </a:lnTo>
                  <a:lnTo>
                    <a:pt x="4326" y="15860"/>
                  </a:lnTo>
                  <a:lnTo>
                    <a:pt x="4394" y="16129"/>
                  </a:lnTo>
                  <a:lnTo>
                    <a:pt x="4439" y="16440"/>
                  </a:lnTo>
                  <a:lnTo>
                    <a:pt x="4507" y="16737"/>
                  </a:lnTo>
                  <a:lnTo>
                    <a:pt x="4552" y="17090"/>
                  </a:lnTo>
                  <a:lnTo>
                    <a:pt x="4575" y="17443"/>
                  </a:lnTo>
                  <a:lnTo>
                    <a:pt x="4586" y="17825"/>
                  </a:lnTo>
                  <a:lnTo>
                    <a:pt x="4586" y="18193"/>
                  </a:lnTo>
                  <a:lnTo>
                    <a:pt x="4586" y="18574"/>
                  </a:lnTo>
                  <a:lnTo>
                    <a:pt x="4586" y="18984"/>
                  </a:lnTo>
                  <a:lnTo>
                    <a:pt x="4552" y="19366"/>
                  </a:lnTo>
                  <a:lnTo>
                    <a:pt x="4507" y="19748"/>
                  </a:lnTo>
                  <a:lnTo>
                    <a:pt x="4462" y="20129"/>
                  </a:lnTo>
                  <a:lnTo>
                    <a:pt x="4371" y="20483"/>
                  </a:lnTo>
                  <a:lnTo>
                    <a:pt x="4292" y="20836"/>
                  </a:lnTo>
                  <a:lnTo>
                    <a:pt x="4202" y="21161"/>
                  </a:lnTo>
                  <a:lnTo>
                    <a:pt x="4744" y="21161"/>
                  </a:lnTo>
                  <a:lnTo>
                    <a:pt x="5264" y="21161"/>
                  </a:lnTo>
                  <a:lnTo>
                    <a:pt x="5784" y="21161"/>
                  </a:lnTo>
                  <a:lnTo>
                    <a:pt x="6235" y="21161"/>
                  </a:lnTo>
                  <a:lnTo>
                    <a:pt x="6676" y="21161"/>
                  </a:lnTo>
                  <a:lnTo>
                    <a:pt x="7060" y="21161"/>
                  </a:lnTo>
                  <a:lnTo>
                    <a:pt x="7410" y="21161"/>
                  </a:lnTo>
                  <a:lnTo>
                    <a:pt x="7670" y="21161"/>
                  </a:lnTo>
                  <a:lnTo>
                    <a:pt x="8020" y="21020"/>
                  </a:lnTo>
                  <a:lnTo>
                    <a:pt x="8303" y="20893"/>
                  </a:lnTo>
                  <a:lnTo>
                    <a:pt x="8563" y="20695"/>
                  </a:lnTo>
                  <a:lnTo>
                    <a:pt x="8800" y="20511"/>
                  </a:lnTo>
                  <a:lnTo>
                    <a:pt x="8969" y="20285"/>
                  </a:lnTo>
                  <a:lnTo>
                    <a:pt x="9150" y="20045"/>
                  </a:lnTo>
                  <a:lnTo>
                    <a:pt x="9252" y="19804"/>
                  </a:lnTo>
                  <a:lnTo>
                    <a:pt x="9342" y="19550"/>
                  </a:lnTo>
                  <a:lnTo>
                    <a:pt x="9410" y="19281"/>
                  </a:lnTo>
                  <a:lnTo>
                    <a:pt x="9433" y="19013"/>
                  </a:lnTo>
                  <a:lnTo>
                    <a:pt x="9433" y="18744"/>
                  </a:lnTo>
                  <a:lnTo>
                    <a:pt x="9387" y="18504"/>
                  </a:lnTo>
                  <a:lnTo>
                    <a:pt x="9320" y="18221"/>
                  </a:lnTo>
                  <a:lnTo>
                    <a:pt x="9207" y="17981"/>
                  </a:lnTo>
                  <a:lnTo>
                    <a:pt x="9105" y="17740"/>
                  </a:lnTo>
                  <a:lnTo>
                    <a:pt x="8924" y="17514"/>
                  </a:lnTo>
                  <a:lnTo>
                    <a:pt x="8777" y="17274"/>
                  </a:lnTo>
                  <a:lnTo>
                    <a:pt x="8642" y="17034"/>
                  </a:lnTo>
                  <a:lnTo>
                    <a:pt x="8563" y="16765"/>
                  </a:lnTo>
                  <a:lnTo>
                    <a:pt x="8472" y="16468"/>
                  </a:lnTo>
                  <a:lnTo>
                    <a:pt x="8450" y="16157"/>
                  </a:lnTo>
                  <a:lnTo>
                    <a:pt x="8450" y="15860"/>
                  </a:lnTo>
                  <a:lnTo>
                    <a:pt x="8472" y="15563"/>
                  </a:lnTo>
                  <a:lnTo>
                    <a:pt x="8540" y="15267"/>
                  </a:lnTo>
                  <a:lnTo>
                    <a:pt x="8642" y="14998"/>
                  </a:lnTo>
                  <a:lnTo>
                    <a:pt x="8777" y="14729"/>
                  </a:lnTo>
                  <a:lnTo>
                    <a:pt x="8868" y="14616"/>
                  </a:lnTo>
                  <a:lnTo>
                    <a:pt x="8969" y="14475"/>
                  </a:lnTo>
                  <a:lnTo>
                    <a:pt x="9060" y="14376"/>
                  </a:lnTo>
                  <a:lnTo>
                    <a:pt x="9184" y="14291"/>
                  </a:lnTo>
                  <a:lnTo>
                    <a:pt x="9297" y="14206"/>
                  </a:lnTo>
                  <a:lnTo>
                    <a:pt x="9433" y="14121"/>
                  </a:lnTo>
                  <a:lnTo>
                    <a:pt x="9579" y="14051"/>
                  </a:lnTo>
                  <a:lnTo>
                    <a:pt x="9726" y="13994"/>
                  </a:lnTo>
                  <a:lnTo>
                    <a:pt x="9884" y="13938"/>
                  </a:lnTo>
                  <a:lnTo>
                    <a:pt x="10054" y="13909"/>
                  </a:lnTo>
                  <a:lnTo>
                    <a:pt x="10257" y="13881"/>
                  </a:lnTo>
                  <a:lnTo>
                    <a:pt x="10449" y="13881"/>
                  </a:lnTo>
                  <a:lnTo>
                    <a:pt x="10664" y="13881"/>
                  </a:lnTo>
                  <a:lnTo>
                    <a:pt x="10856" y="13909"/>
                  </a:lnTo>
                  <a:lnTo>
                    <a:pt x="11037" y="13966"/>
                  </a:lnTo>
                  <a:lnTo>
                    <a:pt x="11206" y="14023"/>
                  </a:lnTo>
                  <a:lnTo>
                    <a:pt x="11353" y="14093"/>
                  </a:lnTo>
                  <a:lnTo>
                    <a:pt x="11511" y="14178"/>
                  </a:lnTo>
                  <a:lnTo>
                    <a:pt x="11635" y="14263"/>
                  </a:lnTo>
                  <a:lnTo>
                    <a:pt x="11748" y="14376"/>
                  </a:lnTo>
                  <a:lnTo>
                    <a:pt x="11861" y="14475"/>
                  </a:lnTo>
                  <a:lnTo>
                    <a:pt x="11941" y="14616"/>
                  </a:lnTo>
                  <a:lnTo>
                    <a:pt x="12031" y="14758"/>
                  </a:lnTo>
                  <a:lnTo>
                    <a:pt x="12099" y="14885"/>
                  </a:lnTo>
                  <a:lnTo>
                    <a:pt x="12200" y="15210"/>
                  </a:lnTo>
                  <a:lnTo>
                    <a:pt x="12268" y="15507"/>
                  </a:lnTo>
                  <a:lnTo>
                    <a:pt x="12291" y="15832"/>
                  </a:lnTo>
                  <a:lnTo>
                    <a:pt x="12291" y="16157"/>
                  </a:lnTo>
                  <a:lnTo>
                    <a:pt x="12246" y="16482"/>
                  </a:lnTo>
                  <a:lnTo>
                    <a:pt x="12178" y="16807"/>
                  </a:lnTo>
                  <a:lnTo>
                    <a:pt x="12099" y="17090"/>
                  </a:lnTo>
                  <a:lnTo>
                    <a:pt x="12008" y="17330"/>
                  </a:lnTo>
                  <a:lnTo>
                    <a:pt x="11884" y="17542"/>
                  </a:lnTo>
                  <a:lnTo>
                    <a:pt x="11748" y="17712"/>
                  </a:lnTo>
                  <a:lnTo>
                    <a:pt x="11613" y="17839"/>
                  </a:lnTo>
                  <a:lnTo>
                    <a:pt x="11489" y="18037"/>
                  </a:lnTo>
                  <a:lnTo>
                    <a:pt x="11398" y="18221"/>
                  </a:lnTo>
                  <a:lnTo>
                    <a:pt x="11319" y="18447"/>
                  </a:lnTo>
                  <a:lnTo>
                    <a:pt x="11251" y="18659"/>
                  </a:lnTo>
                  <a:lnTo>
                    <a:pt x="11206" y="18900"/>
                  </a:lnTo>
                  <a:lnTo>
                    <a:pt x="11184" y="19154"/>
                  </a:lnTo>
                  <a:lnTo>
                    <a:pt x="11184" y="19423"/>
                  </a:lnTo>
                  <a:lnTo>
                    <a:pt x="11229" y="19663"/>
                  </a:lnTo>
                  <a:lnTo>
                    <a:pt x="11297" y="19903"/>
                  </a:lnTo>
                  <a:lnTo>
                    <a:pt x="11376" y="20158"/>
                  </a:lnTo>
                  <a:lnTo>
                    <a:pt x="11511" y="20398"/>
                  </a:lnTo>
                  <a:lnTo>
                    <a:pt x="11681" y="20610"/>
                  </a:lnTo>
                  <a:lnTo>
                    <a:pt x="11884" y="20808"/>
                  </a:lnTo>
                  <a:lnTo>
                    <a:pt x="12121" y="20992"/>
                  </a:lnTo>
                  <a:lnTo>
                    <a:pt x="12404" y="21161"/>
                  </a:lnTo>
                  <a:lnTo>
                    <a:pt x="12528" y="21190"/>
                  </a:lnTo>
                  <a:lnTo>
                    <a:pt x="12856" y="21274"/>
                  </a:lnTo>
                  <a:lnTo>
                    <a:pt x="13330" y="21373"/>
                  </a:lnTo>
                  <a:lnTo>
                    <a:pt x="13963" y="21486"/>
                  </a:lnTo>
                  <a:lnTo>
                    <a:pt x="14313" y="21543"/>
                  </a:lnTo>
                  <a:lnTo>
                    <a:pt x="14652" y="21571"/>
                  </a:lnTo>
                  <a:lnTo>
                    <a:pt x="15025" y="21600"/>
                  </a:lnTo>
                  <a:lnTo>
                    <a:pt x="15409" y="21600"/>
                  </a:lnTo>
                  <a:lnTo>
                    <a:pt x="15782" y="21600"/>
                  </a:lnTo>
                  <a:lnTo>
                    <a:pt x="16177" y="21571"/>
                  </a:lnTo>
                  <a:lnTo>
                    <a:pt x="16516" y="21486"/>
                  </a:lnTo>
                  <a:lnTo>
                    <a:pt x="16889" y="21402"/>
                  </a:lnTo>
                  <a:lnTo>
                    <a:pt x="16821" y="21190"/>
                  </a:lnTo>
                  <a:lnTo>
                    <a:pt x="16776" y="20935"/>
                  </a:lnTo>
                  <a:lnTo>
                    <a:pt x="16742" y="20667"/>
                  </a:lnTo>
                  <a:lnTo>
                    <a:pt x="16719" y="20370"/>
                  </a:lnTo>
                  <a:lnTo>
                    <a:pt x="16697" y="19719"/>
                  </a:lnTo>
                  <a:lnTo>
                    <a:pt x="16697" y="19013"/>
                  </a:lnTo>
                  <a:lnTo>
                    <a:pt x="16719" y="18306"/>
                  </a:lnTo>
                  <a:lnTo>
                    <a:pt x="16753" y="17599"/>
                  </a:lnTo>
                  <a:lnTo>
                    <a:pt x="16821" y="16949"/>
                  </a:lnTo>
                  <a:lnTo>
                    <a:pt x="16889" y="16383"/>
                  </a:lnTo>
                  <a:lnTo>
                    <a:pt x="16934" y="16129"/>
                  </a:lnTo>
                  <a:lnTo>
                    <a:pt x="17002" y="15945"/>
                  </a:lnTo>
                  <a:lnTo>
                    <a:pt x="17081" y="15790"/>
                  </a:lnTo>
                  <a:lnTo>
                    <a:pt x="17194" y="15648"/>
                  </a:lnTo>
                  <a:lnTo>
                    <a:pt x="17318" y="15563"/>
                  </a:lnTo>
                  <a:lnTo>
                    <a:pt x="17453" y="15507"/>
                  </a:lnTo>
                  <a:lnTo>
                    <a:pt x="17600" y="15450"/>
                  </a:lnTo>
                  <a:lnTo>
                    <a:pt x="17758" y="15450"/>
                  </a:lnTo>
                  <a:lnTo>
                    <a:pt x="17905" y="15479"/>
                  </a:lnTo>
                  <a:lnTo>
                    <a:pt x="18064" y="15535"/>
                  </a:lnTo>
                  <a:lnTo>
                    <a:pt x="18233" y="15620"/>
                  </a:lnTo>
                  <a:lnTo>
                    <a:pt x="18380" y="15733"/>
                  </a:lnTo>
                  <a:lnTo>
                    <a:pt x="18561" y="15832"/>
                  </a:lnTo>
                  <a:lnTo>
                    <a:pt x="18707" y="15973"/>
                  </a:lnTo>
                  <a:lnTo>
                    <a:pt x="18866" y="16129"/>
                  </a:lnTo>
                  <a:lnTo>
                    <a:pt x="18990" y="16327"/>
                  </a:lnTo>
                  <a:lnTo>
                    <a:pt x="19125" y="16482"/>
                  </a:lnTo>
                  <a:lnTo>
                    <a:pt x="19295" y="16624"/>
                  </a:lnTo>
                  <a:lnTo>
                    <a:pt x="19464" y="16737"/>
                  </a:lnTo>
                  <a:lnTo>
                    <a:pt x="19668" y="16807"/>
                  </a:lnTo>
                  <a:lnTo>
                    <a:pt x="19860" y="16836"/>
                  </a:lnTo>
                  <a:lnTo>
                    <a:pt x="20052" y="16864"/>
                  </a:lnTo>
                  <a:lnTo>
                    <a:pt x="20266" y="16836"/>
                  </a:lnTo>
                  <a:lnTo>
                    <a:pt x="20470" y="16793"/>
                  </a:lnTo>
                  <a:lnTo>
                    <a:pt x="20662" y="16708"/>
                  </a:lnTo>
                  <a:lnTo>
                    <a:pt x="20854" y="16567"/>
                  </a:lnTo>
                  <a:lnTo>
                    <a:pt x="21035" y="16412"/>
                  </a:lnTo>
                  <a:lnTo>
                    <a:pt x="21182" y="16214"/>
                  </a:lnTo>
                  <a:lnTo>
                    <a:pt x="21340" y="16002"/>
                  </a:lnTo>
                  <a:lnTo>
                    <a:pt x="21441" y="15733"/>
                  </a:lnTo>
                  <a:lnTo>
                    <a:pt x="21532" y="15436"/>
                  </a:lnTo>
                  <a:lnTo>
                    <a:pt x="21600" y="15083"/>
                  </a:lnTo>
                  <a:lnTo>
                    <a:pt x="21600" y="14885"/>
                  </a:lnTo>
                  <a:lnTo>
                    <a:pt x="21600" y="14729"/>
                  </a:lnTo>
                  <a:lnTo>
                    <a:pt x="21600" y="14531"/>
                  </a:lnTo>
                  <a:lnTo>
                    <a:pt x="21577" y="14376"/>
                  </a:lnTo>
                  <a:lnTo>
                    <a:pt x="21532" y="14206"/>
                  </a:lnTo>
                  <a:lnTo>
                    <a:pt x="21487" y="14051"/>
                  </a:lnTo>
                  <a:lnTo>
                    <a:pt x="21419" y="13909"/>
                  </a:lnTo>
                  <a:lnTo>
                    <a:pt x="21351" y="13768"/>
                  </a:lnTo>
                  <a:lnTo>
                    <a:pt x="21204" y="13500"/>
                  </a:lnTo>
                  <a:lnTo>
                    <a:pt x="21035" y="13287"/>
                  </a:lnTo>
                  <a:lnTo>
                    <a:pt x="20809" y="13090"/>
                  </a:lnTo>
                  <a:lnTo>
                    <a:pt x="20594" y="12962"/>
                  </a:lnTo>
                  <a:lnTo>
                    <a:pt x="20357" y="12821"/>
                  </a:lnTo>
                  <a:lnTo>
                    <a:pt x="20120" y="12764"/>
                  </a:lnTo>
                  <a:lnTo>
                    <a:pt x="19882" y="12708"/>
                  </a:lnTo>
                  <a:lnTo>
                    <a:pt x="19645" y="12736"/>
                  </a:lnTo>
                  <a:lnTo>
                    <a:pt x="19430" y="12793"/>
                  </a:lnTo>
                  <a:lnTo>
                    <a:pt x="19227" y="12906"/>
                  </a:lnTo>
                  <a:lnTo>
                    <a:pt x="19148" y="12962"/>
                  </a:lnTo>
                  <a:lnTo>
                    <a:pt x="19058" y="13047"/>
                  </a:lnTo>
                  <a:lnTo>
                    <a:pt x="18990" y="13146"/>
                  </a:lnTo>
                  <a:lnTo>
                    <a:pt x="18911" y="13259"/>
                  </a:lnTo>
                  <a:lnTo>
                    <a:pt x="18775" y="13471"/>
                  </a:lnTo>
                  <a:lnTo>
                    <a:pt x="18628" y="13641"/>
                  </a:lnTo>
                  <a:lnTo>
                    <a:pt x="18470" y="13740"/>
                  </a:lnTo>
                  <a:lnTo>
                    <a:pt x="18301" y="13825"/>
                  </a:lnTo>
                  <a:lnTo>
                    <a:pt x="18143" y="13853"/>
                  </a:lnTo>
                  <a:lnTo>
                    <a:pt x="17973" y="13881"/>
                  </a:lnTo>
                  <a:lnTo>
                    <a:pt x="17804" y="13853"/>
                  </a:lnTo>
                  <a:lnTo>
                    <a:pt x="17646" y="13796"/>
                  </a:lnTo>
                  <a:lnTo>
                    <a:pt x="17499" y="13726"/>
                  </a:lnTo>
                  <a:lnTo>
                    <a:pt x="17341" y="13641"/>
                  </a:lnTo>
                  <a:lnTo>
                    <a:pt x="17216" y="13528"/>
                  </a:lnTo>
                  <a:lnTo>
                    <a:pt x="17103" y="13386"/>
                  </a:lnTo>
                  <a:lnTo>
                    <a:pt x="17024" y="13259"/>
                  </a:lnTo>
                  <a:lnTo>
                    <a:pt x="16934" y="13118"/>
                  </a:lnTo>
                  <a:lnTo>
                    <a:pt x="16889" y="12991"/>
                  </a:lnTo>
                  <a:lnTo>
                    <a:pt x="16889" y="12849"/>
                  </a:lnTo>
                  <a:lnTo>
                    <a:pt x="16889" y="12383"/>
                  </a:lnTo>
                  <a:lnTo>
                    <a:pt x="16889" y="11662"/>
                  </a:lnTo>
                  <a:lnTo>
                    <a:pt x="16889" y="10701"/>
                  </a:lnTo>
                  <a:lnTo>
                    <a:pt x="16889" y="9640"/>
                  </a:lnTo>
                  <a:lnTo>
                    <a:pt x="16889" y="8566"/>
                  </a:lnTo>
                  <a:lnTo>
                    <a:pt x="16889" y="7478"/>
                  </a:lnTo>
                  <a:lnTo>
                    <a:pt x="16889" y="6502"/>
                  </a:lnTo>
                  <a:lnTo>
                    <a:pt x="16889" y="5739"/>
                  </a:lnTo>
                  <a:lnTo>
                    <a:pt x="16674" y="5894"/>
                  </a:lnTo>
                  <a:lnTo>
                    <a:pt x="16414" y="6036"/>
                  </a:lnTo>
                  <a:lnTo>
                    <a:pt x="16154" y="6177"/>
                  </a:lnTo>
                  <a:lnTo>
                    <a:pt x="15849" y="6248"/>
                  </a:lnTo>
                  <a:lnTo>
                    <a:pt x="15544" y="6304"/>
                  </a:lnTo>
                  <a:lnTo>
                    <a:pt x="15217" y="6332"/>
                  </a:lnTo>
                  <a:lnTo>
                    <a:pt x="14866" y="6361"/>
                  </a:lnTo>
                  <a:lnTo>
                    <a:pt x="14550" y="6361"/>
                  </a:lnTo>
                  <a:lnTo>
                    <a:pt x="14200" y="6332"/>
                  </a:lnTo>
                  <a:lnTo>
                    <a:pt x="13850" y="6276"/>
                  </a:lnTo>
                  <a:lnTo>
                    <a:pt x="13522" y="6219"/>
                  </a:lnTo>
                  <a:lnTo>
                    <a:pt x="13206" y="6149"/>
                  </a:lnTo>
                  <a:lnTo>
                    <a:pt x="12901" y="6064"/>
                  </a:lnTo>
                  <a:lnTo>
                    <a:pt x="12618" y="5951"/>
                  </a:lnTo>
                  <a:lnTo>
                    <a:pt x="12358" y="5838"/>
                  </a:lnTo>
                  <a:lnTo>
                    <a:pt x="12121" y="5739"/>
                  </a:lnTo>
                  <a:lnTo>
                    <a:pt x="11941" y="5626"/>
                  </a:lnTo>
                  <a:lnTo>
                    <a:pt x="11794" y="5513"/>
                  </a:lnTo>
                  <a:lnTo>
                    <a:pt x="11658" y="5414"/>
                  </a:lnTo>
                  <a:lnTo>
                    <a:pt x="11556" y="5301"/>
                  </a:lnTo>
                  <a:lnTo>
                    <a:pt x="11466" y="5187"/>
                  </a:lnTo>
                  <a:lnTo>
                    <a:pt x="11398" y="5089"/>
                  </a:lnTo>
                  <a:lnTo>
                    <a:pt x="11376" y="4947"/>
                  </a:lnTo>
                  <a:lnTo>
                    <a:pt x="11353" y="4834"/>
                  </a:lnTo>
                  <a:lnTo>
                    <a:pt x="11353" y="4707"/>
                  </a:lnTo>
                  <a:lnTo>
                    <a:pt x="11376" y="4565"/>
                  </a:lnTo>
                  <a:lnTo>
                    <a:pt x="11443" y="4410"/>
                  </a:lnTo>
                  <a:lnTo>
                    <a:pt x="11511" y="4240"/>
                  </a:lnTo>
                  <a:lnTo>
                    <a:pt x="11703" y="3887"/>
                  </a:lnTo>
                  <a:lnTo>
                    <a:pt x="11986" y="3505"/>
                  </a:lnTo>
                  <a:lnTo>
                    <a:pt x="12144" y="3265"/>
                  </a:lnTo>
                  <a:lnTo>
                    <a:pt x="12246" y="3025"/>
                  </a:lnTo>
                  <a:lnTo>
                    <a:pt x="12336" y="2756"/>
                  </a:lnTo>
                  <a:lnTo>
                    <a:pt x="12404" y="2445"/>
                  </a:lnTo>
                  <a:lnTo>
                    <a:pt x="12438" y="2176"/>
                  </a:lnTo>
                  <a:lnTo>
                    <a:pt x="12438" y="1880"/>
                  </a:lnTo>
                  <a:lnTo>
                    <a:pt x="12404" y="1583"/>
                  </a:lnTo>
                  <a:lnTo>
                    <a:pt x="12336" y="1314"/>
                  </a:lnTo>
                  <a:lnTo>
                    <a:pt x="12246" y="1046"/>
                  </a:lnTo>
                  <a:lnTo>
                    <a:pt x="12099" y="791"/>
                  </a:lnTo>
                  <a:lnTo>
                    <a:pt x="12008" y="692"/>
                  </a:lnTo>
                  <a:lnTo>
                    <a:pt x="11918" y="579"/>
                  </a:lnTo>
                  <a:lnTo>
                    <a:pt x="11816" y="466"/>
                  </a:lnTo>
                  <a:lnTo>
                    <a:pt x="11703" y="381"/>
                  </a:lnTo>
                  <a:lnTo>
                    <a:pt x="11579" y="310"/>
                  </a:lnTo>
                  <a:lnTo>
                    <a:pt x="11443" y="226"/>
                  </a:lnTo>
                  <a:lnTo>
                    <a:pt x="11297" y="169"/>
                  </a:lnTo>
                  <a:lnTo>
                    <a:pt x="11138" y="113"/>
                  </a:lnTo>
                  <a:lnTo>
                    <a:pt x="10969" y="56"/>
                  </a:lnTo>
                  <a:lnTo>
                    <a:pt x="10800" y="28"/>
                  </a:lnTo>
                  <a:lnTo>
                    <a:pt x="10619" y="28"/>
                  </a:lnTo>
                  <a:lnTo>
                    <a:pt x="10404" y="28"/>
                  </a:lnTo>
                  <a:lnTo>
                    <a:pt x="10257" y="28"/>
                  </a:lnTo>
                  <a:lnTo>
                    <a:pt x="10076" y="56"/>
                  </a:lnTo>
                  <a:lnTo>
                    <a:pt x="9952" y="84"/>
                  </a:lnTo>
                  <a:lnTo>
                    <a:pt x="9794" y="141"/>
                  </a:lnTo>
                  <a:lnTo>
                    <a:pt x="9692" y="226"/>
                  </a:lnTo>
                  <a:lnTo>
                    <a:pt x="9557" y="282"/>
                  </a:lnTo>
                  <a:lnTo>
                    <a:pt x="9455" y="381"/>
                  </a:lnTo>
                  <a:lnTo>
                    <a:pt x="9365" y="466"/>
                  </a:lnTo>
                  <a:lnTo>
                    <a:pt x="9274" y="579"/>
                  </a:lnTo>
                  <a:lnTo>
                    <a:pt x="9184" y="692"/>
                  </a:lnTo>
                  <a:lnTo>
                    <a:pt x="9128" y="791"/>
                  </a:lnTo>
                  <a:lnTo>
                    <a:pt x="9060" y="932"/>
                  </a:lnTo>
                  <a:lnTo>
                    <a:pt x="8969" y="1201"/>
                  </a:lnTo>
                  <a:lnTo>
                    <a:pt x="8913" y="1498"/>
                  </a:lnTo>
                  <a:lnTo>
                    <a:pt x="8890" y="1795"/>
                  </a:lnTo>
                  <a:lnTo>
                    <a:pt x="8890" y="2120"/>
                  </a:lnTo>
                  <a:lnTo>
                    <a:pt x="8913" y="2445"/>
                  </a:lnTo>
                  <a:lnTo>
                    <a:pt x="8969" y="2756"/>
                  </a:lnTo>
                  <a:lnTo>
                    <a:pt x="9060" y="3081"/>
                  </a:lnTo>
                  <a:lnTo>
                    <a:pt x="9173" y="3378"/>
                  </a:lnTo>
                  <a:lnTo>
                    <a:pt x="9297" y="3647"/>
                  </a:lnTo>
                  <a:lnTo>
                    <a:pt x="9466" y="3887"/>
                  </a:lnTo>
                  <a:lnTo>
                    <a:pt x="9579" y="4085"/>
                  </a:lnTo>
                  <a:lnTo>
                    <a:pt x="9670" y="4269"/>
                  </a:lnTo>
                  <a:lnTo>
                    <a:pt x="9726" y="4467"/>
                  </a:lnTo>
                  <a:lnTo>
                    <a:pt x="9771" y="4650"/>
                  </a:lnTo>
                  <a:lnTo>
                    <a:pt x="9771" y="4834"/>
                  </a:lnTo>
                  <a:lnTo>
                    <a:pt x="9749" y="5032"/>
                  </a:lnTo>
                  <a:lnTo>
                    <a:pt x="9715" y="5216"/>
                  </a:lnTo>
                  <a:lnTo>
                    <a:pt x="9625" y="5385"/>
                  </a:lnTo>
                  <a:lnTo>
                    <a:pt x="9534" y="5513"/>
                  </a:lnTo>
                  <a:lnTo>
                    <a:pt x="9410" y="5626"/>
                  </a:lnTo>
                  <a:lnTo>
                    <a:pt x="9229" y="5710"/>
                  </a:lnTo>
                  <a:lnTo>
                    <a:pt x="9060" y="5767"/>
                  </a:lnTo>
                  <a:lnTo>
                    <a:pt x="8845" y="5767"/>
                  </a:lnTo>
                  <a:lnTo>
                    <a:pt x="8585" y="5739"/>
                  </a:lnTo>
                  <a:lnTo>
                    <a:pt x="8325" y="5654"/>
                  </a:lnTo>
                  <a:lnTo>
                    <a:pt x="8020" y="5513"/>
                  </a:lnTo>
                  <a:lnTo>
                    <a:pt x="7840" y="5442"/>
                  </a:lnTo>
                  <a:lnTo>
                    <a:pt x="7648" y="5385"/>
                  </a:lnTo>
                  <a:lnTo>
                    <a:pt x="7433" y="5329"/>
                  </a:lnTo>
                  <a:lnTo>
                    <a:pt x="7241" y="5301"/>
                  </a:lnTo>
                  <a:lnTo>
                    <a:pt x="6755" y="5301"/>
                  </a:lnTo>
                  <a:lnTo>
                    <a:pt x="6281" y="5329"/>
                  </a:lnTo>
                  <a:lnTo>
                    <a:pt x="5784" y="5385"/>
                  </a:lnTo>
                  <a:lnTo>
                    <a:pt x="5264" y="5498"/>
                  </a:lnTo>
                  <a:lnTo>
                    <a:pt x="4744" y="5597"/>
                  </a:lnTo>
                  <a:lnTo>
                    <a:pt x="4247" y="5739"/>
                  </a:lnTo>
                  <a:lnTo>
                    <a:pt x="4202" y="5894"/>
                  </a:lnTo>
                  <a:lnTo>
                    <a:pt x="4202" y="6191"/>
                  </a:lnTo>
                  <a:lnTo>
                    <a:pt x="4202" y="6545"/>
                  </a:lnTo>
                  <a:lnTo>
                    <a:pt x="4225" y="6954"/>
                  </a:lnTo>
                  <a:lnTo>
                    <a:pt x="4315" y="7930"/>
                  </a:lnTo>
                  <a:lnTo>
                    <a:pt x="4394" y="9018"/>
                  </a:lnTo>
                  <a:lnTo>
                    <a:pt x="4439" y="9570"/>
                  </a:lnTo>
                  <a:lnTo>
                    <a:pt x="4462" y="10107"/>
                  </a:lnTo>
                  <a:lnTo>
                    <a:pt x="4484" y="10630"/>
                  </a:lnTo>
                  <a:lnTo>
                    <a:pt x="4507" y="11082"/>
                  </a:lnTo>
                  <a:lnTo>
                    <a:pt x="4484" y="11520"/>
                  </a:lnTo>
                  <a:lnTo>
                    <a:pt x="4439" y="11874"/>
                  </a:lnTo>
                  <a:lnTo>
                    <a:pt x="4394" y="12029"/>
                  </a:lnTo>
                  <a:lnTo>
                    <a:pt x="4349" y="12171"/>
                  </a:lnTo>
                  <a:lnTo>
                    <a:pt x="4315" y="12284"/>
                  </a:lnTo>
                  <a:lnTo>
                    <a:pt x="4247" y="12354"/>
                  </a:lnTo>
                  <a:close/>
                </a:path>
              </a:pathLst>
            </a:custGeom>
            <a:solidFill>
              <a:srgbClr val="FFFFCC"/>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Puzzle4"/>
            <p:cNvSpPr>
              <a:spLocks noEditPoints="1" noChangeArrowheads="1"/>
            </p:cNvSpPr>
            <p:nvPr/>
          </p:nvSpPr>
          <p:spPr bwMode="auto">
            <a:xfrm>
              <a:off x="2192" y="1719"/>
              <a:ext cx="1072" cy="1763"/>
            </a:xfrm>
            <a:custGeom>
              <a:avLst/>
              <a:gdLst>
                <a:gd name="T0" fmla="*/ 8307 w 21600"/>
                <a:gd name="T1" fmla="*/ 11593 h 21600"/>
                <a:gd name="T2" fmla="*/ 453 w 21600"/>
                <a:gd name="T3" fmla="*/ 16938 h 21600"/>
                <a:gd name="T4" fmla="*/ 11500 w 21600"/>
                <a:gd name="T5" fmla="*/ 21600 h 21600"/>
                <a:gd name="T6" fmla="*/ 20920 w 21600"/>
                <a:gd name="T7" fmla="*/ 16751 h 21600"/>
                <a:gd name="T8" fmla="*/ 13972 w 21600"/>
                <a:gd name="T9" fmla="*/ 10888 h 21600"/>
                <a:gd name="T10" fmla="*/ 21033 w 21600"/>
                <a:gd name="T11" fmla="*/ 4716 h 21600"/>
                <a:gd name="T12" fmla="*/ 11102 w 21600"/>
                <a:gd name="T13" fmla="*/ 11 h 21600"/>
                <a:gd name="T14" fmla="*/ 453 w 21600"/>
                <a:gd name="T15" fmla="*/ 4716 h 21600"/>
                <a:gd name="T16" fmla="*/ 2076 w 21600"/>
                <a:gd name="T17" fmla="*/ 5664 h 21600"/>
                <a:gd name="T18" fmla="*/ 20203 w 21600"/>
                <a:gd name="T19" fmla="*/ 1598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3813" y="10590"/>
                  </a:moveTo>
                  <a:lnTo>
                    <a:pt x="3927" y="10513"/>
                  </a:lnTo>
                  <a:lnTo>
                    <a:pt x="4078" y="10425"/>
                  </a:lnTo>
                  <a:lnTo>
                    <a:pt x="4210" y="10359"/>
                  </a:lnTo>
                  <a:lnTo>
                    <a:pt x="4361" y="10315"/>
                  </a:lnTo>
                  <a:lnTo>
                    <a:pt x="4682" y="10237"/>
                  </a:lnTo>
                  <a:lnTo>
                    <a:pt x="5041" y="10193"/>
                  </a:lnTo>
                  <a:lnTo>
                    <a:pt x="5456" y="10171"/>
                  </a:lnTo>
                  <a:lnTo>
                    <a:pt x="5853" y="10193"/>
                  </a:lnTo>
                  <a:lnTo>
                    <a:pt x="6249" y="10260"/>
                  </a:lnTo>
                  <a:lnTo>
                    <a:pt x="6646" y="10337"/>
                  </a:lnTo>
                  <a:lnTo>
                    <a:pt x="7004" y="10469"/>
                  </a:lnTo>
                  <a:lnTo>
                    <a:pt x="7363" y="10612"/>
                  </a:lnTo>
                  <a:lnTo>
                    <a:pt x="7665" y="10788"/>
                  </a:lnTo>
                  <a:lnTo>
                    <a:pt x="7911" y="10998"/>
                  </a:lnTo>
                  <a:lnTo>
                    <a:pt x="8024" y="11097"/>
                  </a:lnTo>
                  <a:lnTo>
                    <a:pt x="8137" y="11207"/>
                  </a:lnTo>
                  <a:lnTo>
                    <a:pt x="8194" y="11340"/>
                  </a:lnTo>
                  <a:lnTo>
                    <a:pt x="8269" y="11461"/>
                  </a:lnTo>
                  <a:lnTo>
                    <a:pt x="8307" y="11593"/>
                  </a:lnTo>
                  <a:lnTo>
                    <a:pt x="8307" y="11714"/>
                  </a:lnTo>
                  <a:lnTo>
                    <a:pt x="8307" y="11868"/>
                  </a:lnTo>
                  <a:lnTo>
                    <a:pt x="8307" y="12012"/>
                  </a:lnTo>
                  <a:lnTo>
                    <a:pt x="8194" y="12265"/>
                  </a:lnTo>
                  <a:lnTo>
                    <a:pt x="8062" y="12519"/>
                  </a:lnTo>
                  <a:lnTo>
                    <a:pt x="7873" y="12706"/>
                  </a:lnTo>
                  <a:lnTo>
                    <a:pt x="7627" y="12904"/>
                  </a:lnTo>
                  <a:lnTo>
                    <a:pt x="7363" y="13048"/>
                  </a:lnTo>
                  <a:lnTo>
                    <a:pt x="7080" y="13180"/>
                  </a:lnTo>
                  <a:lnTo>
                    <a:pt x="6759" y="13257"/>
                  </a:lnTo>
                  <a:lnTo>
                    <a:pt x="6419" y="13345"/>
                  </a:lnTo>
                  <a:lnTo>
                    <a:pt x="6098" y="13389"/>
                  </a:lnTo>
                  <a:lnTo>
                    <a:pt x="5739" y="13389"/>
                  </a:lnTo>
                  <a:lnTo>
                    <a:pt x="5418" y="13389"/>
                  </a:lnTo>
                  <a:lnTo>
                    <a:pt x="5079" y="13345"/>
                  </a:lnTo>
                  <a:lnTo>
                    <a:pt x="4758" y="13301"/>
                  </a:lnTo>
                  <a:lnTo>
                    <a:pt x="4474" y="13213"/>
                  </a:lnTo>
                  <a:lnTo>
                    <a:pt x="4172" y="13114"/>
                  </a:lnTo>
                  <a:lnTo>
                    <a:pt x="3965" y="12982"/>
                  </a:lnTo>
                  <a:lnTo>
                    <a:pt x="3738" y="12838"/>
                  </a:lnTo>
                  <a:lnTo>
                    <a:pt x="3493" y="12706"/>
                  </a:lnTo>
                  <a:lnTo>
                    <a:pt x="3228" y="12607"/>
                  </a:lnTo>
                  <a:lnTo>
                    <a:pt x="2945" y="12519"/>
                  </a:lnTo>
                  <a:lnTo>
                    <a:pt x="2700" y="12431"/>
                  </a:lnTo>
                  <a:lnTo>
                    <a:pt x="2397" y="12375"/>
                  </a:lnTo>
                  <a:lnTo>
                    <a:pt x="2152" y="12331"/>
                  </a:lnTo>
                  <a:lnTo>
                    <a:pt x="1888" y="12309"/>
                  </a:lnTo>
                  <a:lnTo>
                    <a:pt x="1642" y="12309"/>
                  </a:lnTo>
                  <a:lnTo>
                    <a:pt x="1397" y="12331"/>
                  </a:lnTo>
                  <a:lnTo>
                    <a:pt x="1170" y="12397"/>
                  </a:lnTo>
                  <a:lnTo>
                    <a:pt x="962" y="12453"/>
                  </a:lnTo>
                  <a:lnTo>
                    <a:pt x="774" y="12563"/>
                  </a:lnTo>
                  <a:lnTo>
                    <a:pt x="623" y="12684"/>
                  </a:lnTo>
                  <a:lnTo>
                    <a:pt x="528" y="12838"/>
                  </a:lnTo>
                  <a:lnTo>
                    <a:pt x="453" y="13026"/>
                  </a:lnTo>
                  <a:lnTo>
                    <a:pt x="339" y="13477"/>
                  </a:lnTo>
                  <a:lnTo>
                    <a:pt x="226" y="13984"/>
                  </a:lnTo>
                  <a:lnTo>
                    <a:pt x="151" y="14535"/>
                  </a:lnTo>
                  <a:lnTo>
                    <a:pt x="113" y="15075"/>
                  </a:lnTo>
                  <a:lnTo>
                    <a:pt x="113" y="15626"/>
                  </a:lnTo>
                  <a:lnTo>
                    <a:pt x="151" y="16133"/>
                  </a:lnTo>
                  <a:lnTo>
                    <a:pt x="188" y="16376"/>
                  </a:lnTo>
                  <a:lnTo>
                    <a:pt x="264" y="16585"/>
                  </a:lnTo>
                  <a:lnTo>
                    <a:pt x="339" y="16773"/>
                  </a:lnTo>
                  <a:lnTo>
                    <a:pt x="453" y="16938"/>
                  </a:lnTo>
                  <a:lnTo>
                    <a:pt x="1095" y="16883"/>
                  </a:lnTo>
                  <a:lnTo>
                    <a:pt x="1963" y="16795"/>
                  </a:lnTo>
                  <a:lnTo>
                    <a:pt x="2945" y="16751"/>
                  </a:lnTo>
                  <a:lnTo>
                    <a:pt x="3965" y="16706"/>
                  </a:lnTo>
                  <a:lnTo>
                    <a:pt x="5022" y="16684"/>
                  </a:lnTo>
                  <a:lnTo>
                    <a:pt x="5947" y="16684"/>
                  </a:lnTo>
                  <a:lnTo>
                    <a:pt x="6759" y="16706"/>
                  </a:lnTo>
                  <a:lnTo>
                    <a:pt x="7363" y="16751"/>
                  </a:lnTo>
                  <a:lnTo>
                    <a:pt x="7948" y="16839"/>
                  </a:lnTo>
                  <a:lnTo>
                    <a:pt x="8458" y="16916"/>
                  </a:lnTo>
                  <a:lnTo>
                    <a:pt x="8893" y="17026"/>
                  </a:lnTo>
                  <a:lnTo>
                    <a:pt x="9289" y="17158"/>
                  </a:lnTo>
                  <a:lnTo>
                    <a:pt x="9572" y="17280"/>
                  </a:lnTo>
                  <a:lnTo>
                    <a:pt x="9799" y="17412"/>
                  </a:lnTo>
                  <a:lnTo>
                    <a:pt x="9969" y="17555"/>
                  </a:lnTo>
                  <a:lnTo>
                    <a:pt x="10120" y="17687"/>
                  </a:lnTo>
                  <a:lnTo>
                    <a:pt x="10158" y="17831"/>
                  </a:lnTo>
                  <a:lnTo>
                    <a:pt x="10195" y="17974"/>
                  </a:lnTo>
                  <a:lnTo>
                    <a:pt x="10158" y="18128"/>
                  </a:lnTo>
                  <a:lnTo>
                    <a:pt x="10082" y="18271"/>
                  </a:lnTo>
                  <a:lnTo>
                    <a:pt x="9969" y="18426"/>
                  </a:lnTo>
                  <a:lnTo>
                    <a:pt x="9837" y="18569"/>
                  </a:lnTo>
                  <a:lnTo>
                    <a:pt x="9648" y="18701"/>
                  </a:lnTo>
                  <a:lnTo>
                    <a:pt x="9440" y="18822"/>
                  </a:lnTo>
                  <a:lnTo>
                    <a:pt x="9213" y="18999"/>
                  </a:lnTo>
                  <a:lnTo>
                    <a:pt x="9044" y="19186"/>
                  </a:lnTo>
                  <a:lnTo>
                    <a:pt x="8893" y="19395"/>
                  </a:lnTo>
                  <a:lnTo>
                    <a:pt x="8817" y="19627"/>
                  </a:lnTo>
                  <a:lnTo>
                    <a:pt x="8779" y="19858"/>
                  </a:lnTo>
                  <a:lnTo>
                    <a:pt x="8779" y="20112"/>
                  </a:lnTo>
                  <a:lnTo>
                    <a:pt x="8855" y="20354"/>
                  </a:lnTo>
                  <a:lnTo>
                    <a:pt x="8968" y="20586"/>
                  </a:lnTo>
                  <a:lnTo>
                    <a:pt x="9138" y="20817"/>
                  </a:lnTo>
                  <a:lnTo>
                    <a:pt x="9365" y="21026"/>
                  </a:lnTo>
                  <a:lnTo>
                    <a:pt x="9610" y="21192"/>
                  </a:lnTo>
                  <a:lnTo>
                    <a:pt x="9950" y="21368"/>
                  </a:lnTo>
                  <a:lnTo>
                    <a:pt x="10120" y="21445"/>
                  </a:lnTo>
                  <a:lnTo>
                    <a:pt x="10346" y="21511"/>
                  </a:lnTo>
                  <a:lnTo>
                    <a:pt x="10516" y="21555"/>
                  </a:lnTo>
                  <a:lnTo>
                    <a:pt x="10743" y="21600"/>
                  </a:lnTo>
                  <a:lnTo>
                    <a:pt x="10988" y="21644"/>
                  </a:lnTo>
                  <a:lnTo>
                    <a:pt x="11215" y="21666"/>
                  </a:lnTo>
                  <a:lnTo>
                    <a:pt x="11498" y="21666"/>
                  </a:lnTo>
                  <a:lnTo>
                    <a:pt x="11762" y="21666"/>
                  </a:lnTo>
                  <a:lnTo>
                    <a:pt x="12253" y="21644"/>
                  </a:lnTo>
                  <a:lnTo>
                    <a:pt x="12763" y="21577"/>
                  </a:lnTo>
                  <a:lnTo>
                    <a:pt x="13197" y="21467"/>
                  </a:lnTo>
                  <a:lnTo>
                    <a:pt x="13556" y="21346"/>
                  </a:lnTo>
                  <a:lnTo>
                    <a:pt x="13896" y="21192"/>
                  </a:lnTo>
                  <a:lnTo>
                    <a:pt x="14179" y="21026"/>
                  </a:lnTo>
                  <a:lnTo>
                    <a:pt x="14444" y="20839"/>
                  </a:lnTo>
                  <a:lnTo>
                    <a:pt x="14576" y="20641"/>
                  </a:lnTo>
                  <a:lnTo>
                    <a:pt x="14727" y="20431"/>
                  </a:lnTo>
                  <a:lnTo>
                    <a:pt x="14765" y="20200"/>
                  </a:lnTo>
                  <a:lnTo>
                    <a:pt x="14802" y="19991"/>
                  </a:lnTo>
                  <a:lnTo>
                    <a:pt x="14727" y="19759"/>
                  </a:lnTo>
                  <a:lnTo>
                    <a:pt x="14613" y="19550"/>
                  </a:lnTo>
                  <a:lnTo>
                    <a:pt x="14444" y="19307"/>
                  </a:lnTo>
                  <a:lnTo>
                    <a:pt x="14217" y="19098"/>
                  </a:lnTo>
                  <a:lnTo>
                    <a:pt x="13934" y="18911"/>
                  </a:lnTo>
                  <a:lnTo>
                    <a:pt x="13669" y="18745"/>
                  </a:lnTo>
                  <a:lnTo>
                    <a:pt x="13462" y="18547"/>
                  </a:lnTo>
                  <a:lnTo>
                    <a:pt x="13311" y="18337"/>
                  </a:lnTo>
                  <a:lnTo>
                    <a:pt x="13197" y="18150"/>
                  </a:lnTo>
                  <a:lnTo>
                    <a:pt x="13122" y="17941"/>
                  </a:lnTo>
                  <a:lnTo>
                    <a:pt x="13122" y="17720"/>
                  </a:lnTo>
                  <a:lnTo>
                    <a:pt x="13122" y="17533"/>
                  </a:lnTo>
                  <a:lnTo>
                    <a:pt x="13197" y="17346"/>
                  </a:lnTo>
                  <a:lnTo>
                    <a:pt x="13273" y="17158"/>
                  </a:lnTo>
                  <a:lnTo>
                    <a:pt x="13386" y="16982"/>
                  </a:lnTo>
                  <a:lnTo>
                    <a:pt x="13537" y="16839"/>
                  </a:lnTo>
                  <a:lnTo>
                    <a:pt x="13707" y="16706"/>
                  </a:lnTo>
                  <a:lnTo>
                    <a:pt x="13896" y="16607"/>
                  </a:lnTo>
                  <a:lnTo>
                    <a:pt x="14104" y="16519"/>
                  </a:lnTo>
                  <a:lnTo>
                    <a:pt x="14330" y="16453"/>
                  </a:lnTo>
                  <a:lnTo>
                    <a:pt x="14538" y="16431"/>
                  </a:lnTo>
                  <a:lnTo>
                    <a:pt x="14897" y="16453"/>
                  </a:lnTo>
                  <a:lnTo>
                    <a:pt x="15406" y="16497"/>
                  </a:lnTo>
                  <a:lnTo>
                    <a:pt x="16105" y="16541"/>
                  </a:lnTo>
                  <a:lnTo>
                    <a:pt x="16898" y="16607"/>
                  </a:lnTo>
                  <a:lnTo>
                    <a:pt x="17804" y="16651"/>
                  </a:lnTo>
                  <a:lnTo>
                    <a:pt x="18786" y="16684"/>
                  </a:lnTo>
                  <a:lnTo>
                    <a:pt x="19844" y="16728"/>
                  </a:lnTo>
                  <a:lnTo>
                    <a:pt x="20920" y="16751"/>
                  </a:lnTo>
                  <a:lnTo>
                    <a:pt x="21109" y="16497"/>
                  </a:lnTo>
                  <a:lnTo>
                    <a:pt x="21241" y="16222"/>
                  </a:lnTo>
                  <a:lnTo>
                    <a:pt x="21392" y="15946"/>
                  </a:lnTo>
                  <a:lnTo>
                    <a:pt x="21467" y="15648"/>
                  </a:lnTo>
                  <a:lnTo>
                    <a:pt x="21543" y="15351"/>
                  </a:lnTo>
                  <a:lnTo>
                    <a:pt x="21618" y="15042"/>
                  </a:lnTo>
                  <a:lnTo>
                    <a:pt x="21618" y="14745"/>
                  </a:lnTo>
                  <a:lnTo>
                    <a:pt x="21618" y="14447"/>
                  </a:lnTo>
                  <a:lnTo>
                    <a:pt x="21618" y="14150"/>
                  </a:lnTo>
                  <a:lnTo>
                    <a:pt x="21581" y="13852"/>
                  </a:lnTo>
                  <a:lnTo>
                    <a:pt x="21505" y="13577"/>
                  </a:lnTo>
                  <a:lnTo>
                    <a:pt x="21430" y="13301"/>
                  </a:lnTo>
                  <a:lnTo>
                    <a:pt x="21354" y="13048"/>
                  </a:lnTo>
                  <a:lnTo>
                    <a:pt x="21241" y="12816"/>
                  </a:lnTo>
                  <a:lnTo>
                    <a:pt x="21146" y="12607"/>
                  </a:lnTo>
                  <a:lnTo>
                    <a:pt x="21033" y="12431"/>
                  </a:lnTo>
                  <a:lnTo>
                    <a:pt x="20920" y="12265"/>
                  </a:lnTo>
                  <a:lnTo>
                    <a:pt x="20769" y="12144"/>
                  </a:lnTo>
                  <a:lnTo>
                    <a:pt x="20637" y="12034"/>
                  </a:lnTo>
                  <a:lnTo>
                    <a:pt x="20486" y="11946"/>
                  </a:lnTo>
                  <a:lnTo>
                    <a:pt x="20297" y="11891"/>
                  </a:lnTo>
                  <a:lnTo>
                    <a:pt x="20165" y="11846"/>
                  </a:lnTo>
                  <a:lnTo>
                    <a:pt x="19976" y="11824"/>
                  </a:lnTo>
                  <a:lnTo>
                    <a:pt x="19806" y="11802"/>
                  </a:lnTo>
                  <a:lnTo>
                    <a:pt x="19390" y="11824"/>
                  </a:lnTo>
                  <a:lnTo>
                    <a:pt x="18956" y="11891"/>
                  </a:lnTo>
                  <a:lnTo>
                    <a:pt x="18503" y="11968"/>
                  </a:lnTo>
                  <a:lnTo>
                    <a:pt x="17993" y="12078"/>
                  </a:lnTo>
                  <a:lnTo>
                    <a:pt x="17653" y="12144"/>
                  </a:lnTo>
                  <a:lnTo>
                    <a:pt x="17332" y="12199"/>
                  </a:lnTo>
                  <a:lnTo>
                    <a:pt x="17049" y="12221"/>
                  </a:lnTo>
                  <a:lnTo>
                    <a:pt x="16747" y="12243"/>
                  </a:lnTo>
                  <a:lnTo>
                    <a:pt x="16464" y="12243"/>
                  </a:lnTo>
                  <a:lnTo>
                    <a:pt x="16218" y="12243"/>
                  </a:lnTo>
                  <a:lnTo>
                    <a:pt x="15992" y="12221"/>
                  </a:lnTo>
                  <a:lnTo>
                    <a:pt x="15746" y="12199"/>
                  </a:lnTo>
                  <a:lnTo>
                    <a:pt x="15520" y="12155"/>
                  </a:lnTo>
                  <a:lnTo>
                    <a:pt x="15350" y="12122"/>
                  </a:lnTo>
                  <a:lnTo>
                    <a:pt x="15161" y="12056"/>
                  </a:lnTo>
                  <a:lnTo>
                    <a:pt x="14972" y="11990"/>
                  </a:lnTo>
                  <a:lnTo>
                    <a:pt x="14689" y="11846"/>
                  </a:lnTo>
                  <a:lnTo>
                    <a:pt x="14444" y="11670"/>
                  </a:lnTo>
                  <a:lnTo>
                    <a:pt x="14255" y="11483"/>
                  </a:lnTo>
                  <a:lnTo>
                    <a:pt x="14104" y="11295"/>
                  </a:lnTo>
                  <a:lnTo>
                    <a:pt x="14028" y="11086"/>
                  </a:lnTo>
                  <a:lnTo>
                    <a:pt x="13972" y="10888"/>
                  </a:lnTo>
                  <a:lnTo>
                    <a:pt x="13972" y="10700"/>
                  </a:lnTo>
                  <a:lnTo>
                    <a:pt x="14009" y="10513"/>
                  </a:lnTo>
                  <a:lnTo>
                    <a:pt x="14066" y="10359"/>
                  </a:lnTo>
                  <a:lnTo>
                    <a:pt x="14179" y="10215"/>
                  </a:lnTo>
                  <a:lnTo>
                    <a:pt x="14406" y="10006"/>
                  </a:lnTo>
                  <a:lnTo>
                    <a:pt x="14651" y="9830"/>
                  </a:lnTo>
                  <a:lnTo>
                    <a:pt x="14878" y="9686"/>
                  </a:lnTo>
                  <a:lnTo>
                    <a:pt x="15123" y="9554"/>
                  </a:lnTo>
                  <a:lnTo>
                    <a:pt x="15350" y="9477"/>
                  </a:lnTo>
                  <a:lnTo>
                    <a:pt x="15558" y="9411"/>
                  </a:lnTo>
                  <a:lnTo>
                    <a:pt x="15803" y="9345"/>
                  </a:lnTo>
                  <a:lnTo>
                    <a:pt x="16030" y="9323"/>
                  </a:lnTo>
                  <a:lnTo>
                    <a:pt x="16256" y="9301"/>
                  </a:lnTo>
                  <a:lnTo>
                    <a:pt x="16464" y="9323"/>
                  </a:lnTo>
                  <a:lnTo>
                    <a:pt x="16690" y="9345"/>
                  </a:lnTo>
                  <a:lnTo>
                    <a:pt x="16898" y="9367"/>
                  </a:lnTo>
                  <a:lnTo>
                    <a:pt x="17332" y="9477"/>
                  </a:lnTo>
                  <a:lnTo>
                    <a:pt x="17767" y="9598"/>
                  </a:lnTo>
                  <a:lnTo>
                    <a:pt x="18163" y="9731"/>
                  </a:lnTo>
                  <a:lnTo>
                    <a:pt x="18597" y="9874"/>
                  </a:lnTo>
                  <a:lnTo>
                    <a:pt x="18994" y="10006"/>
                  </a:lnTo>
                  <a:lnTo>
                    <a:pt x="19428" y="10083"/>
                  </a:lnTo>
                  <a:lnTo>
                    <a:pt x="19617" y="10127"/>
                  </a:lnTo>
                  <a:lnTo>
                    <a:pt x="19844" y="10149"/>
                  </a:lnTo>
                  <a:lnTo>
                    <a:pt x="20013" y="10149"/>
                  </a:lnTo>
                  <a:lnTo>
                    <a:pt x="20240" y="10127"/>
                  </a:lnTo>
                  <a:lnTo>
                    <a:pt x="20410" y="10105"/>
                  </a:lnTo>
                  <a:lnTo>
                    <a:pt x="20637" y="10061"/>
                  </a:lnTo>
                  <a:lnTo>
                    <a:pt x="20844" y="9984"/>
                  </a:lnTo>
                  <a:lnTo>
                    <a:pt x="21033" y="9896"/>
                  </a:lnTo>
                  <a:lnTo>
                    <a:pt x="21146" y="9830"/>
                  </a:lnTo>
                  <a:lnTo>
                    <a:pt x="21203" y="9753"/>
                  </a:lnTo>
                  <a:lnTo>
                    <a:pt x="21279" y="9642"/>
                  </a:lnTo>
                  <a:lnTo>
                    <a:pt x="21354" y="9521"/>
                  </a:lnTo>
                  <a:lnTo>
                    <a:pt x="21430" y="9246"/>
                  </a:lnTo>
                  <a:lnTo>
                    <a:pt x="21430" y="8904"/>
                  </a:lnTo>
                  <a:lnTo>
                    <a:pt x="21430" y="8540"/>
                  </a:lnTo>
                  <a:lnTo>
                    <a:pt x="21392" y="8144"/>
                  </a:lnTo>
                  <a:lnTo>
                    <a:pt x="21354" y="7714"/>
                  </a:lnTo>
                  <a:lnTo>
                    <a:pt x="21279" y="7295"/>
                  </a:lnTo>
                  <a:lnTo>
                    <a:pt x="21146" y="6446"/>
                  </a:lnTo>
                  <a:lnTo>
                    <a:pt x="20995" y="5686"/>
                  </a:lnTo>
                  <a:lnTo>
                    <a:pt x="20958" y="5366"/>
                  </a:lnTo>
                  <a:lnTo>
                    <a:pt x="20958" y="5091"/>
                  </a:lnTo>
                  <a:lnTo>
                    <a:pt x="20958" y="4860"/>
                  </a:lnTo>
                  <a:lnTo>
                    <a:pt x="21033" y="4716"/>
                  </a:lnTo>
                  <a:lnTo>
                    <a:pt x="20637" y="4860"/>
                  </a:lnTo>
                  <a:lnTo>
                    <a:pt x="20127" y="4992"/>
                  </a:lnTo>
                  <a:lnTo>
                    <a:pt x="19617" y="5069"/>
                  </a:lnTo>
                  <a:lnTo>
                    <a:pt x="19032" y="5157"/>
                  </a:lnTo>
                  <a:lnTo>
                    <a:pt x="18465" y="5201"/>
                  </a:lnTo>
                  <a:lnTo>
                    <a:pt x="17842" y="5245"/>
                  </a:lnTo>
                  <a:lnTo>
                    <a:pt x="17219" y="5267"/>
                  </a:lnTo>
                  <a:lnTo>
                    <a:pt x="16615" y="5267"/>
                  </a:lnTo>
                  <a:lnTo>
                    <a:pt x="15992" y="5245"/>
                  </a:lnTo>
                  <a:lnTo>
                    <a:pt x="15369" y="5201"/>
                  </a:lnTo>
                  <a:lnTo>
                    <a:pt x="14840" y="5157"/>
                  </a:lnTo>
                  <a:lnTo>
                    <a:pt x="14293" y="5091"/>
                  </a:lnTo>
                  <a:lnTo>
                    <a:pt x="13783" y="5014"/>
                  </a:lnTo>
                  <a:lnTo>
                    <a:pt x="13386" y="4926"/>
                  </a:lnTo>
                  <a:lnTo>
                    <a:pt x="13027" y="4815"/>
                  </a:lnTo>
                  <a:lnTo>
                    <a:pt x="12725" y="4716"/>
                  </a:lnTo>
                  <a:lnTo>
                    <a:pt x="12480" y="4606"/>
                  </a:lnTo>
                  <a:lnTo>
                    <a:pt x="12291" y="4496"/>
                  </a:lnTo>
                  <a:lnTo>
                    <a:pt x="12197" y="4397"/>
                  </a:lnTo>
                  <a:lnTo>
                    <a:pt x="12083" y="4286"/>
                  </a:lnTo>
                  <a:lnTo>
                    <a:pt x="12046" y="4187"/>
                  </a:lnTo>
                  <a:lnTo>
                    <a:pt x="12008" y="4077"/>
                  </a:lnTo>
                  <a:lnTo>
                    <a:pt x="12046" y="3967"/>
                  </a:lnTo>
                  <a:lnTo>
                    <a:pt x="12121" y="3868"/>
                  </a:lnTo>
                  <a:lnTo>
                    <a:pt x="12197" y="3735"/>
                  </a:lnTo>
                  <a:lnTo>
                    <a:pt x="12291" y="3614"/>
                  </a:lnTo>
                  <a:lnTo>
                    <a:pt x="12442" y="3482"/>
                  </a:lnTo>
                  <a:lnTo>
                    <a:pt x="12631" y="3361"/>
                  </a:lnTo>
                  <a:lnTo>
                    <a:pt x="13065" y="3085"/>
                  </a:lnTo>
                  <a:lnTo>
                    <a:pt x="13537" y="2766"/>
                  </a:lnTo>
                  <a:lnTo>
                    <a:pt x="13783" y="2578"/>
                  </a:lnTo>
                  <a:lnTo>
                    <a:pt x="13934" y="2380"/>
                  </a:lnTo>
                  <a:lnTo>
                    <a:pt x="14028" y="2171"/>
                  </a:lnTo>
                  <a:lnTo>
                    <a:pt x="14104" y="1961"/>
                  </a:lnTo>
                  <a:lnTo>
                    <a:pt x="14104" y="1730"/>
                  </a:lnTo>
                  <a:lnTo>
                    <a:pt x="14066" y="1498"/>
                  </a:lnTo>
                  <a:lnTo>
                    <a:pt x="13972" y="1267"/>
                  </a:lnTo>
                  <a:lnTo>
                    <a:pt x="13820" y="1057"/>
                  </a:lnTo>
                  <a:lnTo>
                    <a:pt x="13594" y="837"/>
                  </a:lnTo>
                  <a:lnTo>
                    <a:pt x="13386" y="628"/>
                  </a:lnTo>
                  <a:lnTo>
                    <a:pt x="13103" y="462"/>
                  </a:lnTo>
                  <a:lnTo>
                    <a:pt x="12763" y="308"/>
                  </a:lnTo>
                  <a:lnTo>
                    <a:pt x="12404" y="187"/>
                  </a:lnTo>
                  <a:lnTo>
                    <a:pt x="12008" y="77"/>
                  </a:lnTo>
                  <a:lnTo>
                    <a:pt x="11574" y="33"/>
                  </a:lnTo>
                  <a:lnTo>
                    <a:pt x="11102" y="11"/>
                  </a:lnTo>
                  <a:lnTo>
                    <a:pt x="10667" y="11"/>
                  </a:lnTo>
                  <a:lnTo>
                    <a:pt x="10233" y="77"/>
                  </a:lnTo>
                  <a:lnTo>
                    <a:pt x="9837" y="187"/>
                  </a:lnTo>
                  <a:lnTo>
                    <a:pt x="9440" y="286"/>
                  </a:lnTo>
                  <a:lnTo>
                    <a:pt x="9062" y="462"/>
                  </a:lnTo>
                  <a:lnTo>
                    <a:pt x="8741" y="628"/>
                  </a:lnTo>
                  <a:lnTo>
                    <a:pt x="8458" y="815"/>
                  </a:lnTo>
                  <a:lnTo>
                    <a:pt x="8232" y="1035"/>
                  </a:lnTo>
                  <a:lnTo>
                    <a:pt x="8062" y="1245"/>
                  </a:lnTo>
                  <a:lnTo>
                    <a:pt x="7911" y="1476"/>
                  </a:lnTo>
                  <a:lnTo>
                    <a:pt x="7835" y="1708"/>
                  </a:lnTo>
                  <a:lnTo>
                    <a:pt x="7797" y="1961"/>
                  </a:lnTo>
                  <a:lnTo>
                    <a:pt x="7835" y="2193"/>
                  </a:lnTo>
                  <a:lnTo>
                    <a:pt x="7948" y="2402"/>
                  </a:lnTo>
                  <a:lnTo>
                    <a:pt x="8062" y="2534"/>
                  </a:lnTo>
                  <a:lnTo>
                    <a:pt x="8175" y="2644"/>
                  </a:lnTo>
                  <a:lnTo>
                    <a:pt x="8269" y="2744"/>
                  </a:lnTo>
                  <a:lnTo>
                    <a:pt x="8420" y="2832"/>
                  </a:lnTo>
                  <a:lnTo>
                    <a:pt x="8704" y="3019"/>
                  </a:lnTo>
                  <a:lnTo>
                    <a:pt x="8968" y="3206"/>
                  </a:lnTo>
                  <a:lnTo>
                    <a:pt x="9138" y="3405"/>
                  </a:lnTo>
                  <a:lnTo>
                    <a:pt x="9327" y="3570"/>
                  </a:lnTo>
                  <a:lnTo>
                    <a:pt x="9440" y="3735"/>
                  </a:lnTo>
                  <a:lnTo>
                    <a:pt x="9516" y="3890"/>
                  </a:lnTo>
                  <a:lnTo>
                    <a:pt x="9534" y="4033"/>
                  </a:lnTo>
                  <a:lnTo>
                    <a:pt x="9534" y="4165"/>
                  </a:lnTo>
                  <a:lnTo>
                    <a:pt x="9516" y="4286"/>
                  </a:lnTo>
                  <a:lnTo>
                    <a:pt x="9440" y="4397"/>
                  </a:lnTo>
                  <a:lnTo>
                    <a:pt x="9327" y="4496"/>
                  </a:lnTo>
                  <a:lnTo>
                    <a:pt x="9176" y="4562"/>
                  </a:lnTo>
                  <a:lnTo>
                    <a:pt x="9006" y="4628"/>
                  </a:lnTo>
                  <a:lnTo>
                    <a:pt x="8779" y="4694"/>
                  </a:lnTo>
                  <a:lnTo>
                    <a:pt x="8534" y="4716"/>
                  </a:lnTo>
                  <a:lnTo>
                    <a:pt x="8232" y="4716"/>
                  </a:lnTo>
                  <a:lnTo>
                    <a:pt x="7118" y="4738"/>
                  </a:lnTo>
                  <a:lnTo>
                    <a:pt x="5947" y="4771"/>
                  </a:lnTo>
                  <a:lnTo>
                    <a:pt x="4795" y="4815"/>
                  </a:lnTo>
                  <a:lnTo>
                    <a:pt x="3681" y="4860"/>
                  </a:lnTo>
                  <a:lnTo>
                    <a:pt x="2662" y="4882"/>
                  </a:lnTo>
                  <a:lnTo>
                    <a:pt x="1755" y="4882"/>
                  </a:lnTo>
                  <a:lnTo>
                    <a:pt x="1359" y="4860"/>
                  </a:lnTo>
                  <a:lnTo>
                    <a:pt x="981" y="4837"/>
                  </a:lnTo>
                  <a:lnTo>
                    <a:pt x="698" y="4771"/>
                  </a:lnTo>
                  <a:lnTo>
                    <a:pt x="453" y="4716"/>
                  </a:lnTo>
                  <a:lnTo>
                    <a:pt x="453" y="5322"/>
                  </a:lnTo>
                  <a:lnTo>
                    <a:pt x="453" y="6083"/>
                  </a:lnTo>
                  <a:lnTo>
                    <a:pt x="453" y="6909"/>
                  </a:lnTo>
                  <a:lnTo>
                    <a:pt x="453" y="7780"/>
                  </a:lnTo>
                  <a:lnTo>
                    <a:pt x="453" y="8606"/>
                  </a:lnTo>
                  <a:lnTo>
                    <a:pt x="453" y="9345"/>
                  </a:lnTo>
                  <a:lnTo>
                    <a:pt x="453" y="9918"/>
                  </a:lnTo>
                  <a:lnTo>
                    <a:pt x="453" y="10282"/>
                  </a:lnTo>
                  <a:lnTo>
                    <a:pt x="490" y="10381"/>
                  </a:lnTo>
                  <a:lnTo>
                    <a:pt x="547" y="10491"/>
                  </a:lnTo>
                  <a:lnTo>
                    <a:pt x="660" y="10590"/>
                  </a:lnTo>
                  <a:lnTo>
                    <a:pt x="811" y="10700"/>
                  </a:lnTo>
                  <a:lnTo>
                    <a:pt x="981" y="10811"/>
                  </a:lnTo>
                  <a:lnTo>
                    <a:pt x="1208" y="10888"/>
                  </a:lnTo>
                  <a:lnTo>
                    <a:pt x="1453" y="10954"/>
                  </a:lnTo>
                  <a:lnTo>
                    <a:pt x="1718" y="11020"/>
                  </a:lnTo>
                  <a:lnTo>
                    <a:pt x="1963" y="11064"/>
                  </a:lnTo>
                  <a:lnTo>
                    <a:pt x="2265" y="11086"/>
                  </a:lnTo>
                  <a:lnTo>
                    <a:pt x="2548" y="11064"/>
                  </a:lnTo>
                  <a:lnTo>
                    <a:pt x="2794" y="11042"/>
                  </a:lnTo>
                  <a:lnTo>
                    <a:pt x="3096" y="10976"/>
                  </a:lnTo>
                  <a:lnTo>
                    <a:pt x="3341" y="10888"/>
                  </a:lnTo>
                  <a:lnTo>
                    <a:pt x="3606" y="10766"/>
                  </a:lnTo>
                  <a:lnTo>
                    <a:pt x="3813" y="10590"/>
                  </a:lnTo>
                  <a:close/>
                </a:path>
              </a:pathLst>
            </a:custGeom>
            <a:solidFill>
              <a:srgbClr val="D8EBB3"/>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Puzzle1"/>
            <p:cNvSpPr>
              <a:spLocks noEditPoints="1" noChangeArrowheads="1"/>
            </p:cNvSpPr>
            <p:nvPr/>
          </p:nvSpPr>
          <p:spPr bwMode="auto">
            <a:xfrm>
              <a:off x="1824" y="1091"/>
              <a:ext cx="1800" cy="1051"/>
            </a:xfrm>
            <a:custGeom>
              <a:avLst/>
              <a:gdLst>
                <a:gd name="T0" fmla="*/ 16740 w 21600"/>
                <a:gd name="T1" fmla="*/ 21078 h 21600"/>
                <a:gd name="T2" fmla="*/ 16976 w 21600"/>
                <a:gd name="T3" fmla="*/ 521 h 21600"/>
                <a:gd name="T4" fmla="*/ 4725 w 21600"/>
                <a:gd name="T5" fmla="*/ 856 h 21600"/>
                <a:gd name="T6" fmla="*/ 5040 w 21600"/>
                <a:gd name="T7" fmla="*/ 21004 h 21600"/>
                <a:gd name="T8" fmla="*/ 10811 w 21600"/>
                <a:gd name="T9" fmla="*/ 12885 h 21600"/>
                <a:gd name="T10" fmla="*/ 10845 w 21600"/>
                <a:gd name="T11" fmla="*/ 8714 h 21600"/>
                <a:gd name="T12" fmla="*/ 21600 w 21600"/>
                <a:gd name="T13" fmla="*/ 10000 h 21600"/>
                <a:gd name="T14" fmla="*/ 56 w 21600"/>
                <a:gd name="T15" fmla="*/ 10000 h 21600"/>
                <a:gd name="T16" fmla="*/ 6086 w 21600"/>
                <a:gd name="T17" fmla="*/ 2569 h 21600"/>
                <a:gd name="T18" fmla="*/ 16132 w 21600"/>
                <a:gd name="T19" fmla="*/ 19552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9360" y="20836"/>
                  </a:moveTo>
                  <a:lnTo>
                    <a:pt x="9528" y="20836"/>
                  </a:lnTo>
                  <a:lnTo>
                    <a:pt x="9686" y="20762"/>
                  </a:lnTo>
                  <a:lnTo>
                    <a:pt x="9810" y="20687"/>
                  </a:lnTo>
                  <a:lnTo>
                    <a:pt x="9922" y="20575"/>
                  </a:lnTo>
                  <a:lnTo>
                    <a:pt x="10012" y="20426"/>
                  </a:lnTo>
                  <a:lnTo>
                    <a:pt x="10068" y="20296"/>
                  </a:lnTo>
                  <a:lnTo>
                    <a:pt x="10113" y="20110"/>
                  </a:lnTo>
                  <a:lnTo>
                    <a:pt x="10136" y="19905"/>
                  </a:lnTo>
                  <a:lnTo>
                    <a:pt x="10136" y="19682"/>
                  </a:lnTo>
                  <a:lnTo>
                    <a:pt x="10113" y="19440"/>
                  </a:lnTo>
                  <a:lnTo>
                    <a:pt x="10068" y="19142"/>
                  </a:lnTo>
                  <a:lnTo>
                    <a:pt x="10012" y="18900"/>
                  </a:lnTo>
                  <a:lnTo>
                    <a:pt x="9900" y="18620"/>
                  </a:lnTo>
                  <a:lnTo>
                    <a:pt x="9787" y="18285"/>
                  </a:lnTo>
                  <a:lnTo>
                    <a:pt x="9641" y="17968"/>
                  </a:lnTo>
                  <a:lnTo>
                    <a:pt x="9472" y="17652"/>
                  </a:lnTo>
                  <a:lnTo>
                    <a:pt x="9382" y="17466"/>
                  </a:lnTo>
                  <a:lnTo>
                    <a:pt x="9315" y="17298"/>
                  </a:lnTo>
                  <a:lnTo>
                    <a:pt x="9258" y="17112"/>
                  </a:lnTo>
                  <a:lnTo>
                    <a:pt x="9191" y="16926"/>
                  </a:lnTo>
                  <a:lnTo>
                    <a:pt x="9123" y="16535"/>
                  </a:lnTo>
                  <a:lnTo>
                    <a:pt x="9101" y="16144"/>
                  </a:lnTo>
                  <a:lnTo>
                    <a:pt x="9101" y="15753"/>
                  </a:lnTo>
                  <a:lnTo>
                    <a:pt x="9168" y="15362"/>
                  </a:lnTo>
                  <a:lnTo>
                    <a:pt x="9236" y="14971"/>
                  </a:lnTo>
                  <a:lnTo>
                    <a:pt x="9360" y="14580"/>
                  </a:lnTo>
                  <a:lnTo>
                    <a:pt x="9495" y="14244"/>
                  </a:lnTo>
                  <a:lnTo>
                    <a:pt x="9663" y="13891"/>
                  </a:lnTo>
                  <a:lnTo>
                    <a:pt x="9855" y="13611"/>
                  </a:lnTo>
                  <a:lnTo>
                    <a:pt x="10068" y="13351"/>
                  </a:lnTo>
                  <a:lnTo>
                    <a:pt x="10293" y="13146"/>
                  </a:lnTo>
                  <a:lnTo>
                    <a:pt x="10552" y="12997"/>
                  </a:lnTo>
                  <a:lnTo>
                    <a:pt x="10811" y="12885"/>
                  </a:lnTo>
                  <a:lnTo>
                    <a:pt x="11069" y="12866"/>
                  </a:lnTo>
                  <a:lnTo>
                    <a:pt x="11351" y="12885"/>
                  </a:lnTo>
                  <a:lnTo>
                    <a:pt x="11610" y="12997"/>
                  </a:lnTo>
                  <a:lnTo>
                    <a:pt x="11846" y="13183"/>
                  </a:lnTo>
                  <a:lnTo>
                    <a:pt x="12060" y="13388"/>
                  </a:lnTo>
                  <a:lnTo>
                    <a:pt x="12251" y="13648"/>
                  </a:lnTo>
                  <a:lnTo>
                    <a:pt x="12419" y="13928"/>
                  </a:lnTo>
                  <a:lnTo>
                    <a:pt x="12555" y="14244"/>
                  </a:lnTo>
                  <a:lnTo>
                    <a:pt x="12690" y="14617"/>
                  </a:lnTo>
                  <a:lnTo>
                    <a:pt x="12768" y="15008"/>
                  </a:lnTo>
                  <a:lnTo>
                    <a:pt x="12836" y="15399"/>
                  </a:lnTo>
                  <a:lnTo>
                    <a:pt x="12858" y="15753"/>
                  </a:lnTo>
                  <a:lnTo>
                    <a:pt x="12858" y="16144"/>
                  </a:lnTo>
                  <a:lnTo>
                    <a:pt x="12813" y="16535"/>
                  </a:lnTo>
                  <a:lnTo>
                    <a:pt x="12746" y="16888"/>
                  </a:lnTo>
                  <a:lnTo>
                    <a:pt x="12667" y="17224"/>
                  </a:lnTo>
                  <a:lnTo>
                    <a:pt x="12510" y="17503"/>
                  </a:lnTo>
                  <a:lnTo>
                    <a:pt x="12228" y="18043"/>
                  </a:lnTo>
                  <a:lnTo>
                    <a:pt x="11970" y="18546"/>
                  </a:lnTo>
                  <a:lnTo>
                    <a:pt x="11868" y="18751"/>
                  </a:lnTo>
                  <a:lnTo>
                    <a:pt x="11778" y="18974"/>
                  </a:lnTo>
                  <a:lnTo>
                    <a:pt x="11711" y="19179"/>
                  </a:lnTo>
                  <a:lnTo>
                    <a:pt x="11666" y="19365"/>
                  </a:lnTo>
                  <a:lnTo>
                    <a:pt x="11632" y="19570"/>
                  </a:lnTo>
                  <a:lnTo>
                    <a:pt x="11632" y="19756"/>
                  </a:lnTo>
                  <a:lnTo>
                    <a:pt x="11632" y="19942"/>
                  </a:lnTo>
                  <a:lnTo>
                    <a:pt x="11643" y="20110"/>
                  </a:lnTo>
                  <a:lnTo>
                    <a:pt x="11711" y="20296"/>
                  </a:lnTo>
                  <a:lnTo>
                    <a:pt x="11801" y="20464"/>
                  </a:lnTo>
                  <a:lnTo>
                    <a:pt x="11891" y="20650"/>
                  </a:lnTo>
                  <a:lnTo>
                    <a:pt x="12037" y="20836"/>
                  </a:lnTo>
                  <a:lnTo>
                    <a:pt x="12206" y="21004"/>
                  </a:lnTo>
                  <a:lnTo>
                    <a:pt x="12419" y="21190"/>
                  </a:lnTo>
                  <a:lnTo>
                    <a:pt x="12667" y="21320"/>
                  </a:lnTo>
                  <a:lnTo>
                    <a:pt x="12960" y="21432"/>
                  </a:lnTo>
                  <a:lnTo>
                    <a:pt x="13286" y="21544"/>
                  </a:lnTo>
                  <a:lnTo>
                    <a:pt x="13612" y="21655"/>
                  </a:lnTo>
                  <a:lnTo>
                    <a:pt x="13983" y="21693"/>
                  </a:lnTo>
                  <a:lnTo>
                    <a:pt x="14343" y="21730"/>
                  </a:lnTo>
                  <a:lnTo>
                    <a:pt x="14715" y="21730"/>
                  </a:lnTo>
                  <a:lnTo>
                    <a:pt x="15075" y="21730"/>
                  </a:lnTo>
                  <a:lnTo>
                    <a:pt x="15446" y="21655"/>
                  </a:lnTo>
                  <a:lnTo>
                    <a:pt x="15794" y="21581"/>
                  </a:lnTo>
                  <a:lnTo>
                    <a:pt x="16132" y="21432"/>
                  </a:lnTo>
                  <a:lnTo>
                    <a:pt x="16458" y="21302"/>
                  </a:lnTo>
                  <a:lnTo>
                    <a:pt x="16740" y="21078"/>
                  </a:lnTo>
                  <a:lnTo>
                    <a:pt x="16976" y="20836"/>
                  </a:lnTo>
                  <a:lnTo>
                    <a:pt x="17043" y="20650"/>
                  </a:lnTo>
                  <a:lnTo>
                    <a:pt x="17088" y="20426"/>
                  </a:lnTo>
                  <a:lnTo>
                    <a:pt x="17133" y="20222"/>
                  </a:lnTo>
                  <a:lnTo>
                    <a:pt x="17156" y="19980"/>
                  </a:lnTo>
                  <a:lnTo>
                    <a:pt x="17167" y="19477"/>
                  </a:lnTo>
                  <a:lnTo>
                    <a:pt x="17167" y="18974"/>
                  </a:lnTo>
                  <a:lnTo>
                    <a:pt x="17156" y="18397"/>
                  </a:lnTo>
                  <a:lnTo>
                    <a:pt x="17111" y="17820"/>
                  </a:lnTo>
                  <a:lnTo>
                    <a:pt x="17066" y="17261"/>
                  </a:lnTo>
                  <a:lnTo>
                    <a:pt x="16998" y="16646"/>
                  </a:lnTo>
                  <a:lnTo>
                    <a:pt x="16852" y="15511"/>
                  </a:lnTo>
                  <a:lnTo>
                    <a:pt x="16740" y="14393"/>
                  </a:lnTo>
                  <a:lnTo>
                    <a:pt x="16717" y="13928"/>
                  </a:lnTo>
                  <a:lnTo>
                    <a:pt x="16695" y="13462"/>
                  </a:lnTo>
                  <a:lnTo>
                    <a:pt x="16717" y="13071"/>
                  </a:lnTo>
                  <a:lnTo>
                    <a:pt x="16785" y="12755"/>
                  </a:lnTo>
                  <a:lnTo>
                    <a:pt x="16852" y="12419"/>
                  </a:lnTo>
                  <a:lnTo>
                    <a:pt x="16953" y="12140"/>
                  </a:lnTo>
                  <a:lnTo>
                    <a:pt x="17088" y="11898"/>
                  </a:lnTo>
                  <a:lnTo>
                    <a:pt x="17212" y="11675"/>
                  </a:lnTo>
                  <a:lnTo>
                    <a:pt x="17370" y="11470"/>
                  </a:lnTo>
                  <a:lnTo>
                    <a:pt x="17516" y="11284"/>
                  </a:lnTo>
                  <a:lnTo>
                    <a:pt x="17696" y="11135"/>
                  </a:lnTo>
                  <a:lnTo>
                    <a:pt x="17865" y="11042"/>
                  </a:lnTo>
                  <a:lnTo>
                    <a:pt x="18033" y="10930"/>
                  </a:lnTo>
                  <a:lnTo>
                    <a:pt x="18213" y="10893"/>
                  </a:lnTo>
                  <a:lnTo>
                    <a:pt x="18382" y="10893"/>
                  </a:lnTo>
                  <a:lnTo>
                    <a:pt x="18551" y="10967"/>
                  </a:lnTo>
                  <a:lnTo>
                    <a:pt x="18708" y="11042"/>
                  </a:lnTo>
                  <a:lnTo>
                    <a:pt x="18855" y="11172"/>
                  </a:lnTo>
                  <a:lnTo>
                    <a:pt x="19012" y="11358"/>
                  </a:lnTo>
                  <a:lnTo>
                    <a:pt x="19136" y="11600"/>
                  </a:lnTo>
                  <a:lnTo>
                    <a:pt x="19271" y="11861"/>
                  </a:lnTo>
                  <a:lnTo>
                    <a:pt x="19440" y="12028"/>
                  </a:lnTo>
                  <a:lnTo>
                    <a:pt x="19608" y="12177"/>
                  </a:lnTo>
                  <a:lnTo>
                    <a:pt x="19822" y="12289"/>
                  </a:lnTo>
                  <a:lnTo>
                    <a:pt x="20025" y="12289"/>
                  </a:lnTo>
                  <a:lnTo>
                    <a:pt x="20238" y="12289"/>
                  </a:lnTo>
                  <a:lnTo>
                    <a:pt x="20452" y="12215"/>
                  </a:lnTo>
                  <a:lnTo>
                    <a:pt x="20643" y="12103"/>
                  </a:lnTo>
                  <a:lnTo>
                    <a:pt x="20846" y="11973"/>
                  </a:lnTo>
                  <a:lnTo>
                    <a:pt x="21037" y="11786"/>
                  </a:lnTo>
                  <a:lnTo>
                    <a:pt x="21206" y="11563"/>
                  </a:lnTo>
                  <a:lnTo>
                    <a:pt x="21363" y="11321"/>
                  </a:lnTo>
                  <a:lnTo>
                    <a:pt x="21465" y="11079"/>
                  </a:lnTo>
                  <a:lnTo>
                    <a:pt x="21577" y="10744"/>
                  </a:lnTo>
                  <a:lnTo>
                    <a:pt x="21622" y="10427"/>
                  </a:lnTo>
                  <a:lnTo>
                    <a:pt x="21645" y="10111"/>
                  </a:lnTo>
                  <a:lnTo>
                    <a:pt x="21622" y="9608"/>
                  </a:lnTo>
                  <a:lnTo>
                    <a:pt x="21577" y="9142"/>
                  </a:lnTo>
                  <a:lnTo>
                    <a:pt x="21465" y="8751"/>
                  </a:lnTo>
                  <a:lnTo>
                    <a:pt x="21363" y="8397"/>
                  </a:lnTo>
                  <a:lnTo>
                    <a:pt x="21206" y="8062"/>
                  </a:lnTo>
                  <a:lnTo>
                    <a:pt x="21037" y="7820"/>
                  </a:lnTo>
                  <a:lnTo>
                    <a:pt x="20846" y="7597"/>
                  </a:lnTo>
                  <a:lnTo>
                    <a:pt x="20643" y="7429"/>
                  </a:lnTo>
                  <a:lnTo>
                    <a:pt x="20452" y="7317"/>
                  </a:lnTo>
                  <a:lnTo>
                    <a:pt x="20238" y="7206"/>
                  </a:lnTo>
                  <a:lnTo>
                    <a:pt x="20025" y="7168"/>
                  </a:lnTo>
                  <a:lnTo>
                    <a:pt x="19822" y="7206"/>
                  </a:lnTo>
                  <a:lnTo>
                    <a:pt x="19608" y="7243"/>
                  </a:lnTo>
                  <a:lnTo>
                    <a:pt x="19440" y="7355"/>
                  </a:lnTo>
                  <a:lnTo>
                    <a:pt x="19271" y="7504"/>
                  </a:lnTo>
                  <a:lnTo>
                    <a:pt x="19136" y="7708"/>
                  </a:lnTo>
                  <a:lnTo>
                    <a:pt x="19012" y="7895"/>
                  </a:lnTo>
                  <a:lnTo>
                    <a:pt x="18832" y="8025"/>
                  </a:lnTo>
                  <a:lnTo>
                    <a:pt x="18663" y="8174"/>
                  </a:lnTo>
                  <a:lnTo>
                    <a:pt x="18472" y="8248"/>
                  </a:lnTo>
                  <a:lnTo>
                    <a:pt x="18270" y="8286"/>
                  </a:lnTo>
                  <a:lnTo>
                    <a:pt x="18078" y="8323"/>
                  </a:lnTo>
                  <a:lnTo>
                    <a:pt x="17887" y="8323"/>
                  </a:lnTo>
                  <a:lnTo>
                    <a:pt x="17696" y="8248"/>
                  </a:lnTo>
                  <a:lnTo>
                    <a:pt x="17493" y="8174"/>
                  </a:lnTo>
                  <a:lnTo>
                    <a:pt x="17302" y="8062"/>
                  </a:lnTo>
                  <a:lnTo>
                    <a:pt x="17133" y="7969"/>
                  </a:lnTo>
                  <a:lnTo>
                    <a:pt x="16976" y="7783"/>
                  </a:lnTo>
                  <a:lnTo>
                    <a:pt x="16852" y="7597"/>
                  </a:lnTo>
                  <a:lnTo>
                    <a:pt x="16740" y="7429"/>
                  </a:lnTo>
                  <a:lnTo>
                    <a:pt x="16672" y="7168"/>
                  </a:lnTo>
                  <a:lnTo>
                    <a:pt x="16638" y="6926"/>
                  </a:lnTo>
                  <a:lnTo>
                    <a:pt x="16616" y="6498"/>
                  </a:lnTo>
                  <a:lnTo>
                    <a:pt x="16616" y="5772"/>
                  </a:lnTo>
                  <a:lnTo>
                    <a:pt x="16650" y="4915"/>
                  </a:lnTo>
                  <a:lnTo>
                    <a:pt x="16695" y="3928"/>
                  </a:lnTo>
                  <a:lnTo>
                    <a:pt x="16762" y="2960"/>
                  </a:lnTo>
                  <a:lnTo>
                    <a:pt x="16830" y="1992"/>
                  </a:lnTo>
                  <a:lnTo>
                    <a:pt x="16908" y="1173"/>
                  </a:lnTo>
                  <a:lnTo>
                    <a:pt x="16976" y="521"/>
                  </a:lnTo>
                  <a:lnTo>
                    <a:pt x="16953" y="521"/>
                  </a:lnTo>
                  <a:lnTo>
                    <a:pt x="16931" y="521"/>
                  </a:lnTo>
                  <a:lnTo>
                    <a:pt x="16267" y="484"/>
                  </a:lnTo>
                  <a:lnTo>
                    <a:pt x="15637" y="428"/>
                  </a:lnTo>
                  <a:lnTo>
                    <a:pt x="15063" y="353"/>
                  </a:lnTo>
                  <a:lnTo>
                    <a:pt x="14523" y="279"/>
                  </a:lnTo>
                  <a:lnTo>
                    <a:pt x="14040" y="167"/>
                  </a:lnTo>
                  <a:lnTo>
                    <a:pt x="13635" y="93"/>
                  </a:lnTo>
                  <a:lnTo>
                    <a:pt x="13331" y="18"/>
                  </a:lnTo>
                  <a:lnTo>
                    <a:pt x="13117" y="18"/>
                  </a:lnTo>
                  <a:lnTo>
                    <a:pt x="12982" y="18"/>
                  </a:lnTo>
                  <a:lnTo>
                    <a:pt x="12858" y="130"/>
                  </a:lnTo>
                  <a:lnTo>
                    <a:pt x="12723" y="279"/>
                  </a:lnTo>
                  <a:lnTo>
                    <a:pt x="12622" y="446"/>
                  </a:lnTo>
                  <a:lnTo>
                    <a:pt x="12510" y="670"/>
                  </a:lnTo>
                  <a:lnTo>
                    <a:pt x="12419" y="912"/>
                  </a:lnTo>
                  <a:lnTo>
                    <a:pt x="12363" y="1210"/>
                  </a:lnTo>
                  <a:lnTo>
                    <a:pt x="12318" y="1526"/>
                  </a:lnTo>
                  <a:lnTo>
                    <a:pt x="12273" y="1843"/>
                  </a:lnTo>
                  <a:lnTo>
                    <a:pt x="12251" y="2215"/>
                  </a:lnTo>
                  <a:lnTo>
                    <a:pt x="12273" y="2532"/>
                  </a:lnTo>
                  <a:lnTo>
                    <a:pt x="12318" y="2886"/>
                  </a:lnTo>
                  <a:lnTo>
                    <a:pt x="12386" y="3240"/>
                  </a:lnTo>
                  <a:lnTo>
                    <a:pt x="12464" y="3556"/>
                  </a:lnTo>
                  <a:lnTo>
                    <a:pt x="12577" y="3891"/>
                  </a:lnTo>
                  <a:lnTo>
                    <a:pt x="12746" y="4171"/>
                  </a:lnTo>
                  <a:lnTo>
                    <a:pt x="12926" y="4487"/>
                  </a:lnTo>
                  <a:lnTo>
                    <a:pt x="13050" y="4860"/>
                  </a:lnTo>
                  <a:lnTo>
                    <a:pt x="13162" y="5251"/>
                  </a:lnTo>
                  <a:lnTo>
                    <a:pt x="13218" y="5604"/>
                  </a:lnTo>
                  <a:lnTo>
                    <a:pt x="13263" y="5995"/>
                  </a:lnTo>
                  <a:lnTo>
                    <a:pt x="13241" y="6386"/>
                  </a:lnTo>
                  <a:lnTo>
                    <a:pt x="13218" y="6740"/>
                  </a:lnTo>
                  <a:lnTo>
                    <a:pt x="13139" y="7094"/>
                  </a:lnTo>
                  <a:lnTo>
                    <a:pt x="13050" y="7429"/>
                  </a:lnTo>
                  <a:lnTo>
                    <a:pt x="12903" y="7746"/>
                  </a:lnTo>
                  <a:lnTo>
                    <a:pt x="12723" y="8025"/>
                  </a:lnTo>
                  <a:lnTo>
                    <a:pt x="12532" y="8286"/>
                  </a:lnTo>
                  <a:lnTo>
                    <a:pt x="12318" y="8491"/>
                  </a:lnTo>
                  <a:lnTo>
                    <a:pt x="12060" y="8677"/>
                  </a:lnTo>
                  <a:lnTo>
                    <a:pt x="11756" y="8788"/>
                  </a:lnTo>
                  <a:lnTo>
                    <a:pt x="11452" y="8826"/>
                  </a:lnTo>
                  <a:lnTo>
                    <a:pt x="11283" y="8826"/>
                  </a:lnTo>
                  <a:lnTo>
                    <a:pt x="11126" y="8826"/>
                  </a:lnTo>
                  <a:lnTo>
                    <a:pt x="11002" y="8788"/>
                  </a:lnTo>
                  <a:lnTo>
                    <a:pt x="10845" y="8714"/>
                  </a:lnTo>
                  <a:lnTo>
                    <a:pt x="10721" y="8640"/>
                  </a:lnTo>
                  <a:lnTo>
                    <a:pt x="10608" y="8565"/>
                  </a:lnTo>
                  <a:lnTo>
                    <a:pt x="10485" y="8453"/>
                  </a:lnTo>
                  <a:lnTo>
                    <a:pt x="10372" y="8323"/>
                  </a:lnTo>
                  <a:lnTo>
                    <a:pt x="10181" y="8062"/>
                  </a:lnTo>
                  <a:lnTo>
                    <a:pt x="10035" y="7746"/>
                  </a:lnTo>
                  <a:lnTo>
                    <a:pt x="9900" y="7392"/>
                  </a:lnTo>
                  <a:lnTo>
                    <a:pt x="9787" y="7001"/>
                  </a:lnTo>
                  <a:lnTo>
                    <a:pt x="9731" y="6610"/>
                  </a:lnTo>
                  <a:lnTo>
                    <a:pt x="9686" y="6219"/>
                  </a:lnTo>
                  <a:lnTo>
                    <a:pt x="9663" y="5772"/>
                  </a:lnTo>
                  <a:lnTo>
                    <a:pt x="9686" y="5381"/>
                  </a:lnTo>
                  <a:lnTo>
                    <a:pt x="9753" y="4990"/>
                  </a:lnTo>
                  <a:lnTo>
                    <a:pt x="9832" y="4636"/>
                  </a:lnTo>
                  <a:lnTo>
                    <a:pt x="9945" y="4320"/>
                  </a:lnTo>
                  <a:lnTo>
                    <a:pt x="10068" y="4022"/>
                  </a:lnTo>
                  <a:lnTo>
                    <a:pt x="10203" y="3817"/>
                  </a:lnTo>
                  <a:lnTo>
                    <a:pt x="10316" y="3593"/>
                  </a:lnTo>
                  <a:lnTo>
                    <a:pt x="10395" y="3351"/>
                  </a:lnTo>
                  <a:lnTo>
                    <a:pt x="10462" y="3109"/>
                  </a:lnTo>
                  <a:lnTo>
                    <a:pt x="10507" y="2848"/>
                  </a:lnTo>
                  <a:lnTo>
                    <a:pt x="10530" y="2606"/>
                  </a:lnTo>
                  <a:lnTo>
                    <a:pt x="10507" y="2346"/>
                  </a:lnTo>
                  <a:lnTo>
                    <a:pt x="10462" y="2141"/>
                  </a:lnTo>
                  <a:lnTo>
                    <a:pt x="10395" y="1880"/>
                  </a:lnTo>
                  <a:lnTo>
                    <a:pt x="10293" y="1638"/>
                  </a:lnTo>
                  <a:lnTo>
                    <a:pt x="10158" y="1415"/>
                  </a:lnTo>
                  <a:lnTo>
                    <a:pt x="9967" y="1210"/>
                  </a:lnTo>
                  <a:lnTo>
                    <a:pt x="9753" y="986"/>
                  </a:lnTo>
                  <a:lnTo>
                    <a:pt x="9495" y="819"/>
                  </a:lnTo>
                  <a:lnTo>
                    <a:pt x="9191" y="670"/>
                  </a:lnTo>
                  <a:lnTo>
                    <a:pt x="8842" y="521"/>
                  </a:lnTo>
                  <a:lnTo>
                    <a:pt x="8471" y="446"/>
                  </a:lnTo>
                  <a:lnTo>
                    <a:pt x="7998" y="428"/>
                  </a:lnTo>
                  <a:lnTo>
                    <a:pt x="7413" y="428"/>
                  </a:lnTo>
                  <a:lnTo>
                    <a:pt x="6817" y="446"/>
                  </a:lnTo>
                  <a:lnTo>
                    <a:pt x="6187" y="521"/>
                  </a:lnTo>
                  <a:lnTo>
                    <a:pt x="5602" y="633"/>
                  </a:lnTo>
                  <a:lnTo>
                    <a:pt x="5107" y="744"/>
                  </a:lnTo>
                  <a:lnTo>
                    <a:pt x="4725" y="856"/>
                  </a:lnTo>
                  <a:lnTo>
                    <a:pt x="4848" y="1564"/>
                  </a:lnTo>
                  <a:lnTo>
                    <a:pt x="5028" y="2495"/>
                  </a:lnTo>
                  <a:lnTo>
                    <a:pt x="5175" y="3556"/>
                  </a:lnTo>
                  <a:lnTo>
                    <a:pt x="5298" y="4673"/>
                  </a:lnTo>
                  <a:lnTo>
                    <a:pt x="5343" y="5213"/>
                  </a:lnTo>
                  <a:lnTo>
                    <a:pt x="5388" y="5753"/>
                  </a:lnTo>
                  <a:lnTo>
                    <a:pt x="5411" y="6275"/>
                  </a:lnTo>
                  <a:lnTo>
                    <a:pt x="5411" y="6740"/>
                  </a:lnTo>
                  <a:lnTo>
                    <a:pt x="5366" y="7168"/>
                  </a:lnTo>
                  <a:lnTo>
                    <a:pt x="5321" y="7541"/>
                  </a:lnTo>
                  <a:lnTo>
                    <a:pt x="5287" y="7708"/>
                  </a:lnTo>
                  <a:lnTo>
                    <a:pt x="5242" y="7857"/>
                  </a:lnTo>
                  <a:lnTo>
                    <a:pt x="5197" y="7969"/>
                  </a:lnTo>
                  <a:lnTo>
                    <a:pt x="5130" y="8062"/>
                  </a:lnTo>
                  <a:lnTo>
                    <a:pt x="5006" y="8248"/>
                  </a:lnTo>
                  <a:lnTo>
                    <a:pt x="4848" y="8397"/>
                  </a:lnTo>
                  <a:lnTo>
                    <a:pt x="4725" y="8528"/>
                  </a:lnTo>
                  <a:lnTo>
                    <a:pt x="4567" y="8640"/>
                  </a:lnTo>
                  <a:lnTo>
                    <a:pt x="4421" y="8714"/>
                  </a:lnTo>
                  <a:lnTo>
                    <a:pt x="4263" y="8751"/>
                  </a:lnTo>
                  <a:lnTo>
                    <a:pt x="4095" y="8788"/>
                  </a:lnTo>
                  <a:lnTo>
                    <a:pt x="3948" y="8788"/>
                  </a:lnTo>
                  <a:lnTo>
                    <a:pt x="3791" y="8751"/>
                  </a:lnTo>
                  <a:lnTo>
                    <a:pt x="3667" y="8714"/>
                  </a:lnTo>
                  <a:lnTo>
                    <a:pt x="3510" y="8677"/>
                  </a:lnTo>
                  <a:lnTo>
                    <a:pt x="3386" y="8602"/>
                  </a:lnTo>
                  <a:lnTo>
                    <a:pt x="3251" y="8491"/>
                  </a:lnTo>
                  <a:lnTo>
                    <a:pt x="3127" y="8360"/>
                  </a:lnTo>
                  <a:lnTo>
                    <a:pt x="3015" y="8248"/>
                  </a:lnTo>
                  <a:lnTo>
                    <a:pt x="2925" y="8062"/>
                  </a:lnTo>
                  <a:lnTo>
                    <a:pt x="2778" y="7857"/>
                  </a:lnTo>
                  <a:lnTo>
                    <a:pt x="2610" y="7671"/>
                  </a:lnTo>
                  <a:lnTo>
                    <a:pt x="2407" y="7541"/>
                  </a:lnTo>
                  <a:lnTo>
                    <a:pt x="2171" y="7466"/>
                  </a:lnTo>
                  <a:lnTo>
                    <a:pt x="1957" y="7429"/>
                  </a:lnTo>
                  <a:lnTo>
                    <a:pt x="1698" y="7429"/>
                  </a:lnTo>
                  <a:lnTo>
                    <a:pt x="1462" y="7466"/>
                  </a:lnTo>
                  <a:lnTo>
                    <a:pt x="1226" y="7559"/>
                  </a:lnTo>
                  <a:lnTo>
                    <a:pt x="989" y="7708"/>
                  </a:lnTo>
                  <a:lnTo>
                    <a:pt x="776" y="7932"/>
                  </a:lnTo>
                  <a:lnTo>
                    <a:pt x="551" y="8211"/>
                  </a:lnTo>
                  <a:lnTo>
                    <a:pt x="382" y="8528"/>
                  </a:lnTo>
                  <a:lnTo>
                    <a:pt x="315" y="8714"/>
                  </a:lnTo>
                  <a:lnTo>
                    <a:pt x="236" y="8919"/>
                  </a:lnTo>
                  <a:lnTo>
                    <a:pt x="191" y="9142"/>
                  </a:lnTo>
                  <a:lnTo>
                    <a:pt x="123" y="9347"/>
                  </a:lnTo>
                  <a:lnTo>
                    <a:pt x="78" y="9608"/>
                  </a:lnTo>
                  <a:lnTo>
                    <a:pt x="56" y="9887"/>
                  </a:lnTo>
                  <a:lnTo>
                    <a:pt x="33" y="10185"/>
                  </a:lnTo>
                  <a:lnTo>
                    <a:pt x="33" y="10464"/>
                  </a:lnTo>
                  <a:lnTo>
                    <a:pt x="33" y="10706"/>
                  </a:lnTo>
                  <a:lnTo>
                    <a:pt x="56" y="10967"/>
                  </a:lnTo>
                  <a:lnTo>
                    <a:pt x="78" y="11172"/>
                  </a:lnTo>
                  <a:lnTo>
                    <a:pt x="123" y="11395"/>
                  </a:lnTo>
                  <a:lnTo>
                    <a:pt x="168" y="11600"/>
                  </a:lnTo>
                  <a:lnTo>
                    <a:pt x="236" y="11786"/>
                  </a:lnTo>
                  <a:lnTo>
                    <a:pt x="292" y="11973"/>
                  </a:lnTo>
                  <a:lnTo>
                    <a:pt x="382" y="12140"/>
                  </a:lnTo>
                  <a:lnTo>
                    <a:pt x="540" y="12419"/>
                  </a:lnTo>
                  <a:lnTo>
                    <a:pt x="731" y="12680"/>
                  </a:lnTo>
                  <a:lnTo>
                    <a:pt x="944" y="12866"/>
                  </a:lnTo>
                  <a:lnTo>
                    <a:pt x="1158" y="12997"/>
                  </a:lnTo>
                  <a:lnTo>
                    <a:pt x="1395" y="13108"/>
                  </a:lnTo>
                  <a:lnTo>
                    <a:pt x="1608" y="13183"/>
                  </a:lnTo>
                  <a:lnTo>
                    <a:pt x="1856" y="13183"/>
                  </a:lnTo>
                  <a:lnTo>
                    <a:pt x="2070" y="13146"/>
                  </a:lnTo>
                  <a:lnTo>
                    <a:pt x="2261" y="13071"/>
                  </a:lnTo>
                  <a:lnTo>
                    <a:pt x="2430" y="12960"/>
                  </a:lnTo>
                  <a:lnTo>
                    <a:pt x="2587" y="12792"/>
                  </a:lnTo>
                  <a:lnTo>
                    <a:pt x="2688" y="12606"/>
                  </a:lnTo>
                  <a:lnTo>
                    <a:pt x="2801" y="12419"/>
                  </a:lnTo>
                  <a:lnTo>
                    <a:pt x="2925" y="12289"/>
                  </a:lnTo>
                  <a:lnTo>
                    <a:pt x="3082" y="12177"/>
                  </a:lnTo>
                  <a:lnTo>
                    <a:pt x="3228" y="12103"/>
                  </a:lnTo>
                  <a:lnTo>
                    <a:pt x="3408" y="12103"/>
                  </a:lnTo>
                  <a:lnTo>
                    <a:pt x="3577" y="12103"/>
                  </a:lnTo>
                  <a:lnTo>
                    <a:pt x="3723" y="12177"/>
                  </a:lnTo>
                  <a:lnTo>
                    <a:pt x="3903" y="12252"/>
                  </a:lnTo>
                  <a:lnTo>
                    <a:pt x="4072" y="12364"/>
                  </a:lnTo>
                  <a:lnTo>
                    <a:pt x="4230" y="12494"/>
                  </a:lnTo>
                  <a:lnTo>
                    <a:pt x="4353" y="12643"/>
                  </a:lnTo>
                  <a:lnTo>
                    <a:pt x="4488" y="12829"/>
                  </a:lnTo>
                  <a:lnTo>
                    <a:pt x="4567" y="13034"/>
                  </a:lnTo>
                  <a:lnTo>
                    <a:pt x="4657" y="13257"/>
                  </a:lnTo>
                  <a:lnTo>
                    <a:pt x="4702" y="13462"/>
                  </a:lnTo>
                  <a:lnTo>
                    <a:pt x="4725" y="13686"/>
                  </a:lnTo>
                  <a:lnTo>
                    <a:pt x="4702" y="14282"/>
                  </a:lnTo>
                  <a:lnTo>
                    <a:pt x="4657" y="15045"/>
                  </a:lnTo>
                  <a:lnTo>
                    <a:pt x="4612" y="15976"/>
                  </a:lnTo>
                  <a:lnTo>
                    <a:pt x="4590" y="16926"/>
                  </a:lnTo>
                  <a:lnTo>
                    <a:pt x="4567" y="17968"/>
                  </a:lnTo>
                  <a:lnTo>
                    <a:pt x="4567" y="19011"/>
                  </a:lnTo>
                  <a:lnTo>
                    <a:pt x="4590" y="19514"/>
                  </a:lnTo>
                  <a:lnTo>
                    <a:pt x="4612" y="19980"/>
                  </a:lnTo>
                  <a:lnTo>
                    <a:pt x="4657" y="20426"/>
                  </a:lnTo>
                  <a:lnTo>
                    <a:pt x="4725" y="20836"/>
                  </a:lnTo>
                  <a:lnTo>
                    <a:pt x="4848" y="20929"/>
                  </a:lnTo>
                  <a:lnTo>
                    <a:pt x="5040" y="21004"/>
                  </a:lnTo>
                  <a:lnTo>
                    <a:pt x="5265" y="21078"/>
                  </a:lnTo>
                  <a:lnTo>
                    <a:pt x="5478" y="21115"/>
                  </a:lnTo>
                  <a:lnTo>
                    <a:pt x="6041" y="21115"/>
                  </a:lnTo>
                  <a:lnTo>
                    <a:pt x="6637" y="21078"/>
                  </a:lnTo>
                  <a:lnTo>
                    <a:pt x="7312" y="21004"/>
                  </a:lnTo>
                  <a:lnTo>
                    <a:pt x="7998" y="20929"/>
                  </a:lnTo>
                  <a:lnTo>
                    <a:pt x="8696" y="20855"/>
                  </a:lnTo>
                  <a:lnTo>
                    <a:pt x="9360" y="20836"/>
                  </a:lnTo>
                  <a:close/>
                </a:path>
              </a:pathLst>
            </a:custGeom>
            <a:solidFill>
              <a:srgbClr val="CCCCFF"/>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dirty="0"/>
            </a:p>
          </p:txBody>
        </p:sp>
      </p:grpSp>
      <p:pic>
        <p:nvPicPr>
          <p:cNvPr id="11271" name="Picture 7" descr="C:\Program Files\Microsoft Office\MEDIA\CAGCAT10\j0195384.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80047" y="3200400"/>
            <a:ext cx="858866" cy="838200"/>
          </a:xfrm>
          <a:prstGeom prst="rect">
            <a:avLst/>
          </a:prstGeom>
          <a:noFill/>
          <a:extLst>
            <a:ext uri="{909E8E84-426E-40DD-AFC4-6F175D3DCCD1}">
              <a14:hiddenFill xmlns:a14="http://schemas.microsoft.com/office/drawing/2010/main">
                <a:solidFill>
                  <a:srgbClr val="FFFFFF"/>
                </a:solidFill>
              </a14:hiddenFill>
            </a:ext>
          </a:extLst>
        </p:spPr>
      </p:pic>
      <p:sp>
        <p:nvSpPr>
          <p:cNvPr id="10" name="Footer Placeholder 9"/>
          <p:cNvSpPr>
            <a:spLocks noGrp="1"/>
          </p:cNvSpPr>
          <p:nvPr>
            <p:ph type="ftr" sz="quarter" idx="11"/>
          </p:nvPr>
        </p:nvSpPr>
        <p:spPr>
          <a:xfrm>
            <a:off x="838200" y="6356350"/>
            <a:ext cx="7394288" cy="365125"/>
          </a:xfrm>
        </p:spPr>
        <p:txBody>
          <a:bodyPr/>
          <a:lstStyle/>
          <a:p>
            <a:r>
              <a:rPr lang="en-US" dirty="0" smtClean="0"/>
              <a:t>© 2014 by Andrew Patchan Jr., United States of America.  All rights reserved.  No part of this guide may be reproduced in any form or by any electronic or mechanical means without written permission from the author.</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DRAFTING REPORT SECTIONS FROM THE COMBINED REPORT MESSAGE AND CHARGE PARAGRAPH (cont.)</a:t>
            </a:r>
            <a:endParaRPr lang="en-US" sz="3200" dirty="0"/>
          </a:p>
        </p:txBody>
      </p:sp>
      <p:sp>
        <p:nvSpPr>
          <p:cNvPr id="3" name="Content Placeholder 2"/>
          <p:cNvSpPr>
            <a:spLocks noGrp="1"/>
          </p:cNvSpPr>
          <p:nvPr>
            <p:ph idx="1"/>
          </p:nvPr>
        </p:nvSpPr>
        <p:spPr/>
        <p:txBody>
          <a:bodyPr>
            <a:normAutofit fontScale="92500"/>
          </a:bodyPr>
          <a:lstStyle/>
          <a:p>
            <a:r>
              <a:rPr lang="en-US" dirty="0" smtClean="0"/>
              <a:t>In Phase 1 you determine how the pieces fit to complete the puzzle.</a:t>
            </a:r>
          </a:p>
          <a:p>
            <a:r>
              <a:rPr lang="en-US" dirty="0" smtClean="0"/>
              <a:t>In Phase 2 you craft the details for one piece (section or subsection) at a time.  Each piece tells a specific part of the story.</a:t>
            </a:r>
          </a:p>
          <a:p>
            <a:r>
              <a:rPr lang="en-US" dirty="0" smtClean="0"/>
              <a:t>But the ordering and content of the sections and subsections need to flow from one another and each need to tell a convincing story or argue a specific point in a persuasive manner.</a:t>
            </a:r>
            <a:endParaRPr lang="en-US" dirty="0"/>
          </a:p>
        </p:txBody>
      </p:sp>
      <p:sp>
        <p:nvSpPr>
          <p:cNvPr id="4" name="Slide Number Placeholder 3"/>
          <p:cNvSpPr>
            <a:spLocks noGrp="1"/>
          </p:cNvSpPr>
          <p:nvPr>
            <p:ph type="sldNum" sz="quarter" idx="12"/>
          </p:nvPr>
        </p:nvSpPr>
        <p:spPr/>
        <p:txBody>
          <a:bodyPr/>
          <a:lstStyle/>
          <a:p>
            <a:fld id="{98E28843-41A2-49B7-A69D-E178B4FA052C}" type="slidenum">
              <a:rPr lang="en-US" smtClean="0"/>
              <a:pPr/>
              <a:t>33</a:t>
            </a:fld>
            <a:endParaRPr lang="en-US" dirty="0"/>
          </a:p>
        </p:txBody>
      </p:sp>
      <p:grpSp>
        <p:nvGrpSpPr>
          <p:cNvPr id="5" name="Group 2"/>
          <p:cNvGrpSpPr>
            <a:grpSpLocks/>
          </p:cNvGrpSpPr>
          <p:nvPr/>
        </p:nvGrpSpPr>
        <p:grpSpPr bwMode="auto">
          <a:xfrm>
            <a:off x="6602241" y="5530933"/>
            <a:ext cx="1466893" cy="1174667"/>
            <a:chOff x="1632" y="1248"/>
            <a:chExt cx="2682" cy="2286"/>
          </a:xfrm>
        </p:grpSpPr>
        <p:sp>
          <p:nvSpPr>
            <p:cNvPr id="6" name="Gear"/>
            <p:cNvSpPr>
              <a:spLocks noEditPoints="1" noChangeArrowheads="1"/>
            </p:cNvSpPr>
            <p:nvPr/>
          </p:nvSpPr>
          <p:spPr bwMode="auto">
            <a:xfrm>
              <a:off x="3119" y="1248"/>
              <a:ext cx="1195" cy="1048"/>
            </a:xfrm>
            <a:custGeom>
              <a:avLst/>
              <a:gdLst>
                <a:gd name="T0" fmla="*/ 10800 w 21600"/>
                <a:gd name="T1" fmla="*/ 0 h 21600"/>
                <a:gd name="T2" fmla="*/ 21600 w 21600"/>
                <a:gd name="T3" fmla="*/ 10800 h 21600"/>
                <a:gd name="T4" fmla="*/ 10800 w 21600"/>
                <a:gd name="T5" fmla="*/ 21600 h 21600"/>
                <a:gd name="T6" fmla="*/ 0 w 21600"/>
                <a:gd name="T7" fmla="*/ 10800 h 21600"/>
                <a:gd name="T8" fmla="*/ 4374 w 21600"/>
                <a:gd name="T9" fmla="*/ 3964 h 21600"/>
                <a:gd name="T10" fmla="*/ 17841 w 21600"/>
                <a:gd name="T11" fmla="*/ 17635 h 21600"/>
              </a:gdLst>
              <a:ahLst/>
              <a:cxnLst>
                <a:cxn ang="0">
                  <a:pos x="T0" y="T1"/>
                </a:cxn>
                <a:cxn ang="0">
                  <a:pos x="T2" y="T3"/>
                </a:cxn>
                <a:cxn ang="0">
                  <a:pos x="T4" y="T5"/>
                </a:cxn>
                <a:cxn ang="0">
                  <a:pos x="T6" y="T7"/>
                </a:cxn>
              </a:cxnLst>
              <a:rect l="T8" t="T9" r="T10" b="T11"/>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miter lim="800000"/>
              <a:headEnd/>
              <a:tailEnd/>
            </a:ln>
            <a:effectLst/>
            <a:scene3d>
              <a:camera prst="legacyPerspectiveFront">
                <a:rot lat="20099999" lon="1500000" rev="0"/>
              </a:camera>
              <a:lightRig rig="legacyFlat4" dir="b"/>
            </a:scene3d>
            <a:sp3d extrusionH="430200" prstMaterial="legacyMatte">
              <a:bevelT w="13500" h="13500" prst="angle"/>
              <a:bevelB w="13500" h="13500" prst="angle"/>
              <a:extrusionClr>
                <a:srgbClr val="C0C0C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flatTx/>
            </a:bodyPr>
            <a:lstStyle/>
            <a:p>
              <a:endParaRPr lang="en-US" dirty="0"/>
            </a:p>
          </p:txBody>
        </p:sp>
        <p:sp>
          <p:nvSpPr>
            <p:cNvPr id="7" name="AutoShape 4"/>
            <p:cNvSpPr>
              <a:spLocks noEditPoints="1" noChangeArrowheads="1"/>
            </p:cNvSpPr>
            <p:nvPr/>
          </p:nvSpPr>
          <p:spPr bwMode="auto">
            <a:xfrm>
              <a:off x="1632" y="1680"/>
              <a:ext cx="1429" cy="1253"/>
            </a:xfrm>
            <a:custGeom>
              <a:avLst/>
              <a:gdLst>
                <a:gd name="T0" fmla="*/ 10800 w 21600"/>
                <a:gd name="T1" fmla="*/ 0 h 21600"/>
                <a:gd name="T2" fmla="*/ 21600 w 21600"/>
                <a:gd name="T3" fmla="*/ 10800 h 21600"/>
                <a:gd name="T4" fmla="*/ 10800 w 21600"/>
                <a:gd name="T5" fmla="*/ 21600 h 21600"/>
                <a:gd name="T6" fmla="*/ 0 w 21600"/>
                <a:gd name="T7" fmla="*/ 10800 h 21600"/>
                <a:gd name="T8" fmla="*/ 4374 w 21600"/>
                <a:gd name="T9" fmla="*/ 3964 h 21600"/>
                <a:gd name="T10" fmla="*/ 17841 w 21600"/>
                <a:gd name="T11" fmla="*/ 17635 h 21600"/>
              </a:gdLst>
              <a:ahLst/>
              <a:cxnLst>
                <a:cxn ang="0">
                  <a:pos x="T0" y="T1"/>
                </a:cxn>
                <a:cxn ang="0">
                  <a:pos x="T2" y="T3"/>
                </a:cxn>
                <a:cxn ang="0">
                  <a:pos x="T4" y="T5"/>
                </a:cxn>
                <a:cxn ang="0">
                  <a:pos x="T6" y="T7"/>
                </a:cxn>
              </a:cxnLst>
              <a:rect l="T8" t="T9" r="T10" b="T11"/>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miter lim="800000"/>
              <a:headEnd/>
              <a:tailEnd/>
            </a:ln>
            <a:effectLst/>
            <a:scene3d>
              <a:camera prst="legacyPerspectiveFront">
                <a:rot lat="20099999" lon="1500000" rev="0"/>
              </a:camera>
              <a:lightRig rig="legacyFlat4" dir="b"/>
            </a:scene3d>
            <a:sp3d extrusionH="430200" prstMaterial="legacyMatte">
              <a:bevelT w="13500" h="13500" prst="angle"/>
              <a:bevelB w="13500" h="13500" prst="angle"/>
              <a:extrusionClr>
                <a:srgbClr val="C0C0C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flatTx/>
            </a:bodyPr>
            <a:lstStyle/>
            <a:p>
              <a:endParaRPr lang="en-US" dirty="0"/>
            </a:p>
          </p:txBody>
        </p:sp>
        <p:sp>
          <p:nvSpPr>
            <p:cNvPr id="8" name="AutoShape 5"/>
            <p:cNvSpPr>
              <a:spLocks noEditPoints="1" noChangeArrowheads="1"/>
            </p:cNvSpPr>
            <p:nvPr/>
          </p:nvSpPr>
          <p:spPr bwMode="auto">
            <a:xfrm>
              <a:off x="2559" y="2142"/>
              <a:ext cx="1588" cy="1392"/>
            </a:xfrm>
            <a:custGeom>
              <a:avLst/>
              <a:gdLst>
                <a:gd name="T0" fmla="*/ 10800 w 21600"/>
                <a:gd name="T1" fmla="*/ 0 h 21600"/>
                <a:gd name="T2" fmla="*/ 21600 w 21600"/>
                <a:gd name="T3" fmla="*/ 10800 h 21600"/>
                <a:gd name="T4" fmla="*/ 10800 w 21600"/>
                <a:gd name="T5" fmla="*/ 21600 h 21600"/>
                <a:gd name="T6" fmla="*/ 0 w 21600"/>
                <a:gd name="T7" fmla="*/ 10800 h 21600"/>
                <a:gd name="T8" fmla="*/ 4374 w 21600"/>
                <a:gd name="T9" fmla="*/ 3964 h 21600"/>
                <a:gd name="T10" fmla="*/ 17841 w 21600"/>
                <a:gd name="T11" fmla="*/ 17635 h 21600"/>
              </a:gdLst>
              <a:ahLst/>
              <a:cxnLst>
                <a:cxn ang="0">
                  <a:pos x="T0" y="T1"/>
                </a:cxn>
                <a:cxn ang="0">
                  <a:pos x="T2" y="T3"/>
                </a:cxn>
                <a:cxn ang="0">
                  <a:pos x="T4" y="T5"/>
                </a:cxn>
                <a:cxn ang="0">
                  <a:pos x="T6" y="T7"/>
                </a:cxn>
              </a:cxnLst>
              <a:rect l="T8" t="T9" r="T10" b="T11"/>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miter lim="800000"/>
              <a:headEnd/>
              <a:tailEnd/>
            </a:ln>
            <a:effectLst/>
            <a:scene3d>
              <a:camera prst="legacyPerspectiveFront">
                <a:rot lat="20099999" lon="1500000" rev="0"/>
              </a:camera>
              <a:lightRig rig="legacyFlat4" dir="b"/>
            </a:scene3d>
            <a:sp3d extrusionH="430200" prstMaterial="legacyMatte">
              <a:bevelT w="13500" h="13500" prst="angle"/>
              <a:bevelB w="13500" h="13500" prst="angle"/>
              <a:extrusionClr>
                <a:srgbClr val="C0C0C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flatTx/>
            </a:bodyPr>
            <a:lstStyle/>
            <a:p>
              <a:endParaRPr lang="en-US" dirty="0"/>
            </a:p>
          </p:txBody>
        </p:sp>
      </p:grpSp>
      <p:sp>
        <p:nvSpPr>
          <p:cNvPr id="9" name="Footer Placeholder 8"/>
          <p:cNvSpPr>
            <a:spLocks noGrp="1"/>
          </p:cNvSpPr>
          <p:nvPr>
            <p:ph type="ftr" sz="quarter" idx="11"/>
          </p:nvPr>
        </p:nvSpPr>
        <p:spPr>
          <a:xfrm>
            <a:off x="762000" y="6241602"/>
            <a:ext cx="5257800" cy="479874"/>
          </a:xfrm>
        </p:spPr>
        <p:txBody>
          <a:bodyPr/>
          <a:lstStyle/>
          <a:p>
            <a:r>
              <a:rPr lang="en-US" dirty="0" smtClean="0"/>
              <a:t>© 2014 by Andrew Patchan Jr., United States of America.  All rights reserved.  No part of this guide may be reproduced in any form or by any electronic or mechanical means without written permission from the author.</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DRAFTING REPORT SECTIONS FROM THE COMBINED REPORT MESSAGE AND CHARGE PARAGRAPH (cont.)</a:t>
            </a:r>
            <a:endParaRPr lang="en-US" sz="3200" dirty="0"/>
          </a:p>
        </p:txBody>
      </p:sp>
      <p:sp>
        <p:nvSpPr>
          <p:cNvPr id="3" name="Content Placeholder 2"/>
          <p:cNvSpPr>
            <a:spLocks noGrp="1"/>
          </p:cNvSpPr>
          <p:nvPr>
            <p:ph idx="1"/>
          </p:nvPr>
        </p:nvSpPr>
        <p:spPr>
          <a:xfrm>
            <a:off x="381000" y="1543906"/>
            <a:ext cx="8229600" cy="4525963"/>
          </a:xfrm>
        </p:spPr>
        <p:txBody>
          <a:bodyPr>
            <a:normAutofit fontScale="92500" lnSpcReduction="20000"/>
          </a:bodyPr>
          <a:lstStyle/>
          <a:p>
            <a:pPr>
              <a:buFont typeface="Wingdings" pitchFamily="2" charset="2"/>
              <a:buChar char="§"/>
            </a:pPr>
            <a:endParaRPr lang="en-US" dirty="0" smtClean="0"/>
          </a:p>
          <a:p>
            <a:pPr>
              <a:buFont typeface="Wingdings" pitchFamily="2" charset="2"/>
              <a:buChar char="§"/>
            </a:pPr>
            <a:r>
              <a:rPr lang="en-US" dirty="0" smtClean="0"/>
              <a:t>Have to decide how </a:t>
            </a:r>
            <a:r>
              <a:rPr lang="en-US" dirty="0" smtClean="0"/>
              <a:t>to structure/map </a:t>
            </a:r>
            <a:r>
              <a:rPr lang="en-US" dirty="0" smtClean="0"/>
              <a:t>out the flow of the main points of the findings into sections and subsections?</a:t>
            </a:r>
          </a:p>
          <a:p>
            <a:pPr>
              <a:buFont typeface="Wingdings" pitchFamily="2" charset="2"/>
              <a:buChar char="§"/>
            </a:pPr>
            <a:r>
              <a:rPr lang="en-US" dirty="0" smtClean="0"/>
              <a:t>Which are separate sections, or subsections of other sections?</a:t>
            </a:r>
          </a:p>
          <a:p>
            <a:pPr>
              <a:buFont typeface="Wingdings" pitchFamily="2" charset="2"/>
              <a:buChar char="§"/>
            </a:pPr>
            <a:r>
              <a:rPr lang="en-US" dirty="0" smtClean="0"/>
              <a:t>Do some points get paired with other points in the same section?</a:t>
            </a:r>
          </a:p>
          <a:p>
            <a:pPr>
              <a:buFont typeface="Wingdings" pitchFamily="2" charset="2"/>
              <a:buChar char="§"/>
            </a:pPr>
            <a:r>
              <a:rPr lang="en-US" dirty="0" smtClean="0"/>
              <a:t>Which points are stronger than others?</a:t>
            </a:r>
          </a:p>
          <a:p>
            <a:pPr>
              <a:buFont typeface="Wingdings" pitchFamily="2" charset="2"/>
              <a:buChar char="§"/>
            </a:pPr>
            <a:r>
              <a:rPr lang="en-US" dirty="0" smtClean="0"/>
              <a:t>How do the weaker points fit in?</a:t>
            </a:r>
          </a:p>
          <a:p>
            <a:pPr marL="0" indent="0">
              <a:buNone/>
            </a:pPr>
            <a:endParaRPr lang="en-US" dirty="0" smtClean="0"/>
          </a:p>
        </p:txBody>
      </p:sp>
      <p:sp>
        <p:nvSpPr>
          <p:cNvPr id="4" name="Slide Number Placeholder 3"/>
          <p:cNvSpPr>
            <a:spLocks noGrp="1"/>
          </p:cNvSpPr>
          <p:nvPr>
            <p:ph type="sldNum" sz="quarter" idx="12"/>
          </p:nvPr>
        </p:nvSpPr>
        <p:spPr/>
        <p:txBody>
          <a:bodyPr/>
          <a:lstStyle/>
          <a:p>
            <a:fld id="{98E28843-41A2-49B7-A69D-E178B4FA052C}" type="slidenum">
              <a:rPr lang="en-US" smtClean="0"/>
              <a:pPr/>
              <a:t>34</a:t>
            </a:fld>
            <a:endParaRPr lang="en-US" dirty="0"/>
          </a:p>
        </p:txBody>
      </p:sp>
      <p:pic>
        <p:nvPicPr>
          <p:cNvPr id="15362" name="Picture 2" descr="C:\Program Files\Microsoft Office\MEDIA\CAGCAT10\j0293240.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29400" y="1066801"/>
            <a:ext cx="1489253" cy="990600"/>
          </a:xfrm>
          <a:prstGeom prst="rect">
            <a:avLst/>
          </a:prstGeom>
          <a:noFill/>
          <a:extLst>
            <a:ext uri="{909E8E84-426E-40DD-AFC4-6F175D3DCCD1}">
              <a14:hiddenFill xmlns:a14="http://schemas.microsoft.com/office/drawing/2010/main">
                <a:solidFill>
                  <a:srgbClr val="FFFFFF"/>
                </a:solidFill>
              </a14:hiddenFill>
            </a:ext>
          </a:extLst>
        </p:spPr>
      </p:pic>
      <p:pic>
        <p:nvPicPr>
          <p:cNvPr id="15363" name="Picture 3" descr="C:\Program Files\Microsoft Office\MEDIA\CAGCAT10\j0233018.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01302" y="5300050"/>
            <a:ext cx="1794054" cy="1307472"/>
          </a:xfrm>
          <a:prstGeom prst="rect">
            <a:avLst/>
          </a:prstGeom>
          <a:noFill/>
          <a:extLst>
            <a:ext uri="{909E8E84-426E-40DD-AFC4-6F175D3DCCD1}">
              <a14:hiddenFill xmlns:a14="http://schemas.microsoft.com/office/drawing/2010/main">
                <a:solidFill>
                  <a:srgbClr val="FFFFFF"/>
                </a:solidFill>
              </a14:hiddenFill>
            </a:ext>
          </a:extLst>
        </p:spPr>
      </p:pic>
      <p:sp>
        <p:nvSpPr>
          <p:cNvPr id="5" name="Footer Placeholder 4"/>
          <p:cNvSpPr>
            <a:spLocks noGrp="1"/>
          </p:cNvSpPr>
          <p:nvPr>
            <p:ph type="ftr" sz="quarter" idx="11"/>
          </p:nvPr>
        </p:nvSpPr>
        <p:spPr>
          <a:xfrm>
            <a:off x="838200" y="6076008"/>
            <a:ext cx="5181600" cy="645468"/>
          </a:xfrm>
        </p:spPr>
        <p:txBody>
          <a:bodyPr/>
          <a:lstStyle/>
          <a:p>
            <a:r>
              <a:rPr lang="en-US" dirty="0" smtClean="0"/>
              <a:t>© 2014 by Andrew Patchan Jr., United States of America.  All rights reserved.  No part of this guide may be reproduced in any form or by any electronic or mechanical means without written permission from the author.</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LINKING THE FINDINGS TO THE CONCLUSIONS AND SETTING UP THE RECOMMENDATIONS</a:t>
            </a:r>
            <a:endParaRPr lang="en-US" sz="2800" dirty="0"/>
          </a:p>
        </p:txBody>
      </p:sp>
      <p:sp>
        <p:nvSpPr>
          <p:cNvPr id="3" name="Content Placeholder 2"/>
          <p:cNvSpPr>
            <a:spLocks noGrp="1"/>
          </p:cNvSpPr>
          <p:nvPr>
            <p:ph idx="1"/>
          </p:nvPr>
        </p:nvSpPr>
        <p:spPr/>
        <p:txBody>
          <a:bodyPr>
            <a:normAutofit fontScale="92500"/>
          </a:bodyPr>
          <a:lstStyle/>
          <a:p>
            <a:pPr>
              <a:buNone/>
            </a:pPr>
            <a:r>
              <a:rPr lang="en-US" dirty="0" smtClean="0"/>
              <a:t>Conclusions are a very different part of the report;      they bring together the message and tell the reader what it all means – the bottom line</a:t>
            </a:r>
          </a:p>
          <a:p>
            <a:pPr lvl="1">
              <a:buFont typeface="Wingdings" pitchFamily="2" charset="2"/>
              <a:buChar char="Ø"/>
            </a:pPr>
            <a:r>
              <a:rPr lang="en-US" dirty="0" smtClean="0"/>
              <a:t>	Not just a summary of the main points</a:t>
            </a:r>
          </a:p>
          <a:p>
            <a:pPr lvl="1">
              <a:buFont typeface="Wingdings" pitchFamily="2" charset="2"/>
              <a:buChar char="Ø"/>
            </a:pPr>
            <a:r>
              <a:rPr lang="en-US" dirty="0" smtClean="0"/>
              <a:t>  You need to stand back from the details in the draft</a:t>
            </a:r>
          </a:p>
          <a:p>
            <a:pPr lvl="1">
              <a:buFont typeface="Wingdings" pitchFamily="2" charset="2"/>
              <a:buChar char="Ø"/>
            </a:pPr>
            <a:r>
              <a:rPr lang="en-US" dirty="0" smtClean="0"/>
              <a:t>  Determine the “bottom line” message(s) at a higher        	level than the details of the findings</a:t>
            </a:r>
          </a:p>
          <a:p>
            <a:pPr lvl="1">
              <a:buFont typeface="Wingdings" pitchFamily="2" charset="2"/>
              <a:buChar char="Ø"/>
            </a:pPr>
            <a:r>
              <a:rPr lang="en-US" dirty="0" smtClean="0"/>
              <a:t>  Need to flow reader directly into recommendations</a:t>
            </a:r>
          </a:p>
          <a:p>
            <a:pPr marL="457200" lvl="1" indent="0">
              <a:buNone/>
            </a:pPr>
            <a:r>
              <a:rPr lang="en-US" dirty="0"/>
              <a:t>	</a:t>
            </a:r>
            <a:r>
              <a:rPr lang="en-US" dirty="0" smtClean="0"/>
              <a:t>The reader should expect them.</a:t>
            </a:r>
          </a:p>
          <a:p>
            <a:pPr lvl="1">
              <a:buNone/>
            </a:pPr>
            <a:endParaRPr lang="en-US" dirty="0" smtClean="0"/>
          </a:p>
          <a:p>
            <a:pPr lvl="2">
              <a:buNone/>
            </a:pPr>
            <a:endParaRPr lang="en-US" dirty="0" smtClean="0"/>
          </a:p>
          <a:p>
            <a:pPr lvl="2">
              <a:buNone/>
            </a:pPr>
            <a:endParaRPr lang="en-US" dirty="0"/>
          </a:p>
        </p:txBody>
      </p:sp>
      <p:sp>
        <p:nvSpPr>
          <p:cNvPr id="4" name="Slide Number Placeholder 3"/>
          <p:cNvSpPr>
            <a:spLocks noGrp="1"/>
          </p:cNvSpPr>
          <p:nvPr>
            <p:ph type="sldNum" sz="quarter" idx="12"/>
          </p:nvPr>
        </p:nvSpPr>
        <p:spPr/>
        <p:txBody>
          <a:bodyPr/>
          <a:lstStyle/>
          <a:p>
            <a:fld id="{98E28843-41A2-49B7-A69D-E178B4FA052C}" type="slidenum">
              <a:rPr lang="en-US" smtClean="0"/>
              <a:pPr/>
              <a:t>35</a:t>
            </a:fld>
            <a:endParaRPr lang="en-US" dirty="0"/>
          </a:p>
        </p:txBody>
      </p:sp>
      <p:pic>
        <p:nvPicPr>
          <p:cNvPr id="1026" name="Picture 2" descr="C:\Program Files\Microsoft Office\MEDIA\CAGCAT10\j0233018.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23498" y="5334001"/>
            <a:ext cx="1304369" cy="9906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Program Files\Microsoft Office\MEDIA\CAGCAT10\j0212219.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67600" y="838200"/>
            <a:ext cx="1160268" cy="876300"/>
          </a:xfrm>
          <a:prstGeom prst="rect">
            <a:avLst/>
          </a:prstGeom>
          <a:noFill/>
          <a:extLst>
            <a:ext uri="{909E8E84-426E-40DD-AFC4-6F175D3DCCD1}">
              <a14:hiddenFill xmlns:a14="http://schemas.microsoft.com/office/drawing/2010/main">
                <a:solidFill>
                  <a:srgbClr val="FFFFFF"/>
                </a:solidFill>
              </a14:hiddenFill>
            </a:ext>
          </a:extLst>
        </p:spPr>
      </p:pic>
      <p:sp>
        <p:nvSpPr>
          <p:cNvPr id="5" name="Footer Placeholder 4"/>
          <p:cNvSpPr>
            <a:spLocks noGrp="1"/>
          </p:cNvSpPr>
          <p:nvPr>
            <p:ph type="ftr" sz="quarter" idx="11"/>
          </p:nvPr>
        </p:nvSpPr>
        <p:spPr>
          <a:xfrm>
            <a:off x="685800" y="6196344"/>
            <a:ext cx="6629400" cy="525132"/>
          </a:xfrm>
        </p:spPr>
        <p:txBody>
          <a:bodyPr/>
          <a:lstStyle/>
          <a:p>
            <a:r>
              <a:rPr lang="en-US" dirty="0" smtClean="0"/>
              <a:t>© 2014 by Andrew Patchan Jr., United States of America.  All rights reserved.  No part of this guide may be reproduced in any form or by any electronic or mechanical means without written permission from the author.</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Thoughts</a:t>
            </a:r>
            <a:endParaRPr lang="en-US" dirty="0"/>
          </a:p>
        </p:txBody>
      </p:sp>
      <p:sp>
        <p:nvSpPr>
          <p:cNvPr id="3" name="Content Placeholder 2"/>
          <p:cNvSpPr>
            <a:spLocks noGrp="1"/>
          </p:cNvSpPr>
          <p:nvPr>
            <p:ph idx="1"/>
          </p:nvPr>
        </p:nvSpPr>
        <p:spPr/>
        <p:txBody>
          <a:bodyPr>
            <a:normAutofit fontScale="92500" lnSpcReduction="10000"/>
          </a:bodyPr>
          <a:lstStyle/>
          <a:p>
            <a:r>
              <a:rPr lang="en-US" i="1" dirty="0" smtClean="0"/>
              <a:t>“The time to begin writing an article is when you have finished it to your satisfaction.  By that time you begin to clearly and logically perceive what it is you really want to say” (Mark Twain)</a:t>
            </a:r>
          </a:p>
          <a:p>
            <a:r>
              <a:rPr lang="en-US" i="1" dirty="0" smtClean="0"/>
              <a:t>“I learned that the only way you are going to get anywhere in life is to work hard at it.  Whether you’re a musician, a writer, an athlete or a businessman, there is no getting around it.  If you do, you’ll win - - if you don’t you won’t” (Bruce Jenner)</a:t>
            </a:r>
            <a:endParaRPr lang="en-US" i="1" dirty="0"/>
          </a:p>
        </p:txBody>
      </p:sp>
      <p:sp>
        <p:nvSpPr>
          <p:cNvPr id="4" name="Slide Number Placeholder 3"/>
          <p:cNvSpPr>
            <a:spLocks noGrp="1"/>
          </p:cNvSpPr>
          <p:nvPr>
            <p:ph type="sldNum" sz="quarter" idx="12"/>
          </p:nvPr>
        </p:nvSpPr>
        <p:spPr/>
        <p:txBody>
          <a:bodyPr/>
          <a:lstStyle/>
          <a:p>
            <a:fld id="{98E28843-41A2-49B7-A69D-E178B4FA052C}" type="slidenum">
              <a:rPr lang="en-US" smtClean="0"/>
              <a:pPr/>
              <a:t>36</a:t>
            </a:fld>
            <a:endParaRPr lang="en-US" dirty="0"/>
          </a:p>
        </p:txBody>
      </p:sp>
      <p:sp>
        <p:nvSpPr>
          <p:cNvPr id="5" name="Footer Placeholder 4"/>
          <p:cNvSpPr>
            <a:spLocks noGrp="1"/>
          </p:cNvSpPr>
          <p:nvPr>
            <p:ph type="ftr" sz="quarter" idx="11"/>
          </p:nvPr>
        </p:nvSpPr>
        <p:spPr>
          <a:xfrm>
            <a:off x="990600" y="6356350"/>
            <a:ext cx="7239000" cy="365125"/>
          </a:xfrm>
        </p:spPr>
        <p:txBody>
          <a:bodyPr/>
          <a:lstStyle/>
          <a:p>
            <a:r>
              <a:rPr lang="en-US" dirty="0" smtClean="0"/>
              <a:t>© 2014 by Andrew Patchan Jr., United States of America.  All rights reserved.  No part of this guide may be reproduced in any form or by any electronic or mechanical means without written permission from the author.</a:t>
            </a:r>
            <a:endParaRPr lang="en-US" dirty="0"/>
          </a:p>
        </p:txBody>
      </p:sp>
    </p:spTree>
    <p:extLst>
      <p:ext uri="{BB962C8B-B14F-4D97-AF65-F5344CB8AC3E}">
        <p14:creationId xmlns:p14="http://schemas.microsoft.com/office/powerpoint/2010/main" val="79146708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smtClean="0"/>
          </a:p>
          <a:p>
            <a:pPr marL="0" indent="0" algn="ctr">
              <a:buNone/>
            </a:pPr>
            <a:r>
              <a:rPr lang="en-US" dirty="0"/>
              <a:t>	</a:t>
            </a:r>
            <a:r>
              <a:rPr lang="en-US" sz="4000" dirty="0" smtClean="0"/>
              <a:t>Questions?</a:t>
            </a:r>
          </a:p>
          <a:p>
            <a:pPr marL="0" indent="0" algn="ctr">
              <a:buNone/>
            </a:pPr>
            <a:endParaRPr lang="en-US" sz="4000" dirty="0"/>
          </a:p>
          <a:p>
            <a:pPr marL="0" indent="0" algn="ctr">
              <a:buNone/>
            </a:pPr>
            <a:r>
              <a:rPr lang="en-US" sz="4000" dirty="0" smtClean="0"/>
              <a:t>Andrew.patchan@frb.gov</a:t>
            </a:r>
          </a:p>
        </p:txBody>
      </p:sp>
      <p:sp>
        <p:nvSpPr>
          <p:cNvPr id="4" name="Footer Placeholder 3"/>
          <p:cNvSpPr>
            <a:spLocks noGrp="1"/>
          </p:cNvSpPr>
          <p:nvPr>
            <p:ph type="ftr" sz="quarter" idx="11"/>
          </p:nvPr>
        </p:nvSpPr>
        <p:spPr>
          <a:xfrm>
            <a:off x="2209800" y="6356350"/>
            <a:ext cx="4953000" cy="365125"/>
          </a:xfrm>
        </p:spPr>
        <p:txBody>
          <a:bodyPr/>
          <a:lstStyle/>
          <a:p>
            <a:r>
              <a:rPr lang="en-US" dirty="0" smtClean="0"/>
              <a:t>© 2014 by Andrew Patchan Jr., United States of America.  All rights reserved.  No part of this guide may be reproduced in any form or by any electronic or mechanical means without written permission from the author.</a:t>
            </a:r>
            <a:endParaRPr lang="en-US" dirty="0"/>
          </a:p>
        </p:txBody>
      </p:sp>
      <p:sp>
        <p:nvSpPr>
          <p:cNvPr id="5" name="Slide Number Placeholder 4"/>
          <p:cNvSpPr>
            <a:spLocks noGrp="1"/>
          </p:cNvSpPr>
          <p:nvPr>
            <p:ph type="sldNum" sz="quarter" idx="12"/>
          </p:nvPr>
        </p:nvSpPr>
        <p:spPr/>
        <p:txBody>
          <a:bodyPr/>
          <a:lstStyle/>
          <a:p>
            <a:fld id="{98E28843-41A2-49B7-A69D-E178B4FA052C}" type="slidenum">
              <a:rPr lang="en-US" smtClean="0"/>
              <a:pPr/>
              <a:t>37</a:t>
            </a:fld>
            <a:endParaRPr lang="en-US" dirty="0"/>
          </a:p>
        </p:txBody>
      </p:sp>
    </p:spTree>
    <p:extLst>
      <p:ext uri="{BB962C8B-B14F-4D97-AF65-F5344CB8AC3E}">
        <p14:creationId xmlns:p14="http://schemas.microsoft.com/office/powerpoint/2010/main" val="20926519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in Audit Report Writing</a:t>
            </a:r>
            <a:endParaRPr lang="en-US" dirty="0"/>
          </a:p>
        </p:txBody>
      </p:sp>
      <p:sp>
        <p:nvSpPr>
          <p:cNvPr id="3" name="Content Placeholder 2"/>
          <p:cNvSpPr>
            <a:spLocks noGrp="1"/>
          </p:cNvSpPr>
          <p:nvPr>
            <p:ph idx="1"/>
          </p:nvPr>
        </p:nvSpPr>
        <p:spPr/>
        <p:txBody>
          <a:bodyPr>
            <a:normAutofit fontScale="55000" lnSpcReduction="20000"/>
          </a:bodyPr>
          <a:lstStyle/>
          <a:p>
            <a:pPr>
              <a:buFont typeface="Wingdings" panose="05000000000000000000" pitchFamily="2" charset="2"/>
              <a:buChar char="q"/>
            </a:pPr>
            <a:endParaRPr lang="en-US" dirty="0" smtClean="0"/>
          </a:p>
          <a:p>
            <a:pPr>
              <a:buFont typeface="Wingdings" panose="05000000000000000000" pitchFamily="2" charset="2"/>
              <a:buChar char="q"/>
            </a:pPr>
            <a:r>
              <a:rPr lang="en-US" dirty="0" smtClean="0"/>
              <a:t>No </a:t>
            </a:r>
            <a:r>
              <a:rPr lang="en-US" dirty="0"/>
              <a:t>existing methodology for auditors to draft reports – same tools as 1980s.  They have to look at past reports to try and understand how to draft the findings, conclusions and recommendations.  Reviewers provide </a:t>
            </a:r>
            <a:r>
              <a:rPr lang="en-US" dirty="0" smtClean="0"/>
              <a:t>comments </a:t>
            </a:r>
            <a:r>
              <a:rPr lang="en-US" dirty="0"/>
              <a:t>at </a:t>
            </a:r>
            <a:r>
              <a:rPr lang="en-US" dirty="0" smtClean="0"/>
              <a:t>meetings </a:t>
            </a:r>
            <a:r>
              <a:rPr lang="en-US" dirty="0"/>
              <a:t>but less experienced auditors are unsure how to proceed </a:t>
            </a:r>
            <a:endParaRPr lang="en-US" dirty="0" smtClean="0"/>
          </a:p>
          <a:p>
            <a:pPr lvl="1">
              <a:buFont typeface="Wingdings" panose="05000000000000000000" pitchFamily="2" charset="2"/>
              <a:buChar char="ü"/>
            </a:pPr>
            <a:r>
              <a:rPr lang="en-US" dirty="0" smtClean="0"/>
              <a:t>Provided a methodology for auditors to follow in drafting findings, linking findings into a report message, and flowing the message into conclusions and recommendations</a:t>
            </a:r>
            <a:endParaRPr lang="en-US" dirty="0"/>
          </a:p>
          <a:p>
            <a:pPr>
              <a:buFont typeface="Wingdings" panose="05000000000000000000" pitchFamily="2" charset="2"/>
              <a:buChar char="q"/>
            </a:pPr>
            <a:r>
              <a:rPr lang="en-US" dirty="0" smtClean="0"/>
              <a:t>Long </a:t>
            </a:r>
            <a:r>
              <a:rPr lang="en-US" dirty="0"/>
              <a:t>Timeframes to Develop the Initial </a:t>
            </a:r>
            <a:r>
              <a:rPr lang="en-US" dirty="0" smtClean="0"/>
              <a:t>Draft</a:t>
            </a:r>
          </a:p>
          <a:p>
            <a:pPr lvl="1">
              <a:buFont typeface="Wingdings" panose="05000000000000000000" pitchFamily="2" charset="2"/>
              <a:buChar char="ü"/>
            </a:pPr>
            <a:r>
              <a:rPr lang="en-US" dirty="0" smtClean="0"/>
              <a:t>Decreased timeframes 50% in initial pilot projects; discussion draft in 1 month</a:t>
            </a:r>
            <a:endParaRPr lang="en-US" dirty="0"/>
          </a:p>
          <a:p>
            <a:pPr>
              <a:buFont typeface="Wingdings" panose="05000000000000000000" pitchFamily="2" charset="2"/>
              <a:buChar char="q"/>
            </a:pPr>
            <a:r>
              <a:rPr lang="en-US" dirty="0"/>
              <a:t> Multiple Rounds of Reviewer Comments and </a:t>
            </a:r>
            <a:r>
              <a:rPr lang="en-US" dirty="0" smtClean="0"/>
              <a:t>Revisions</a:t>
            </a:r>
          </a:p>
          <a:p>
            <a:pPr lvl="1">
              <a:buFont typeface="Wingdings" panose="05000000000000000000" pitchFamily="2" charset="2"/>
              <a:buChar char="ü"/>
            </a:pPr>
            <a:r>
              <a:rPr lang="en-US" dirty="0" smtClean="0"/>
              <a:t>Only 2 rounds of reviewer comments in initial pilot projects</a:t>
            </a:r>
            <a:endParaRPr lang="en-US" dirty="0"/>
          </a:p>
          <a:p>
            <a:pPr>
              <a:buFont typeface="Wingdings" panose="05000000000000000000" pitchFamily="2" charset="2"/>
              <a:buChar char="q"/>
            </a:pPr>
            <a:r>
              <a:rPr lang="en-US" dirty="0" smtClean="0"/>
              <a:t>Frustration </a:t>
            </a:r>
            <a:r>
              <a:rPr lang="en-US" dirty="0"/>
              <a:t>and low morale on the part of auditors drafting the </a:t>
            </a:r>
            <a:r>
              <a:rPr lang="en-US" dirty="0" smtClean="0"/>
              <a:t>report</a:t>
            </a:r>
          </a:p>
          <a:p>
            <a:pPr lvl="1">
              <a:buFont typeface="Wingdings" panose="05000000000000000000" pitchFamily="2" charset="2"/>
              <a:buChar char="ü"/>
            </a:pPr>
            <a:r>
              <a:rPr lang="en-US" dirty="0" smtClean="0"/>
              <a:t>On initial pilot projects, auditors took ownership of draft report, and were proud and excited about their draft</a:t>
            </a:r>
            <a:endParaRPr lang="en-US" dirty="0"/>
          </a:p>
          <a:p>
            <a:pPr>
              <a:buFont typeface="Wingdings" panose="05000000000000000000" pitchFamily="2" charset="2"/>
              <a:buChar char="q"/>
            </a:pPr>
            <a:r>
              <a:rPr lang="en-US" dirty="0"/>
              <a:t> </a:t>
            </a:r>
            <a:r>
              <a:rPr lang="en-US" dirty="0" smtClean="0"/>
              <a:t>Long Timeframes </a:t>
            </a:r>
            <a:r>
              <a:rPr lang="en-US" dirty="0"/>
              <a:t>for Completion of </a:t>
            </a:r>
            <a:r>
              <a:rPr lang="en-US" dirty="0" smtClean="0"/>
              <a:t>the Audit and </a:t>
            </a:r>
            <a:r>
              <a:rPr lang="en-US" dirty="0" smtClean="0"/>
              <a:t>draft</a:t>
            </a:r>
            <a:r>
              <a:rPr lang="en-US" dirty="0" smtClean="0"/>
              <a:t> </a:t>
            </a:r>
            <a:r>
              <a:rPr lang="en-US" dirty="0" smtClean="0"/>
              <a:t>report (</a:t>
            </a:r>
            <a:r>
              <a:rPr lang="en-US" dirty="0"/>
              <a:t>12 months or more)</a:t>
            </a:r>
          </a:p>
          <a:p>
            <a:pPr lvl="1">
              <a:buFont typeface="Wingdings" panose="05000000000000000000" pitchFamily="2" charset="2"/>
              <a:buChar char="ü"/>
            </a:pPr>
            <a:r>
              <a:rPr lang="en-US" dirty="0" smtClean="0"/>
              <a:t>About 6 months total for initial pilot projects</a:t>
            </a:r>
          </a:p>
        </p:txBody>
      </p:sp>
      <p:sp>
        <p:nvSpPr>
          <p:cNvPr id="4" name="Slide Number Placeholder 3"/>
          <p:cNvSpPr>
            <a:spLocks noGrp="1"/>
          </p:cNvSpPr>
          <p:nvPr>
            <p:ph type="sldNum" sz="quarter" idx="12"/>
          </p:nvPr>
        </p:nvSpPr>
        <p:spPr/>
        <p:txBody>
          <a:bodyPr/>
          <a:lstStyle/>
          <a:p>
            <a:fld id="{98E28843-41A2-49B7-A69D-E178B4FA052C}" type="slidenum">
              <a:rPr lang="en-US" smtClean="0"/>
              <a:pPr/>
              <a:t>4</a:t>
            </a:fld>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8153400" y="5334000"/>
            <a:ext cx="990600" cy="838200"/>
          </a:xfrm>
          <a:prstGeom prst="rect">
            <a:avLst/>
          </a:prstGeom>
          <a:noFill/>
          <a:ln w="9525">
            <a:noFill/>
            <a:miter lim="800000"/>
            <a:headEnd/>
            <a:tailEnd/>
          </a:ln>
          <a:effectLst/>
        </p:spPr>
      </p:pic>
      <p:sp>
        <p:nvSpPr>
          <p:cNvPr id="5" name="Footer Placeholder 4"/>
          <p:cNvSpPr>
            <a:spLocks noGrp="1"/>
          </p:cNvSpPr>
          <p:nvPr>
            <p:ph type="ftr" sz="quarter" idx="11"/>
          </p:nvPr>
        </p:nvSpPr>
        <p:spPr>
          <a:xfrm>
            <a:off x="1066800" y="6248400"/>
            <a:ext cx="6172200" cy="473075"/>
          </a:xfrm>
        </p:spPr>
        <p:txBody>
          <a:bodyPr/>
          <a:lstStyle/>
          <a:p>
            <a:r>
              <a:rPr lang="en-US" dirty="0" smtClean="0"/>
              <a:t>© 2014 by Andrew Patchan Jr., United States of America.  All rights reserved.  No part of this guide may be reproduced in any form or by any electronic or mechanical means without written permission from the author.</a:t>
            </a:r>
            <a:endParaRPr lang="en-US"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Focus of </a:t>
            </a:r>
            <a:r>
              <a:rPr lang="en-US" dirty="0" smtClean="0"/>
              <a:t>Streamlined Report Writing</a:t>
            </a:r>
            <a:endParaRPr lang="en-US" dirty="0"/>
          </a:p>
        </p:txBody>
      </p:sp>
      <p:sp>
        <p:nvSpPr>
          <p:cNvPr id="3" name="Content Placeholder 2"/>
          <p:cNvSpPr>
            <a:spLocks noGrp="1"/>
          </p:cNvSpPr>
          <p:nvPr>
            <p:ph idx="1"/>
          </p:nvPr>
        </p:nvSpPr>
        <p:spPr/>
        <p:txBody>
          <a:bodyPr>
            <a:normAutofit/>
          </a:bodyPr>
          <a:lstStyle/>
          <a:p>
            <a:pPr lvl="1">
              <a:buFont typeface="Wingdings" panose="05000000000000000000" pitchFamily="2" charset="2"/>
              <a:buChar char="q"/>
            </a:pPr>
            <a:r>
              <a:rPr lang="en-US" dirty="0" smtClean="0"/>
              <a:t> Not instruction on how to write better grammar or use of Chicago style manual</a:t>
            </a:r>
          </a:p>
          <a:p>
            <a:pPr lvl="1">
              <a:buFont typeface="Wingdings" panose="05000000000000000000" pitchFamily="2" charset="2"/>
              <a:buChar char="q"/>
            </a:pPr>
            <a:r>
              <a:rPr lang="en-US" dirty="0"/>
              <a:t> </a:t>
            </a:r>
            <a:r>
              <a:rPr lang="en-US" dirty="0" smtClean="0"/>
              <a:t>Not discussion of auditing and how to identify findings</a:t>
            </a:r>
          </a:p>
          <a:p>
            <a:pPr lvl="1">
              <a:buNone/>
            </a:pPr>
            <a:endParaRPr lang="en-US" dirty="0" smtClean="0"/>
          </a:p>
          <a:p>
            <a:pPr lvl="1">
              <a:buFont typeface="Wingdings" panose="05000000000000000000" pitchFamily="2" charset="2"/>
              <a:buChar char="ü"/>
            </a:pPr>
            <a:r>
              <a:rPr lang="en-US" dirty="0" smtClean="0"/>
              <a:t>Focus on a </a:t>
            </a:r>
            <a:r>
              <a:rPr lang="en-US" b="1" i="1" dirty="0" smtClean="0"/>
              <a:t>Methodology </a:t>
            </a:r>
            <a:r>
              <a:rPr lang="en-US" dirty="0" smtClean="0"/>
              <a:t>for organizing findings into a coherent, unified, and persuasive message</a:t>
            </a:r>
          </a:p>
          <a:p>
            <a:pPr lvl="1">
              <a:buFont typeface="Wingdings" panose="05000000000000000000" pitchFamily="2" charset="2"/>
              <a:buChar char="ü"/>
            </a:pPr>
            <a:r>
              <a:rPr lang="en-US" b="1" dirty="0" smtClean="0"/>
              <a:t>Tools </a:t>
            </a:r>
            <a:r>
              <a:rPr lang="en-US" dirty="0" smtClean="0"/>
              <a:t>to more expeditiously develop a draft report and reduce frustration and management revisions</a:t>
            </a:r>
          </a:p>
          <a:p>
            <a:pPr lvl="1">
              <a:buNone/>
            </a:pPr>
            <a:endParaRPr lang="en-US" dirty="0" smtClean="0"/>
          </a:p>
        </p:txBody>
      </p:sp>
      <p:sp>
        <p:nvSpPr>
          <p:cNvPr id="4" name="Slide Number Placeholder 3"/>
          <p:cNvSpPr>
            <a:spLocks noGrp="1"/>
          </p:cNvSpPr>
          <p:nvPr>
            <p:ph type="sldNum" sz="quarter" idx="12"/>
          </p:nvPr>
        </p:nvSpPr>
        <p:spPr/>
        <p:txBody>
          <a:bodyPr/>
          <a:lstStyle/>
          <a:p>
            <a:fld id="{98E28843-41A2-49B7-A69D-E178B4FA052C}" type="slidenum">
              <a:rPr lang="en-US" smtClean="0"/>
              <a:pPr/>
              <a:t>5</a:t>
            </a:fld>
            <a:endParaRPr lang="en-US" dirty="0"/>
          </a:p>
        </p:txBody>
      </p:sp>
      <p:pic>
        <p:nvPicPr>
          <p:cNvPr id="3074" name="Picture 2" descr="C:\Program Files\Microsoft Office\MEDIA\CAGCAT10\j0252349.wmf"/>
          <p:cNvPicPr>
            <a:picLocks noChangeAspect="1" noChangeArrowheads="1"/>
          </p:cNvPicPr>
          <p:nvPr/>
        </p:nvPicPr>
        <p:blipFill>
          <a:blip r:embed="rId2" cstate="print"/>
          <a:srcRect/>
          <a:stretch>
            <a:fillRect/>
          </a:stretch>
        </p:blipFill>
        <p:spPr bwMode="auto">
          <a:xfrm>
            <a:off x="6934200" y="5867399"/>
            <a:ext cx="1598370" cy="952877"/>
          </a:xfrm>
          <a:prstGeom prst="rect">
            <a:avLst/>
          </a:prstGeom>
          <a:noFill/>
        </p:spPr>
      </p:pic>
      <p:sp>
        <p:nvSpPr>
          <p:cNvPr id="5" name="Footer Placeholder 4"/>
          <p:cNvSpPr>
            <a:spLocks noGrp="1"/>
          </p:cNvSpPr>
          <p:nvPr>
            <p:ph type="ftr" sz="quarter" idx="11"/>
          </p:nvPr>
        </p:nvSpPr>
        <p:spPr>
          <a:xfrm>
            <a:off x="990600" y="6324600"/>
            <a:ext cx="5715000" cy="396875"/>
          </a:xfrm>
        </p:spPr>
        <p:txBody>
          <a:bodyPr/>
          <a:lstStyle/>
          <a:p>
            <a:r>
              <a:rPr lang="en-US" dirty="0" smtClean="0"/>
              <a:t>© 2014 by Andrew Patchan Jr., United States of America.  All rights reserved.  No part of this guide may be reproduced in any form or by any electronic or mechanical means without written permission from the author.</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Areas for Focus</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ü"/>
            </a:pPr>
            <a:r>
              <a:rPr lang="en-US" dirty="0" smtClean="0"/>
              <a:t> Linking Findings to Audit Objectives</a:t>
            </a:r>
          </a:p>
          <a:p>
            <a:pPr>
              <a:buFont typeface="Wingdings" panose="05000000000000000000" pitchFamily="2" charset="2"/>
              <a:buChar char="ü"/>
            </a:pPr>
            <a:r>
              <a:rPr lang="en-US" dirty="0"/>
              <a:t> </a:t>
            </a:r>
            <a:r>
              <a:rPr lang="en-US" dirty="0" smtClean="0"/>
              <a:t>Fully Developing Findings Before Drafting</a:t>
            </a:r>
          </a:p>
          <a:p>
            <a:pPr>
              <a:buFont typeface="Wingdings" panose="05000000000000000000" pitchFamily="2" charset="2"/>
              <a:buChar char="ü"/>
            </a:pPr>
            <a:r>
              <a:rPr lang="en-US" dirty="0"/>
              <a:t> </a:t>
            </a:r>
            <a:r>
              <a:rPr lang="en-US" dirty="0" smtClean="0"/>
              <a:t>Message Development Conference</a:t>
            </a:r>
          </a:p>
          <a:p>
            <a:pPr>
              <a:buFont typeface="Wingdings" panose="05000000000000000000" pitchFamily="2" charset="2"/>
              <a:buChar char="ü"/>
            </a:pPr>
            <a:r>
              <a:rPr lang="en-US" dirty="0"/>
              <a:t> </a:t>
            </a:r>
            <a:r>
              <a:rPr lang="en-US" dirty="0" smtClean="0"/>
              <a:t>Report Conference</a:t>
            </a:r>
          </a:p>
          <a:p>
            <a:pPr>
              <a:buFont typeface="Wingdings" panose="05000000000000000000" pitchFamily="2" charset="2"/>
              <a:buChar char="ü"/>
            </a:pPr>
            <a:r>
              <a:rPr lang="en-US" dirty="0"/>
              <a:t> </a:t>
            </a:r>
            <a:r>
              <a:rPr lang="en-US" dirty="0" smtClean="0"/>
              <a:t>Report Message and Charge </a:t>
            </a:r>
            <a:r>
              <a:rPr lang="en-US" dirty="0" smtClean="0"/>
              <a:t>Paragraphs</a:t>
            </a:r>
          </a:p>
          <a:p>
            <a:pPr>
              <a:buFont typeface="Wingdings" panose="05000000000000000000" pitchFamily="2" charset="2"/>
              <a:buChar char="ü"/>
            </a:pPr>
            <a:r>
              <a:rPr lang="en-US" dirty="0"/>
              <a:t> </a:t>
            </a:r>
            <a:r>
              <a:rPr lang="en-US" dirty="0" smtClean="0"/>
              <a:t>Conclusions and Recommendations</a:t>
            </a:r>
            <a:endParaRPr lang="en-US" dirty="0" smtClean="0"/>
          </a:p>
          <a:p>
            <a:pPr>
              <a:buFont typeface="Wingdings" panose="05000000000000000000" pitchFamily="2" charset="2"/>
              <a:buChar char="ü"/>
            </a:pPr>
            <a:r>
              <a:rPr lang="en-US" dirty="0"/>
              <a:t> </a:t>
            </a:r>
            <a:r>
              <a:rPr lang="en-US" dirty="0" smtClean="0"/>
              <a:t>Finalize the above before Beginning Drafting</a:t>
            </a:r>
            <a:endParaRPr lang="en-US" dirty="0"/>
          </a:p>
        </p:txBody>
      </p:sp>
      <p:sp>
        <p:nvSpPr>
          <p:cNvPr id="4" name="Footer Placeholder 3"/>
          <p:cNvSpPr>
            <a:spLocks noGrp="1"/>
          </p:cNvSpPr>
          <p:nvPr>
            <p:ph type="ftr" sz="quarter" idx="11"/>
          </p:nvPr>
        </p:nvSpPr>
        <p:spPr>
          <a:xfrm>
            <a:off x="2514600" y="6019800"/>
            <a:ext cx="5410200" cy="701675"/>
          </a:xfrm>
        </p:spPr>
        <p:txBody>
          <a:bodyPr/>
          <a:lstStyle/>
          <a:p>
            <a:r>
              <a:rPr lang="en-US" dirty="0" smtClean="0"/>
              <a:t>© 2014 by Andrew Patchan Jr., United States of America.  All rights reserved.  No part of this guide may be reproduced in any form or by any electronic or mechanical means without written permission from the author.</a:t>
            </a:r>
            <a:endParaRPr lang="en-US" dirty="0"/>
          </a:p>
        </p:txBody>
      </p:sp>
      <p:sp>
        <p:nvSpPr>
          <p:cNvPr id="5" name="Slide Number Placeholder 4"/>
          <p:cNvSpPr>
            <a:spLocks noGrp="1"/>
          </p:cNvSpPr>
          <p:nvPr>
            <p:ph type="sldNum" sz="quarter" idx="12"/>
          </p:nvPr>
        </p:nvSpPr>
        <p:spPr/>
        <p:txBody>
          <a:bodyPr/>
          <a:lstStyle/>
          <a:p>
            <a:fld id="{98E28843-41A2-49B7-A69D-E178B4FA052C}" type="slidenum">
              <a:rPr lang="en-US" smtClean="0"/>
              <a:pPr/>
              <a:t>6</a:t>
            </a:fld>
            <a:endParaRPr lang="en-US" dirty="0"/>
          </a:p>
        </p:txBody>
      </p:sp>
    </p:spTree>
    <p:extLst>
      <p:ext uri="{BB962C8B-B14F-4D97-AF65-F5344CB8AC3E}">
        <p14:creationId xmlns:p14="http://schemas.microsoft.com/office/powerpoint/2010/main" val="11488837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Link Between Audit Objectives, Findings, and Report Message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Audit Objectives define the main questions posed  on your audit, and the boundaries for your areas of inquiry (audit scope), methodology, data to be collected, conclusions, and recommendations</a:t>
            </a:r>
          </a:p>
          <a:p>
            <a:r>
              <a:rPr lang="en-US" dirty="0"/>
              <a:t>Audit objectives can address compliance, program effectiveness, adequacy of controls, economy/cost-effectiveness, etc</a:t>
            </a:r>
            <a:r>
              <a:rPr lang="en-US" dirty="0" smtClean="0"/>
              <a:t>.</a:t>
            </a:r>
          </a:p>
          <a:p>
            <a:r>
              <a:rPr lang="en-US" dirty="0" smtClean="0"/>
              <a:t>The report must answer the questions posed by the audit objectives</a:t>
            </a:r>
          </a:p>
          <a:p>
            <a:r>
              <a:rPr lang="en-US" dirty="0" smtClean="0"/>
              <a:t>All findings must tie-in to the audit objectives.</a:t>
            </a:r>
          </a:p>
          <a:p>
            <a:endParaRPr lang="en-US" dirty="0"/>
          </a:p>
        </p:txBody>
      </p:sp>
      <p:sp>
        <p:nvSpPr>
          <p:cNvPr id="4" name="Slide Number Placeholder 3"/>
          <p:cNvSpPr>
            <a:spLocks noGrp="1"/>
          </p:cNvSpPr>
          <p:nvPr>
            <p:ph type="sldNum" sz="quarter" idx="12"/>
          </p:nvPr>
        </p:nvSpPr>
        <p:spPr/>
        <p:txBody>
          <a:bodyPr/>
          <a:lstStyle/>
          <a:p>
            <a:fld id="{98E28843-41A2-49B7-A69D-E178B4FA052C}" type="slidenum">
              <a:rPr lang="en-US" smtClean="0"/>
              <a:pPr/>
              <a:t>7</a:t>
            </a:fld>
            <a:endParaRPr lang="en-US" dirty="0"/>
          </a:p>
        </p:txBody>
      </p:sp>
      <p:pic>
        <p:nvPicPr>
          <p:cNvPr id="1026" name="Picture 2" descr="C:\Program Files\Microsoft Office\MEDIA\CAGCAT10\j0212219.wmf"/>
          <p:cNvPicPr>
            <a:picLocks noChangeAspect="1" noChangeArrowheads="1"/>
          </p:cNvPicPr>
          <p:nvPr/>
        </p:nvPicPr>
        <p:blipFill>
          <a:blip r:embed="rId2" cstate="print"/>
          <a:srcRect/>
          <a:stretch>
            <a:fillRect/>
          </a:stretch>
        </p:blipFill>
        <p:spPr bwMode="auto">
          <a:xfrm>
            <a:off x="7848600" y="228600"/>
            <a:ext cx="1136904" cy="1371600"/>
          </a:xfrm>
          <a:prstGeom prst="rect">
            <a:avLst/>
          </a:prstGeom>
          <a:noFill/>
        </p:spPr>
      </p:pic>
      <p:sp>
        <p:nvSpPr>
          <p:cNvPr id="5" name="Footer Placeholder 4"/>
          <p:cNvSpPr>
            <a:spLocks noGrp="1"/>
          </p:cNvSpPr>
          <p:nvPr>
            <p:ph type="ftr" sz="quarter" idx="11"/>
          </p:nvPr>
        </p:nvSpPr>
        <p:spPr>
          <a:xfrm>
            <a:off x="914400" y="6248400"/>
            <a:ext cx="7239000" cy="473075"/>
          </a:xfrm>
        </p:spPr>
        <p:txBody>
          <a:bodyPr/>
          <a:lstStyle/>
          <a:p>
            <a:r>
              <a:rPr lang="en-US" dirty="0" smtClean="0"/>
              <a:t>© 2014 by Andrew Patchan Jr., United States of America.  All rights reserved.  No part of this guide may be reproduced in any form or by any electronic or mechanical means without written permission from the author.</a:t>
            </a:r>
            <a:endParaRPr lang="en-US"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 </a:t>
            </a:r>
            <a:br>
              <a:rPr lang="en-US" sz="2800" dirty="0" smtClean="0"/>
            </a:br>
            <a:r>
              <a:rPr lang="en-US" sz="2800" dirty="0" smtClean="0"/>
              <a:t>Examples of Objectives</a:t>
            </a:r>
            <a:endParaRPr lang="en-US" sz="2800" dirty="0"/>
          </a:p>
        </p:txBody>
      </p:sp>
      <p:sp>
        <p:nvSpPr>
          <p:cNvPr id="3" name="Subtitle 2"/>
          <p:cNvSpPr>
            <a:spLocks noGrp="1"/>
          </p:cNvSpPr>
          <p:nvPr>
            <p:ph idx="1"/>
          </p:nvPr>
        </p:nvSpPr>
        <p:spPr/>
        <p:txBody>
          <a:bodyPr>
            <a:normAutofit fontScale="85000" lnSpcReduction="20000"/>
          </a:bodyPr>
          <a:lstStyle/>
          <a:p>
            <a:pPr marL="514350" indent="-514350"/>
            <a:r>
              <a:rPr lang="en-US" dirty="0" smtClean="0">
                <a:solidFill>
                  <a:schemeClr val="tx1"/>
                </a:solidFill>
              </a:rPr>
              <a:t>(1)  Determine the extent to which the Pell grant program is properly controlled and administered to prevent fraud and ab</a:t>
            </a:r>
            <a:r>
              <a:rPr lang="en-US" dirty="0" smtClean="0"/>
              <a:t>use</a:t>
            </a:r>
            <a:r>
              <a:rPr lang="en-US" dirty="0" smtClean="0">
                <a:solidFill>
                  <a:schemeClr val="tx1"/>
                </a:solidFill>
              </a:rPr>
              <a:t>.</a:t>
            </a:r>
          </a:p>
          <a:p>
            <a:pPr marL="514350" indent="-514350"/>
            <a:endParaRPr lang="en-US" dirty="0" smtClean="0">
              <a:solidFill>
                <a:schemeClr val="tx1"/>
              </a:solidFill>
            </a:endParaRPr>
          </a:p>
          <a:p>
            <a:pPr marL="514350" indent="-514350"/>
            <a:r>
              <a:rPr lang="en-US" dirty="0" smtClean="0">
                <a:solidFill>
                  <a:schemeClr val="tx1"/>
                </a:solidFill>
              </a:rPr>
              <a:t>(2)  Assess the adequacy of the process and controls for effectively reviewing the Bonus Program applications to e</a:t>
            </a:r>
            <a:r>
              <a:rPr lang="en-US" dirty="0" smtClean="0"/>
              <a:t>nsure eligibility requirements are met.</a:t>
            </a:r>
            <a:endParaRPr lang="en-US" dirty="0" smtClean="0">
              <a:solidFill>
                <a:schemeClr val="tx1"/>
              </a:solidFill>
            </a:endParaRPr>
          </a:p>
          <a:p>
            <a:pPr marL="514350" indent="-514350"/>
            <a:endParaRPr lang="en-US" dirty="0" smtClean="0"/>
          </a:p>
          <a:p>
            <a:pPr marL="514350" indent="-514350"/>
            <a:r>
              <a:rPr lang="en-US" dirty="0" smtClean="0">
                <a:solidFill>
                  <a:schemeClr val="tx1"/>
                </a:solidFill>
              </a:rPr>
              <a:t>(3)  Assess how the information technology system will meet select requirements within planned timeframes.</a:t>
            </a:r>
          </a:p>
          <a:p>
            <a:endParaRPr lang="en-US" dirty="0"/>
          </a:p>
        </p:txBody>
      </p:sp>
      <p:sp>
        <p:nvSpPr>
          <p:cNvPr id="4" name="Slide Number Placeholder 3"/>
          <p:cNvSpPr>
            <a:spLocks noGrp="1"/>
          </p:cNvSpPr>
          <p:nvPr>
            <p:ph type="sldNum" sz="quarter" idx="12"/>
          </p:nvPr>
        </p:nvSpPr>
        <p:spPr/>
        <p:txBody>
          <a:bodyPr/>
          <a:lstStyle/>
          <a:p>
            <a:fld id="{98E28843-41A2-49B7-A69D-E178B4FA052C}" type="slidenum">
              <a:rPr lang="en-US" smtClean="0"/>
              <a:pPr/>
              <a:t>8</a:t>
            </a:fld>
            <a:endParaRPr lang="en-US" dirty="0"/>
          </a:p>
        </p:txBody>
      </p:sp>
      <p:sp>
        <p:nvSpPr>
          <p:cNvPr id="5" name="Footer Placeholder 4"/>
          <p:cNvSpPr>
            <a:spLocks noGrp="1"/>
          </p:cNvSpPr>
          <p:nvPr>
            <p:ph type="ftr" sz="quarter" idx="11"/>
          </p:nvPr>
        </p:nvSpPr>
        <p:spPr>
          <a:xfrm>
            <a:off x="685800" y="6248400"/>
            <a:ext cx="7391400" cy="473075"/>
          </a:xfrm>
        </p:spPr>
        <p:txBody>
          <a:bodyPr/>
          <a:lstStyle/>
          <a:p>
            <a:r>
              <a:rPr lang="en-US" dirty="0" smtClean="0"/>
              <a:t>© 2014 by Andrew Patchan Jr., United States of America.  All rights reserved.  No part of this guide may be reproduced in any form or by any electronic or mechanical means without written permission from the author.</a:t>
            </a:r>
            <a:endParaRPr lang="en-US" dirty="0"/>
          </a:p>
        </p:txBody>
      </p:sp>
      <p:pic>
        <p:nvPicPr>
          <p:cNvPr id="1026" name="Picture 2" descr="C:\Program Files\Microsoft Office\MEDIA\CAGCAT10\j0090070.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43800" y="76201"/>
            <a:ext cx="1295400" cy="152399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Link Between Audit Objectives and Findings (cont.)</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endParaRPr lang="en-US" dirty="0" smtClean="0"/>
          </a:p>
          <a:p>
            <a:pPr>
              <a:buNone/>
            </a:pPr>
            <a:r>
              <a:rPr lang="en-US" dirty="0" smtClean="0"/>
              <a:t> How does a differently worded objective change the area of inquiry for potential findings and potential report message?</a:t>
            </a:r>
          </a:p>
          <a:p>
            <a:pPr>
              <a:buNone/>
            </a:pPr>
            <a:endParaRPr lang="en-US" dirty="0" smtClean="0"/>
          </a:p>
          <a:p>
            <a:pPr>
              <a:buNone/>
            </a:pPr>
            <a:r>
              <a:rPr lang="en-US" dirty="0" smtClean="0"/>
              <a:t>Example Objective 1: Determine whether adequate procurement controls are in place to prevent fraud, waste, and abuse. </a:t>
            </a:r>
          </a:p>
          <a:p>
            <a:pPr>
              <a:buNone/>
            </a:pPr>
            <a:endParaRPr lang="en-US" dirty="0" smtClean="0"/>
          </a:p>
          <a:p>
            <a:pPr>
              <a:buNone/>
            </a:pPr>
            <a:r>
              <a:rPr lang="en-US" dirty="0" smtClean="0"/>
              <a:t>Example Objective 2: Determine whether adequate procurement controls are in place to prevent fraud, waste, and abuse and assess whether additional costs are incurred. </a:t>
            </a:r>
          </a:p>
          <a:p>
            <a:pPr>
              <a:buNone/>
            </a:pPr>
            <a:r>
              <a:rPr lang="en-US" dirty="0" smtClean="0"/>
              <a:t>		</a:t>
            </a:r>
          </a:p>
          <a:p>
            <a:pPr>
              <a:buNone/>
            </a:pPr>
            <a:endParaRPr lang="en-US" dirty="0"/>
          </a:p>
        </p:txBody>
      </p:sp>
      <p:sp>
        <p:nvSpPr>
          <p:cNvPr id="4" name="Slide Number Placeholder 3"/>
          <p:cNvSpPr>
            <a:spLocks noGrp="1"/>
          </p:cNvSpPr>
          <p:nvPr>
            <p:ph type="sldNum" sz="quarter" idx="12"/>
          </p:nvPr>
        </p:nvSpPr>
        <p:spPr/>
        <p:txBody>
          <a:bodyPr/>
          <a:lstStyle/>
          <a:p>
            <a:fld id="{98E28843-41A2-49B7-A69D-E178B4FA052C}" type="slidenum">
              <a:rPr lang="en-US" smtClean="0"/>
              <a:pPr/>
              <a:t>9</a:t>
            </a:fld>
            <a:endParaRPr lang="en-US" dirty="0"/>
          </a:p>
        </p:txBody>
      </p:sp>
      <p:pic>
        <p:nvPicPr>
          <p:cNvPr id="1026" name="Picture 2" descr="C:\Program Files\Microsoft Office\MEDIA\CAGCAT10\j0149481.wmf"/>
          <p:cNvPicPr>
            <a:picLocks noChangeAspect="1" noChangeArrowheads="1"/>
          </p:cNvPicPr>
          <p:nvPr/>
        </p:nvPicPr>
        <p:blipFill>
          <a:blip r:embed="rId2" cstate="print"/>
          <a:srcRect/>
          <a:stretch>
            <a:fillRect/>
          </a:stretch>
        </p:blipFill>
        <p:spPr bwMode="auto">
          <a:xfrm>
            <a:off x="6172200" y="5486400"/>
            <a:ext cx="1991762" cy="1371600"/>
          </a:xfrm>
          <a:prstGeom prst="rect">
            <a:avLst/>
          </a:prstGeom>
          <a:noFill/>
        </p:spPr>
      </p:pic>
      <p:sp>
        <p:nvSpPr>
          <p:cNvPr id="5" name="Footer Placeholder 4"/>
          <p:cNvSpPr>
            <a:spLocks noGrp="1"/>
          </p:cNvSpPr>
          <p:nvPr>
            <p:ph type="ftr" sz="quarter" idx="11"/>
          </p:nvPr>
        </p:nvSpPr>
        <p:spPr>
          <a:xfrm>
            <a:off x="685800" y="6248400"/>
            <a:ext cx="5562600" cy="473075"/>
          </a:xfrm>
        </p:spPr>
        <p:txBody>
          <a:bodyPr/>
          <a:lstStyle/>
          <a:p>
            <a:r>
              <a:rPr lang="en-US" dirty="0" smtClean="0"/>
              <a:t>© 2014 by Andrew Patchan Jr., United States of America.  All rights reserved.  No part of this guide may be reproduced in any form or by any electronic or mechanical means without written permission from the author.</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4724</TotalTime>
  <Words>4130</Words>
  <Application>Microsoft Office PowerPoint</Application>
  <PresentationFormat>On-screen Show (4:3)</PresentationFormat>
  <Paragraphs>305</Paragraphs>
  <Slides>37</Slides>
  <Notes>2</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Streamlined Audit/Evaluation Report Writing </vt:lpstr>
      <vt:lpstr>My Background</vt:lpstr>
      <vt:lpstr>The Challenge of Report Writing</vt:lpstr>
      <vt:lpstr>Problems in Audit Report Writing</vt:lpstr>
      <vt:lpstr>Focus of Streamlined Report Writing</vt:lpstr>
      <vt:lpstr>Key Areas for Focus</vt:lpstr>
      <vt:lpstr>Link Between Audit Objectives, Findings, and Report Message </vt:lpstr>
      <vt:lpstr>  Examples of Objectives</vt:lpstr>
      <vt:lpstr>Link Between Audit Objectives and Findings (cont.)</vt:lpstr>
      <vt:lpstr> Linking Findings to the Objectives (cont.)</vt:lpstr>
      <vt:lpstr>Linking Findings to the Objectives (cont.)</vt:lpstr>
      <vt:lpstr>Link Between Audit Objectives  and Findings (cont.)</vt:lpstr>
      <vt:lpstr>Fully Develop Findings Before Drafting</vt:lpstr>
      <vt:lpstr>Fully Develop Findings Before Drafting (cont.)</vt:lpstr>
      <vt:lpstr>Fully Develop Findings Before Drafting (cont.)</vt:lpstr>
      <vt:lpstr>Fully Develop Findings Before Drafting (cont.)</vt:lpstr>
      <vt:lpstr>Fully Develop Findings Before Drafting (cont.)</vt:lpstr>
      <vt:lpstr>Fully Develop Findings Before Drafting (cont.)</vt:lpstr>
      <vt:lpstr>Fully Developing Findings Before Drafting (cont.)  </vt:lpstr>
      <vt:lpstr>Fully Developing Findings Before Drafting (cont.)</vt:lpstr>
      <vt:lpstr>Fully Developing Findings Before Drafting (cont.)</vt:lpstr>
      <vt:lpstr>Message Development Conference</vt:lpstr>
      <vt:lpstr>But what follows the Message Development Conference?</vt:lpstr>
      <vt:lpstr>Report Conference Can Bridge the Gap</vt:lpstr>
      <vt:lpstr> Determining the Report Message and Charge Paragraph </vt:lpstr>
      <vt:lpstr>Determining the Report Message and Charge Paragraph (cont.)</vt:lpstr>
      <vt:lpstr>Determining the Report Message and Charge Paragraph </vt:lpstr>
      <vt:lpstr>Synthesizing the Main Points of the Findings Into a Report Message and  Charge Paragraph (cont.)</vt:lpstr>
      <vt:lpstr>Synthesizing the Main Points of the Findings Into a Report Message and Charge Paragraph (cont.)</vt:lpstr>
      <vt:lpstr>Synthesizing the Main Points of the Findings Into a Report Message and Charge Paragraph (cont.)</vt:lpstr>
      <vt:lpstr>Synthesizing the Main Points of the Findings Into a Report Message and Charge Paragraph (cont.)</vt:lpstr>
      <vt:lpstr>DRAFTING REPORT SECTIONS FROM THE COMBINED REPORT MESSAGE AND CHARGE PARAGRAPH</vt:lpstr>
      <vt:lpstr>DRAFTING REPORT SECTIONS FROM THE COMBINED REPORT MESSAGE AND CHARGE PARAGRAPH (cont.)</vt:lpstr>
      <vt:lpstr>DRAFTING REPORT SECTIONS FROM THE COMBINED REPORT MESSAGE AND CHARGE PARAGRAPH (cont.)</vt:lpstr>
      <vt:lpstr>LINKING THE FINDINGS TO THE CONCLUSIONS AND SETTING UP THE RECOMMENDATIONS</vt:lpstr>
      <vt:lpstr>Final Thoughts</vt:lpstr>
      <vt:lpstr> </vt:lpstr>
    </vt:vector>
  </TitlesOfParts>
  <Company>Federal Reserve Board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Achieving More Effective and Expedited Reports through an Enhanced Report Development Process</dc:title>
  <dc:creator>Andrew Patchan</dc:creator>
  <cp:lastModifiedBy>m1axp02</cp:lastModifiedBy>
  <cp:revision>404</cp:revision>
  <cp:lastPrinted>2014-09-02T12:44:16Z</cp:lastPrinted>
  <dcterms:created xsi:type="dcterms:W3CDTF">2009-08-31T16:11:28Z</dcterms:created>
  <dcterms:modified xsi:type="dcterms:W3CDTF">2014-09-02T21:15:13Z</dcterms:modified>
</cp:coreProperties>
</file>